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1" r:id="rId1"/>
    <p:sldMasterId id="2147483822" r:id="rId2"/>
  </p:sldMasterIdLst>
  <p:notesMasterIdLst>
    <p:notesMasterId r:id="rId18"/>
  </p:notesMasterIdLst>
  <p:handoutMasterIdLst>
    <p:handoutMasterId r:id="rId19"/>
  </p:handoutMasterIdLst>
  <p:sldIdLst>
    <p:sldId id="284" r:id="rId3"/>
    <p:sldId id="277" r:id="rId4"/>
    <p:sldId id="258" r:id="rId5"/>
    <p:sldId id="261" r:id="rId6"/>
    <p:sldId id="280" r:id="rId7"/>
    <p:sldId id="257" r:id="rId8"/>
    <p:sldId id="265" r:id="rId9"/>
    <p:sldId id="266" r:id="rId10"/>
    <p:sldId id="272" r:id="rId11"/>
    <p:sldId id="286" r:id="rId12"/>
    <p:sldId id="270" r:id="rId13"/>
    <p:sldId id="273" r:id="rId14"/>
    <p:sldId id="276" r:id="rId15"/>
    <p:sldId id="282" r:id="rId16"/>
    <p:sldId id="28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6" userDrawn="1">
          <p15:clr>
            <a:srgbClr val="A4A3A4"/>
          </p15:clr>
        </p15:guide>
        <p15:guide id="2" pos="676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0C21"/>
    <a:srgbClr val="213154"/>
    <a:srgbClr val="BC97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62" y="163"/>
      </p:cViewPr>
      <p:guideLst>
        <p:guide orient="horz" pos="436"/>
        <p:guide pos="6766"/>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diagrams/_rels/data11.xml.rels><?xml version="1.0" encoding="UTF-8" standalone="yes"?>
<Relationships xmlns="http://schemas.openxmlformats.org/package/2006/relationships"><Relationship Id="rId8" Type="http://schemas.openxmlformats.org/officeDocument/2006/relationships/image" Target="../media/image94.sv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svg"/><Relationship Id="rId1" Type="http://schemas.openxmlformats.org/officeDocument/2006/relationships/image" Target="../media/image87.png"/><Relationship Id="rId6" Type="http://schemas.openxmlformats.org/officeDocument/2006/relationships/image" Target="../media/image92.svg"/><Relationship Id="rId5" Type="http://schemas.openxmlformats.org/officeDocument/2006/relationships/image" Target="../media/image91.png"/><Relationship Id="rId10" Type="http://schemas.openxmlformats.org/officeDocument/2006/relationships/image" Target="../media/image96.svg"/><Relationship Id="rId4" Type="http://schemas.openxmlformats.org/officeDocument/2006/relationships/image" Target="../media/image90.svg"/><Relationship Id="rId9" Type="http://schemas.openxmlformats.org/officeDocument/2006/relationships/image" Target="../media/image95.png"/></Relationships>
</file>

<file path=ppt/diagrams/_rels/data1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svg"/><Relationship Id="rId1" Type="http://schemas.openxmlformats.org/officeDocument/2006/relationships/image" Target="../media/image97.png"/><Relationship Id="rId4" Type="http://schemas.openxmlformats.org/officeDocument/2006/relationships/image" Target="../media/image100.svg"/></Relationships>
</file>

<file path=ppt/diagrams/_rels/data1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svg"/><Relationship Id="rId1" Type="http://schemas.openxmlformats.org/officeDocument/2006/relationships/image" Target="../media/image101.png"/><Relationship Id="rId6" Type="http://schemas.openxmlformats.org/officeDocument/2006/relationships/image" Target="../media/image106.svg"/><Relationship Id="rId5" Type="http://schemas.openxmlformats.org/officeDocument/2006/relationships/image" Target="../media/image105.png"/><Relationship Id="rId4" Type="http://schemas.openxmlformats.org/officeDocument/2006/relationships/image" Target="../media/image104.svg"/></Relationships>
</file>

<file path=ppt/diagrams/_rels/data16.xml.rels><?xml version="1.0" encoding="UTF-8" standalone="yes"?>
<Relationships xmlns="http://schemas.openxmlformats.org/package/2006/relationships"><Relationship Id="rId8" Type="http://schemas.openxmlformats.org/officeDocument/2006/relationships/image" Target="../media/image114.svg"/><Relationship Id="rId3" Type="http://schemas.openxmlformats.org/officeDocument/2006/relationships/image" Target="../media/image103.png"/><Relationship Id="rId7" Type="http://schemas.openxmlformats.org/officeDocument/2006/relationships/image" Target="../media/image113.png"/><Relationship Id="rId2" Type="http://schemas.openxmlformats.org/officeDocument/2006/relationships/image" Target="../media/image109.svg"/><Relationship Id="rId1" Type="http://schemas.openxmlformats.org/officeDocument/2006/relationships/image" Target="../media/image108.png"/><Relationship Id="rId6" Type="http://schemas.openxmlformats.org/officeDocument/2006/relationships/image" Target="../media/image112.svg"/><Relationship Id="rId5" Type="http://schemas.openxmlformats.org/officeDocument/2006/relationships/image" Target="../media/image111.png"/><Relationship Id="rId10" Type="http://schemas.openxmlformats.org/officeDocument/2006/relationships/image" Target="../media/image116.svg"/><Relationship Id="rId4" Type="http://schemas.openxmlformats.org/officeDocument/2006/relationships/image" Target="../media/image110.svg"/><Relationship Id="rId9" Type="http://schemas.openxmlformats.org/officeDocument/2006/relationships/image" Target="../media/image115.png"/></Relationships>
</file>

<file path=ppt/diagrams/_rels/data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ata5.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ata7.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_rels/drawing11.xml.rels><?xml version="1.0" encoding="UTF-8" standalone="yes"?>
<Relationships xmlns="http://schemas.openxmlformats.org/package/2006/relationships"><Relationship Id="rId8" Type="http://schemas.openxmlformats.org/officeDocument/2006/relationships/image" Target="../media/image94.sv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svg"/><Relationship Id="rId1" Type="http://schemas.openxmlformats.org/officeDocument/2006/relationships/image" Target="../media/image87.png"/><Relationship Id="rId6" Type="http://schemas.openxmlformats.org/officeDocument/2006/relationships/image" Target="../media/image92.svg"/><Relationship Id="rId5" Type="http://schemas.openxmlformats.org/officeDocument/2006/relationships/image" Target="../media/image91.png"/><Relationship Id="rId10" Type="http://schemas.openxmlformats.org/officeDocument/2006/relationships/image" Target="../media/image96.svg"/><Relationship Id="rId4" Type="http://schemas.openxmlformats.org/officeDocument/2006/relationships/image" Target="../media/image90.svg"/><Relationship Id="rId9" Type="http://schemas.openxmlformats.org/officeDocument/2006/relationships/image" Target="../media/image95.png"/></Relationships>
</file>

<file path=ppt/diagrams/_rels/drawing1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svg"/><Relationship Id="rId1" Type="http://schemas.openxmlformats.org/officeDocument/2006/relationships/image" Target="../media/image97.png"/><Relationship Id="rId4" Type="http://schemas.openxmlformats.org/officeDocument/2006/relationships/image" Target="../media/image100.svg"/></Relationships>
</file>

<file path=ppt/diagrams/_rels/drawing1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svg"/><Relationship Id="rId1" Type="http://schemas.openxmlformats.org/officeDocument/2006/relationships/image" Target="../media/image101.png"/><Relationship Id="rId6" Type="http://schemas.openxmlformats.org/officeDocument/2006/relationships/image" Target="../media/image106.svg"/><Relationship Id="rId5" Type="http://schemas.openxmlformats.org/officeDocument/2006/relationships/image" Target="../media/image105.png"/><Relationship Id="rId4" Type="http://schemas.openxmlformats.org/officeDocument/2006/relationships/image" Target="../media/image104.svg"/></Relationships>
</file>

<file path=ppt/diagrams/_rels/drawing16.xml.rels><?xml version="1.0" encoding="UTF-8" standalone="yes"?>
<Relationships xmlns="http://schemas.openxmlformats.org/package/2006/relationships"><Relationship Id="rId8" Type="http://schemas.openxmlformats.org/officeDocument/2006/relationships/image" Target="../media/image114.svg"/><Relationship Id="rId3" Type="http://schemas.openxmlformats.org/officeDocument/2006/relationships/image" Target="../media/image103.png"/><Relationship Id="rId7" Type="http://schemas.openxmlformats.org/officeDocument/2006/relationships/image" Target="../media/image113.png"/><Relationship Id="rId2" Type="http://schemas.openxmlformats.org/officeDocument/2006/relationships/image" Target="../media/image109.svg"/><Relationship Id="rId1" Type="http://schemas.openxmlformats.org/officeDocument/2006/relationships/image" Target="../media/image108.png"/><Relationship Id="rId6" Type="http://schemas.openxmlformats.org/officeDocument/2006/relationships/image" Target="../media/image112.svg"/><Relationship Id="rId5" Type="http://schemas.openxmlformats.org/officeDocument/2006/relationships/image" Target="../media/image111.png"/><Relationship Id="rId10" Type="http://schemas.openxmlformats.org/officeDocument/2006/relationships/image" Target="../media/image116.svg"/><Relationship Id="rId4" Type="http://schemas.openxmlformats.org/officeDocument/2006/relationships/image" Target="../media/image110.svg"/><Relationship Id="rId9" Type="http://schemas.openxmlformats.org/officeDocument/2006/relationships/image" Target="../media/image115.png"/></Relationships>
</file>

<file path=ppt/diagrams/_rels/drawing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5.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7.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DDD44C-E498-4AE7-BFD1-3BAF23BCDC3A}"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IN"/>
        </a:p>
      </dgm:t>
    </dgm:pt>
    <dgm:pt modelId="{223FE9E7-BC37-4AFA-B838-A781C30A7551}">
      <dgm:prSet phldrT="[Text]" custT="1"/>
      <dgm:spPr/>
      <dgm:t>
        <a:bodyPr/>
        <a:lstStyle/>
        <a:p>
          <a:r>
            <a:rPr lang="en-IN" sz="1200"/>
            <a:t>CFO</a:t>
          </a:r>
        </a:p>
      </dgm:t>
    </dgm:pt>
    <dgm:pt modelId="{780F22C5-28B4-4066-9E95-77B2FB07252E}" type="parTrans" cxnId="{10971525-83FE-4DE5-B1E4-3D20A430FBCA}">
      <dgm:prSet/>
      <dgm:spPr/>
      <dgm:t>
        <a:bodyPr/>
        <a:lstStyle/>
        <a:p>
          <a:endParaRPr lang="en-IN"/>
        </a:p>
      </dgm:t>
    </dgm:pt>
    <dgm:pt modelId="{50BE792F-5F2C-42B7-9509-3A21D7CB0658}" type="sibTrans" cxnId="{10971525-83FE-4DE5-B1E4-3D20A430FBCA}">
      <dgm:prSet/>
      <dgm:spPr/>
      <dgm:t>
        <a:bodyPr/>
        <a:lstStyle/>
        <a:p>
          <a:endParaRPr lang="en-IN"/>
        </a:p>
      </dgm:t>
    </dgm:pt>
    <dgm:pt modelId="{58B9AA45-355F-4A8E-8428-5CE22F05BB12}">
      <dgm:prSet phldrT="[Text]" custT="1"/>
      <dgm:spPr/>
      <dgm:t>
        <a:bodyPr/>
        <a:lstStyle/>
        <a:p>
          <a:r>
            <a:rPr lang="en-IN" sz="1100"/>
            <a:t>Accounting</a:t>
          </a:r>
        </a:p>
      </dgm:t>
    </dgm:pt>
    <dgm:pt modelId="{1A5F6ACB-E325-4DFB-9B7C-03F08BD6BE90}" type="parTrans" cxnId="{38CB31B3-5676-426D-9253-BEE6301DF8F3}">
      <dgm:prSet/>
      <dgm:spPr/>
      <dgm:t>
        <a:bodyPr/>
        <a:lstStyle/>
        <a:p>
          <a:endParaRPr lang="en-IN"/>
        </a:p>
      </dgm:t>
    </dgm:pt>
    <dgm:pt modelId="{7B5C5155-EC23-4CFB-A4FB-51062B1B521C}" type="sibTrans" cxnId="{38CB31B3-5676-426D-9253-BEE6301DF8F3}">
      <dgm:prSet/>
      <dgm:spPr/>
      <dgm:t>
        <a:bodyPr/>
        <a:lstStyle/>
        <a:p>
          <a:endParaRPr lang="en-IN"/>
        </a:p>
      </dgm:t>
    </dgm:pt>
    <dgm:pt modelId="{F5F4392F-EF3C-41F3-893F-A59C3DFF4AAF}">
      <dgm:prSet phldrT="[Text]" custT="1"/>
      <dgm:spPr/>
      <dgm:t>
        <a:bodyPr/>
        <a:lstStyle/>
        <a:p>
          <a:r>
            <a:rPr lang="en-IN" sz="1200"/>
            <a:t>AR</a:t>
          </a:r>
        </a:p>
      </dgm:t>
    </dgm:pt>
    <dgm:pt modelId="{D25D15A1-587F-4ACD-BF1F-A8993981BEF4}" type="parTrans" cxnId="{475A0399-F42E-476E-9C77-483D1FF36EB6}">
      <dgm:prSet/>
      <dgm:spPr/>
      <dgm:t>
        <a:bodyPr/>
        <a:lstStyle/>
        <a:p>
          <a:endParaRPr lang="en-IN"/>
        </a:p>
      </dgm:t>
    </dgm:pt>
    <dgm:pt modelId="{8180B6A7-CD01-4CD3-BE4E-FBC009646D85}" type="sibTrans" cxnId="{475A0399-F42E-476E-9C77-483D1FF36EB6}">
      <dgm:prSet/>
      <dgm:spPr/>
      <dgm:t>
        <a:bodyPr/>
        <a:lstStyle/>
        <a:p>
          <a:endParaRPr lang="en-IN"/>
        </a:p>
      </dgm:t>
    </dgm:pt>
    <dgm:pt modelId="{AA745D47-B831-419C-BD41-7878ABF6FB7F}">
      <dgm:prSet phldrT="[Text]" custT="1"/>
      <dgm:spPr/>
      <dgm:t>
        <a:bodyPr/>
        <a:lstStyle/>
        <a:p>
          <a:r>
            <a:rPr lang="en-IN" sz="1200"/>
            <a:t>AP</a:t>
          </a:r>
        </a:p>
      </dgm:t>
    </dgm:pt>
    <dgm:pt modelId="{A085E09F-6887-43A9-ACDB-8E9630572E04}" type="parTrans" cxnId="{C50772C3-08FF-41C3-9797-C49F57FDAB3E}">
      <dgm:prSet/>
      <dgm:spPr/>
      <dgm:t>
        <a:bodyPr/>
        <a:lstStyle/>
        <a:p>
          <a:endParaRPr lang="en-IN"/>
        </a:p>
      </dgm:t>
    </dgm:pt>
    <dgm:pt modelId="{D0310A18-B205-41DD-AE61-1748E5880C90}" type="sibTrans" cxnId="{C50772C3-08FF-41C3-9797-C49F57FDAB3E}">
      <dgm:prSet/>
      <dgm:spPr/>
      <dgm:t>
        <a:bodyPr/>
        <a:lstStyle/>
        <a:p>
          <a:endParaRPr lang="en-IN"/>
        </a:p>
      </dgm:t>
    </dgm:pt>
    <dgm:pt modelId="{B41FCE8C-94B3-4CFE-B747-51EB6A5492E9}">
      <dgm:prSet phldrT="[Text]" custT="1"/>
      <dgm:spPr/>
      <dgm:t>
        <a:bodyPr/>
        <a:lstStyle/>
        <a:p>
          <a:r>
            <a:rPr lang="en-IN" sz="1200"/>
            <a:t>FP&amp;A</a:t>
          </a:r>
        </a:p>
      </dgm:t>
    </dgm:pt>
    <dgm:pt modelId="{266D09FD-935D-490C-BFB9-182E995EA878}" type="parTrans" cxnId="{1DD03D9E-3EFD-47DB-B733-EF743A5AA39B}">
      <dgm:prSet/>
      <dgm:spPr/>
      <dgm:t>
        <a:bodyPr/>
        <a:lstStyle/>
        <a:p>
          <a:endParaRPr lang="en-IN"/>
        </a:p>
      </dgm:t>
    </dgm:pt>
    <dgm:pt modelId="{117A30B6-6BE2-4A11-AF6B-C772692DAB79}" type="sibTrans" cxnId="{1DD03D9E-3EFD-47DB-B733-EF743A5AA39B}">
      <dgm:prSet/>
      <dgm:spPr/>
      <dgm:t>
        <a:bodyPr/>
        <a:lstStyle/>
        <a:p>
          <a:endParaRPr lang="en-IN"/>
        </a:p>
      </dgm:t>
    </dgm:pt>
    <dgm:pt modelId="{E05F2D48-6DD4-4DE9-99FD-A6ED5E7A8B11}" type="pres">
      <dgm:prSet presAssocID="{E9DDD44C-E498-4AE7-BFD1-3BAF23BCDC3A}" presName="hierChild1" presStyleCnt="0">
        <dgm:presLayoutVars>
          <dgm:chPref val="1"/>
          <dgm:dir/>
          <dgm:animOne val="branch"/>
          <dgm:animLvl val="lvl"/>
          <dgm:resizeHandles/>
        </dgm:presLayoutVars>
      </dgm:prSet>
      <dgm:spPr/>
    </dgm:pt>
    <dgm:pt modelId="{AEA1C84E-4B21-4EDA-A137-DB65D47F430A}" type="pres">
      <dgm:prSet presAssocID="{223FE9E7-BC37-4AFA-B838-A781C30A7551}" presName="hierRoot1" presStyleCnt="0"/>
      <dgm:spPr/>
    </dgm:pt>
    <dgm:pt modelId="{756AA345-6442-46A6-9031-5E646092AB2A}" type="pres">
      <dgm:prSet presAssocID="{223FE9E7-BC37-4AFA-B838-A781C30A7551}" presName="composite" presStyleCnt="0"/>
      <dgm:spPr/>
    </dgm:pt>
    <dgm:pt modelId="{D6A4C3CE-73A2-4F92-A94F-C10C723C2536}" type="pres">
      <dgm:prSet presAssocID="{223FE9E7-BC37-4AFA-B838-A781C30A7551}" presName="background" presStyleLbl="node0" presStyleIdx="0" presStyleCnt="1"/>
      <dgm:spPr/>
    </dgm:pt>
    <dgm:pt modelId="{359F9EE5-413A-4C9D-945B-8F36C48FE30E}" type="pres">
      <dgm:prSet presAssocID="{223FE9E7-BC37-4AFA-B838-A781C30A7551}" presName="text" presStyleLbl="fgAcc0" presStyleIdx="0" presStyleCnt="1">
        <dgm:presLayoutVars>
          <dgm:chPref val="3"/>
        </dgm:presLayoutVars>
      </dgm:prSet>
      <dgm:spPr/>
    </dgm:pt>
    <dgm:pt modelId="{42D7A297-B393-45C4-B353-A614B3400D7A}" type="pres">
      <dgm:prSet presAssocID="{223FE9E7-BC37-4AFA-B838-A781C30A7551}" presName="hierChild2" presStyleCnt="0"/>
      <dgm:spPr/>
    </dgm:pt>
    <dgm:pt modelId="{730AC82D-F801-4B95-9B19-70514B4D19D4}" type="pres">
      <dgm:prSet presAssocID="{1A5F6ACB-E325-4DFB-9B7C-03F08BD6BE90}" presName="Name10" presStyleLbl="parChTrans1D2" presStyleIdx="0" presStyleCnt="2"/>
      <dgm:spPr/>
    </dgm:pt>
    <dgm:pt modelId="{C6B8755A-3028-494D-B0AC-C4346FBA9869}" type="pres">
      <dgm:prSet presAssocID="{58B9AA45-355F-4A8E-8428-5CE22F05BB12}" presName="hierRoot2" presStyleCnt="0"/>
      <dgm:spPr/>
    </dgm:pt>
    <dgm:pt modelId="{0C5F572F-5B68-458A-B833-F7E86F196B3C}" type="pres">
      <dgm:prSet presAssocID="{58B9AA45-355F-4A8E-8428-5CE22F05BB12}" presName="composite2" presStyleCnt="0"/>
      <dgm:spPr/>
    </dgm:pt>
    <dgm:pt modelId="{120A5E39-44E7-40E8-9EDA-902CCC3E2C85}" type="pres">
      <dgm:prSet presAssocID="{58B9AA45-355F-4A8E-8428-5CE22F05BB12}" presName="background2" presStyleLbl="node2" presStyleIdx="0" presStyleCnt="2"/>
      <dgm:spPr/>
    </dgm:pt>
    <dgm:pt modelId="{52EB7066-7A5D-4E54-ADB3-602C7C85BF11}" type="pres">
      <dgm:prSet presAssocID="{58B9AA45-355F-4A8E-8428-5CE22F05BB12}" presName="text2" presStyleLbl="fgAcc2" presStyleIdx="0" presStyleCnt="2">
        <dgm:presLayoutVars>
          <dgm:chPref val="3"/>
        </dgm:presLayoutVars>
      </dgm:prSet>
      <dgm:spPr/>
    </dgm:pt>
    <dgm:pt modelId="{DABB3807-489F-4227-AAE4-135879D2664E}" type="pres">
      <dgm:prSet presAssocID="{58B9AA45-355F-4A8E-8428-5CE22F05BB12}" presName="hierChild3" presStyleCnt="0"/>
      <dgm:spPr/>
    </dgm:pt>
    <dgm:pt modelId="{67753BD0-CB19-441F-A49C-8B4259649320}" type="pres">
      <dgm:prSet presAssocID="{D25D15A1-587F-4ACD-BF1F-A8993981BEF4}" presName="Name17" presStyleLbl="parChTrans1D3" presStyleIdx="0" presStyleCnt="2"/>
      <dgm:spPr/>
    </dgm:pt>
    <dgm:pt modelId="{41F9FF23-53EE-4503-85B9-39B21787E747}" type="pres">
      <dgm:prSet presAssocID="{F5F4392F-EF3C-41F3-893F-A59C3DFF4AAF}" presName="hierRoot3" presStyleCnt="0"/>
      <dgm:spPr/>
    </dgm:pt>
    <dgm:pt modelId="{FADD6176-3B07-41A9-919C-45DFF147535A}" type="pres">
      <dgm:prSet presAssocID="{F5F4392F-EF3C-41F3-893F-A59C3DFF4AAF}" presName="composite3" presStyleCnt="0"/>
      <dgm:spPr/>
    </dgm:pt>
    <dgm:pt modelId="{F2425B2F-5314-4F1F-93DE-55195103A0F7}" type="pres">
      <dgm:prSet presAssocID="{F5F4392F-EF3C-41F3-893F-A59C3DFF4AAF}" presName="background3" presStyleLbl="node3" presStyleIdx="0" presStyleCnt="2"/>
      <dgm:spPr/>
    </dgm:pt>
    <dgm:pt modelId="{5D6CD8C2-98F2-4D5A-8D4F-122828B6B8ED}" type="pres">
      <dgm:prSet presAssocID="{F5F4392F-EF3C-41F3-893F-A59C3DFF4AAF}" presName="text3" presStyleLbl="fgAcc3" presStyleIdx="0" presStyleCnt="2">
        <dgm:presLayoutVars>
          <dgm:chPref val="3"/>
        </dgm:presLayoutVars>
      </dgm:prSet>
      <dgm:spPr/>
    </dgm:pt>
    <dgm:pt modelId="{CE64F109-B3F6-42E8-8FD0-3FAC393F28CE}" type="pres">
      <dgm:prSet presAssocID="{F5F4392F-EF3C-41F3-893F-A59C3DFF4AAF}" presName="hierChild4" presStyleCnt="0"/>
      <dgm:spPr/>
    </dgm:pt>
    <dgm:pt modelId="{536DBED3-C8C8-44D9-813A-0B56F7A1EBCB}" type="pres">
      <dgm:prSet presAssocID="{A085E09F-6887-43A9-ACDB-8E9630572E04}" presName="Name17" presStyleLbl="parChTrans1D3" presStyleIdx="1" presStyleCnt="2"/>
      <dgm:spPr/>
    </dgm:pt>
    <dgm:pt modelId="{EC00E82D-B536-4235-AF55-85DA01AF58E8}" type="pres">
      <dgm:prSet presAssocID="{AA745D47-B831-419C-BD41-7878ABF6FB7F}" presName="hierRoot3" presStyleCnt="0"/>
      <dgm:spPr/>
    </dgm:pt>
    <dgm:pt modelId="{FBB211B3-639F-42AE-86D3-623070AFF0DF}" type="pres">
      <dgm:prSet presAssocID="{AA745D47-B831-419C-BD41-7878ABF6FB7F}" presName="composite3" presStyleCnt="0"/>
      <dgm:spPr/>
    </dgm:pt>
    <dgm:pt modelId="{6D10AEDF-2065-4097-A313-06C6D8EC767C}" type="pres">
      <dgm:prSet presAssocID="{AA745D47-B831-419C-BD41-7878ABF6FB7F}" presName="background3" presStyleLbl="node3" presStyleIdx="1" presStyleCnt="2"/>
      <dgm:spPr/>
    </dgm:pt>
    <dgm:pt modelId="{4440C192-95F4-4ED7-8305-3A80135C2B9A}" type="pres">
      <dgm:prSet presAssocID="{AA745D47-B831-419C-BD41-7878ABF6FB7F}" presName="text3" presStyleLbl="fgAcc3" presStyleIdx="1" presStyleCnt="2">
        <dgm:presLayoutVars>
          <dgm:chPref val="3"/>
        </dgm:presLayoutVars>
      </dgm:prSet>
      <dgm:spPr/>
    </dgm:pt>
    <dgm:pt modelId="{6EDD228B-CAB1-474B-BEEA-C9774E39609B}" type="pres">
      <dgm:prSet presAssocID="{AA745D47-B831-419C-BD41-7878ABF6FB7F}" presName="hierChild4" presStyleCnt="0"/>
      <dgm:spPr/>
    </dgm:pt>
    <dgm:pt modelId="{4AD3BB3B-2E46-4359-9FB0-420C3B4A4500}" type="pres">
      <dgm:prSet presAssocID="{266D09FD-935D-490C-BFB9-182E995EA878}" presName="Name10" presStyleLbl="parChTrans1D2" presStyleIdx="1" presStyleCnt="2"/>
      <dgm:spPr/>
    </dgm:pt>
    <dgm:pt modelId="{34B5BD38-BB19-4C28-BAE2-1081A3CBDBA0}" type="pres">
      <dgm:prSet presAssocID="{B41FCE8C-94B3-4CFE-B747-51EB6A5492E9}" presName="hierRoot2" presStyleCnt="0"/>
      <dgm:spPr/>
    </dgm:pt>
    <dgm:pt modelId="{495C8EE6-9593-445D-874E-31314CBB9623}" type="pres">
      <dgm:prSet presAssocID="{B41FCE8C-94B3-4CFE-B747-51EB6A5492E9}" presName="composite2" presStyleCnt="0"/>
      <dgm:spPr/>
    </dgm:pt>
    <dgm:pt modelId="{32E9A6E8-19AD-47CD-A0E5-A7B797D8513C}" type="pres">
      <dgm:prSet presAssocID="{B41FCE8C-94B3-4CFE-B747-51EB6A5492E9}" presName="background2" presStyleLbl="node2" presStyleIdx="1" presStyleCnt="2"/>
      <dgm:spPr/>
    </dgm:pt>
    <dgm:pt modelId="{26C8371E-B84D-43FB-9BC2-4BDEB883B712}" type="pres">
      <dgm:prSet presAssocID="{B41FCE8C-94B3-4CFE-B747-51EB6A5492E9}" presName="text2" presStyleLbl="fgAcc2" presStyleIdx="1" presStyleCnt="2">
        <dgm:presLayoutVars>
          <dgm:chPref val="3"/>
        </dgm:presLayoutVars>
      </dgm:prSet>
      <dgm:spPr/>
    </dgm:pt>
    <dgm:pt modelId="{D624A3DA-A84D-4467-AF62-75B7B461F9F5}" type="pres">
      <dgm:prSet presAssocID="{B41FCE8C-94B3-4CFE-B747-51EB6A5492E9}" presName="hierChild3" presStyleCnt="0"/>
      <dgm:spPr/>
    </dgm:pt>
  </dgm:ptLst>
  <dgm:cxnLst>
    <dgm:cxn modelId="{75FD3308-2535-4A14-862C-F3E556C11594}" type="presOf" srcId="{F5F4392F-EF3C-41F3-893F-A59C3DFF4AAF}" destId="{5D6CD8C2-98F2-4D5A-8D4F-122828B6B8ED}" srcOrd="0" destOrd="0" presId="urn:microsoft.com/office/officeart/2005/8/layout/hierarchy1"/>
    <dgm:cxn modelId="{10971525-83FE-4DE5-B1E4-3D20A430FBCA}" srcId="{E9DDD44C-E498-4AE7-BFD1-3BAF23BCDC3A}" destId="{223FE9E7-BC37-4AFA-B838-A781C30A7551}" srcOrd="0" destOrd="0" parTransId="{780F22C5-28B4-4066-9E95-77B2FB07252E}" sibTransId="{50BE792F-5F2C-42B7-9509-3A21D7CB0658}"/>
    <dgm:cxn modelId="{0BF2CB38-7849-43C0-A28F-84CBBEC7AFE1}" type="presOf" srcId="{D25D15A1-587F-4ACD-BF1F-A8993981BEF4}" destId="{67753BD0-CB19-441F-A49C-8B4259649320}" srcOrd="0" destOrd="0" presId="urn:microsoft.com/office/officeart/2005/8/layout/hierarchy1"/>
    <dgm:cxn modelId="{EA3D4743-B85C-4B9B-AF99-44CC8D3B97EA}" type="presOf" srcId="{223FE9E7-BC37-4AFA-B838-A781C30A7551}" destId="{359F9EE5-413A-4C9D-945B-8F36C48FE30E}" srcOrd="0" destOrd="0" presId="urn:microsoft.com/office/officeart/2005/8/layout/hierarchy1"/>
    <dgm:cxn modelId="{62945E65-5FC9-4311-A8B3-A49B5F2F37AE}" type="presOf" srcId="{58B9AA45-355F-4A8E-8428-5CE22F05BB12}" destId="{52EB7066-7A5D-4E54-ADB3-602C7C85BF11}" srcOrd="0" destOrd="0" presId="urn:microsoft.com/office/officeart/2005/8/layout/hierarchy1"/>
    <dgm:cxn modelId="{C2F41E56-D044-438C-8281-1CBE6489B6C7}" type="presOf" srcId="{B41FCE8C-94B3-4CFE-B747-51EB6A5492E9}" destId="{26C8371E-B84D-43FB-9BC2-4BDEB883B712}" srcOrd="0" destOrd="0" presId="urn:microsoft.com/office/officeart/2005/8/layout/hierarchy1"/>
    <dgm:cxn modelId="{6655105A-0322-4AEA-9965-3D2E0D7B8C68}" type="presOf" srcId="{266D09FD-935D-490C-BFB9-182E995EA878}" destId="{4AD3BB3B-2E46-4359-9FB0-420C3B4A4500}" srcOrd="0" destOrd="0" presId="urn:microsoft.com/office/officeart/2005/8/layout/hierarchy1"/>
    <dgm:cxn modelId="{E54EAC8B-75F9-4D33-82A9-ED8F3FB8EEDB}" type="presOf" srcId="{1A5F6ACB-E325-4DFB-9B7C-03F08BD6BE90}" destId="{730AC82D-F801-4B95-9B19-70514B4D19D4}" srcOrd="0" destOrd="0" presId="urn:microsoft.com/office/officeart/2005/8/layout/hierarchy1"/>
    <dgm:cxn modelId="{475A0399-F42E-476E-9C77-483D1FF36EB6}" srcId="{58B9AA45-355F-4A8E-8428-5CE22F05BB12}" destId="{F5F4392F-EF3C-41F3-893F-A59C3DFF4AAF}" srcOrd="0" destOrd="0" parTransId="{D25D15A1-587F-4ACD-BF1F-A8993981BEF4}" sibTransId="{8180B6A7-CD01-4CD3-BE4E-FBC009646D85}"/>
    <dgm:cxn modelId="{1DD03D9E-3EFD-47DB-B733-EF743A5AA39B}" srcId="{223FE9E7-BC37-4AFA-B838-A781C30A7551}" destId="{B41FCE8C-94B3-4CFE-B747-51EB6A5492E9}" srcOrd="1" destOrd="0" parTransId="{266D09FD-935D-490C-BFB9-182E995EA878}" sibTransId="{117A30B6-6BE2-4A11-AF6B-C772692DAB79}"/>
    <dgm:cxn modelId="{38CB31B3-5676-426D-9253-BEE6301DF8F3}" srcId="{223FE9E7-BC37-4AFA-B838-A781C30A7551}" destId="{58B9AA45-355F-4A8E-8428-5CE22F05BB12}" srcOrd="0" destOrd="0" parTransId="{1A5F6ACB-E325-4DFB-9B7C-03F08BD6BE90}" sibTransId="{7B5C5155-EC23-4CFB-A4FB-51062B1B521C}"/>
    <dgm:cxn modelId="{C50772C3-08FF-41C3-9797-C49F57FDAB3E}" srcId="{58B9AA45-355F-4A8E-8428-5CE22F05BB12}" destId="{AA745D47-B831-419C-BD41-7878ABF6FB7F}" srcOrd="1" destOrd="0" parTransId="{A085E09F-6887-43A9-ACDB-8E9630572E04}" sibTransId="{D0310A18-B205-41DD-AE61-1748E5880C90}"/>
    <dgm:cxn modelId="{73B85DC8-E62B-452F-8CE1-FA6D8892340B}" type="presOf" srcId="{AA745D47-B831-419C-BD41-7878ABF6FB7F}" destId="{4440C192-95F4-4ED7-8305-3A80135C2B9A}" srcOrd="0" destOrd="0" presId="urn:microsoft.com/office/officeart/2005/8/layout/hierarchy1"/>
    <dgm:cxn modelId="{09AB57C9-4215-4327-9AD4-0A6D4130823B}" type="presOf" srcId="{E9DDD44C-E498-4AE7-BFD1-3BAF23BCDC3A}" destId="{E05F2D48-6DD4-4DE9-99FD-A6ED5E7A8B11}" srcOrd="0" destOrd="0" presId="urn:microsoft.com/office/officeart/2005/8/layout/hierarchy1"/>
    <dgm:cxn modelId="{B4170BCC-35AE-4511-816F-84D4AA6B2F3A}" type="presOf" srcId="{A085E09F-6887-43A9-ACDB-8E9630572E04}" destId="{536DBED3-C8C8-44D9-813A-0B56F7A1EBCB}" srcOrd="0" destOrd="0" presId="urn:microsoft.com/office/officeart/2005/8/layout/hierarchy1"/>
    <dgm:cxn modelId="{12CFB511-210A-4276-82BA-E7EBB5A8C5ED}" type="presParOf" srcId="{E05F2D48-6DD4-4DE9-99FD-A6ED5E7A8B11}" destId="{AEA1C84E-4B21-4EDA-A137-DB65D47F430A}" srcOrd="0" destOrd="0" presId="urn:microsoft.com/office/officeart/2005/8/layout/hierarchy1"/>
    <dgm:cxn modelId="{DE58CB8B-3A71-4A8F-BD21-217A164828EC}" type="presParOf" srcId="{AEA1C84E-4B21-4EDA-A137-DB65D47F430A}" destId="{756AA345-6442-46A6-9031-5E646092AB2A}" srcOrd="0" destOrd="0" presId="urn:microsoft.com/office/officeart/2005/8/layout/hierarchy1"/>
    <dgm:cxn modelId="{997F5E01-C6A5-476E-A51B-E8E14F338C65}" type="presParOf" srcId="{756AA345-6442-46A6-9031-5E646092AB2A}" destId="{D6A4C3CE-73A2-4F92-A94F-C10C723C2536}" srcOrd="0" destOrd="0" presId="urn:microsoft.com/office/officeart/2005/8/layout/hierarchy1"/>
    <dgm:cxn modelId="{F932F88A-90B3-46F4-975B-03B463783707}" type="presParOf" srcId="{756AA345-6442-46A6-9031-5E646092AB2A}" destId="{359F9EE5-413A-4C9D-945B-8F36C48FE30E}" srcOrd="1" destOrd="0" presId="urn:microsoft.com/office/officeart/2005/8/layout/hierarchy1"/>
    <dgm:cxn modelId="{A6C6B858-AE36-4C67-9DF0-1F4B7E275ACB}" type="presParOf" srcId="{AEA1C84E-4B21-4EDA-A137-DB65D47F430A}" destId="{42D7A297-B393-45C4-B353-A614B3400D7A}" srcOrd="1" destOrd="0" presId="urn:microsoft.com/office/officeart/2005/8/layout/hierarchy1"/>
    <dgm:cxn modelId="{F5841A15-A289-431A-B95E-6C92B7E19318}" type="presParOf" srcId="{42D7A297-B393-45C4-B353-A614B3400D7A}" destId="{730AC82D-F801-4B95-9B19-70514B4D19D4}" srcOrd="0" destOrd="0" presId="urn:microsoft.com/office/officeart/2005/8/layout/hierarchy1"/>
    <dgm:cxn modelId="{39A911C0-16B1-43D2-8734-94602AA19268}" type="presParOf" srcId="{42D7A297-B393-45C4-B353-A614B3400D7A}" destId="{C6B8755A-3028-494D-B0AC-C4346FBA9869}" srcOrd="1" destOrd="0" presId="urn:microsoft.com/office/officeart/2005/8/layout/hierarchy1"/>
    <dgm:cxn modelId="{1CBE0588-AC28-4924-BB47-0C2ABDF1DEF6}" type="presParOf" srcId="{C6B8755A-3028-494D-B0AC-C4346FBA9869}" destId="{0C5F572F-5B68-458A-B833-F7E86F196B3C}" srcOrd="0" destOrd="0" presId="urn:microsoft.com/office/officeart/2005/8/layout/hierarchy1"/>
    <dgm:cxn modelId="{78DB60AB-F9AF-4EF7-99A1-1E3BB3A6D7B4}" type="presParOf" srcId="{0C5F572F-5B68-458A-B833-F7E86F196B3C}" destId="{120A5E39-44E7-40E8-9EDA-902CCC3E2C85}" srcOrd="0" destOrd="0" presId="urn:microsoft.com/office/officeart/2005/8/layout/hierarchy1"/>
    <dgm:cxn modelId="{C030D90D-D259-4FE9-AFA7-2924B5127AB5}" type="presParOf" srcId="{0C5F572F-5B68-458A-B833-F7E86F196B3C}" destId="{52EB7066-7A5D-4E54-ADB3-602C7C85BF11}" srcOrd="1" destOrd="0" presId="urn:microsoft.com/office/officeart/2005/8/layout/hierarchy1"/>
    <dgm:cxn modelId="{9400F7D5-1D24-4AF1-BFEB-39CA77467502}" type="presParOf" srcId="{C6B8755A-3028-494D-B0AC-C4346FBA9869}" destId="{DABB3807-489F-4227-AAE4-135879D2664E}" srcOrd="1" destOrd="0" presId="urn:microsoft.com/office/officeart/2005/8/layout/hierarchy1"/>
    <dgm:cxn modelId="{0815D6A9-519F-4E8E-A463-90805824C038}" type="presParOf" srcId="{DABB3807-489F-4227-AAE4-135879D2664E}" destId="{67753BD0-CB19-441F-A49C-8B4259649320}" srcOrd="0" destOrd="0" presId="urn:microsoft.com/office/officeart/2005/8/layout/hierarchy1"/>
    <dgm:cxn modelId="{E46A3BF8-C4FA-442A-85F1-6464A668278B}" type="presParOf" srcId="{DABB3807-489F-4227-AAE4-135879D2664E}" destId="{41F9FF23-53EE-4503-85B9-39B21787E747}" srcOrd="1" destOrd="0" presId="urn:microsoft.com/office/officeart/2005/8/layout/hierarchy1"/>
    <dgm:cxn modelId="{2204F3F2-B239-409A-B40B-998B4BD60D4C}" type="presParOf" srcId="{41F9FF23-53EE-4503-85B9-39B21787E747}" destId="{FADD6176-3B07-41A9-919C-45DFF147535A}" srcOrd="0" destOrd="0" presId="urn:microsoft.com/office/officeart/2005/8/layout/hierarchy1"/>
    <dgm:cxn modelId="{08312189-7EEC-471F-869B-80BE58454FBC}" type="presParOf" srcId="{FADD6176-3B07-41A9-919C-45DFF147535A}" destId="{F2425B2F-5314-4F1F-93DE-55195103A0F7}" srcOrd="0" destOrd="0" presId="urn:microsoft.com/office/officeart/2005/8/layout/hierarchy1"/>
    <dgm:cxn modelId="{777DE254-7B89-4F9A-ABB6-5AE3954652A7}" type="presParOf" srcId="{FADD6176-3B07-41A9-919C-45DFF147535A}" destId="{5D6CD8C2-98F2-4D5A-8D4F-122828B6B8ED}" srcOrd="1" destOrd="0" presId="urn:microsoft.com/office/officeart/2005/8/layout/hierarchy1"/>
    <dgm:cxn modelId="{AF6348DC-2460-412B-A4CC-3C5DD67B004F}" type="presParOf" srcId="{41F9FF23-53EE-4503-85B9-39B21787E747}" destId="{CE64F109-B3F6-42E8-8FD0-3FAC393F28CE}" srcOrd="1" destOrd="0" presId="urn:microsoft.com/office/officeart/2005/8/layout/hierarchy1"/>
    <dgm:cxn modelId="{E81182A6-2C13-4564-B446-782CE37F0A2C}" type="presParOf" srcId="{DABB3807-489F-4227-AAE4-135879D2664E}" destId="{536DBED3-C8C8-44D9-813A-0B56F7A1EBCB}" srcOrd="2" destOrd="0" presId="urn:microsoft.com/office/officeart/2005/8/layout/hierarchy1"/>
    <dgm:cxn modelId="{2C7C6D8D-34B9-44C5-B661-C76C8AAEE90D}" type="presParOf" srcId="{DABB3807-489F-4227-AAE4-135879D2664E}" destId="{EC00E82D-B536-4235-AF55-85DA01AF58E8}" srcOrd="3" destOrd="0" presId="urn:microsoft.com/office/officeart/2005/8/layout/hierarchy1"/>
    <dgm:cxn modelId="{811F24E6-6738-488B-8D85-96DA0AF89CF8}" type="presParOf" srcId="{EC00E82D-B536-4235-AF55-85DA01AF58E8}" destId="{FBB211B3-639F-42AE-86D3-623070AFF0DF}" srcOrd="0" destOrd="0" presId="urn:microsoft.com/office/officeart/2005/8/layout/hierarchy1"/>
    <dgm:cxn modelId="{B416577B-25C5-4B79-9189-53FAF516D727}" type="presParOf" srcId="{FBB211B3-639F-42AE-86D3-623070AFF0DF}" destId="{6D10AEDF-2065-4097-A313-06C6D8EC767C}" srcOrd="0" destOrd="0" presId="urn:microsoft.com/office/officeart/2005/8/layout/hierarchy1"/>
    <dgm:cxn modelId="{5938F61F-1E3E-4513-8A53-3580FE3E86A2}" type="presParOf" srcId="{FBB211B3-639F-42AE-86D3-623070AFF0DF}" destId="{4440C192-95F4-4ED7-8305-3A80135C2B9A}" srcOrd="1" destOrd="0" presId="urn:microsoft.com/office/officeart/2005/8/layout/hierarchy1"/>
    <dgm:cxn modelId="{EBFAA625-A2D2-4959-8FD1-47D62F560719}" type="presParOf" srcId="{EC00E82D-B536-4235-AF55-85DA01AF58E8}" destId="{6EDD228B-CAB1-474B-BEEA-C9774E39609B}" srcOrd="1" destOrd="0" presId="urn:microsoft.com/office/officeart/2005/8/layout/hierarchy1"/>
    <dgm:cxn modelId="{1F603CFD-0A1D-4C5C-88B9-123EBA4F6318}" type="presParOf" srcId="{42D7A297-B393-45C4-B353-A614B3400D7A}" destId="{4AD3BB3B-2E46-4359-9FB0-420C3B4A4500}" srcOrd="2" destOrd="0" presId="urn:microsoft.com/office/officeart/2005/8/layout/hierarchy1"/>
    <dgm:cxn modelId="{26030E62-0BB8-4227-B0DF-C47FEA5200D7}" type="presParOf" srcId="{42D7A297-B393-45C4-B353-A614B3400D7A}" destId="{34B5BD38-BB19-4C28-BAE2-1081A3CBDBA0}" srcOrd="3" destOrd="0" presId="urn:microsoft.com/office/officeart/2005/8/layout/hierarchy1"/>
    <dgm:cxn modelId="{BBDDF4D1-5CD5-47C1-819F-93385DA47469}" type="presParOf" srcId="{34B5BD38-BB19-4C28-BAE2-1081A3CBDBA0}" destId="{495C8EE6-9593-445D-874E-31314CBB9623}" srcOrd="0" destOrd="0" presId="urn:microsoft.com/office/officeart/2005/8/layout/hierarchy1"/>
    <dgm:cxn modelId="{435879CF-25E4-4A99-9E80-1E7CF5F5F5E3}" type="presParOf" srcId="{495C8EE6-9593-445D-874E-31314CBB9623}" destId="{32E9A6E8-19AD-47CD-A0E5-A7B797D8513C}" srcOrd="0" destOrd="0" presId="urn:microsoft.com/office/officeart/2005/8/layout/hierarchy1"/>
    <dgm:cxn modelId="{9ED3202B-8680-40DF-9268-74B5FBD6CC47}" type="presParOf" srcId="{495C8EE6-9593-445D-874E-31314CBB9623}" destId="{26C8371E-B84D-43FB-9BC2-4BDEB883B712}" srcOrd="1" destOrd="0" presId="urn:microsoft.com/office/officeart/2005/8/layout/hierarchy1"/>
    <dgm:cxn modelId="{0C932FF6-9FB4-406A-AFF9-645C12D7AB6C}" type="presParOf" srcId="{34B5BD38-BB19-4C28-BAE2-1081A3CBDBA0}" destId="{D624A3DA-A84D-4467-AF62-75B7B461F9F5}" srcOrd="1" destOrd="0" presId="urn:microsoft.com/office/officeart/2005/8/layout/hierarchy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B62C171-C95E-4A45-A758-0A98565FEBF8}" type="doc">
      <dgm:prSet loTypeId="urn:microsoft.com/office/officeart/2005/8/layout/bProcess4" loCatId="process" qsTypeId="urn:microsoft.com/office/officeart/2005/8/quickstyle/simple5" qsCatId="simple" csTypeId="urn:microsoft.com/office/officeart/2005/8/colors/accent1_2" csCatId="accent1" phldr="1"/>
      <dgm:spPr/>
      <dgm:t>
        <a:bodyPr/>
        <a:lstStyle/>
        <a:p>
          <a:endParaRPr lang="en-IN"/>
        </a:p>
      </dgm:t>
    </dgm:pt>
    <dgm:pt modelId="{D56DD974-F542-4809-A4B3-7A8C82A51A58}">
      <dgm:prSet/>
      <dgm:spPr/>
      <dgm:t>
        <a:bodyPr/>
        <a:lstStyle/>
        <a:p>
          <a:r>
            <a:rPr lang="en-US" b="0" i="0" u="none"/>
            <a:t>The study uses data from five currency pairs spanning the period ;2006-2016.</a:t>
          </a:r>
          <a:endParaRPr lang="en-IN"/>
        </a:p>
      </dgm:t>
    </dgm:pt>
    <dgm:pt modelId="{BF016BBF-C77F-4597-BA54-47236A3AEB2B}" type="parTrans" cxnId="{89AB924E-A90F-4B66-86F5-8D2AC2B01C8E}">
      <dgm:prSet/>
      <dgm:spPr/>
      <dgm:t>
        <a:bodyPr/>
        <a:lstStyle/>
        <a:p>
          <a:endParaRPr lang="en-IN"/>
        </a:p>
      </dgm:t>
    </dgm:pt>
    <dgm:pt modelId="{B820893D-14AF-4F15-A4E4-1A3F206AF9ED}" type="sibTrans" cxnId="{89AB924E-A90F-4B66-86F5-8D2AC2B01C8E}">
      <dgm:prSet/>
      <dgm:spPr/>
      <dgm:t>
        <a:bodyPr/>
        <a:lstStyle/>
        <a:p>
          <a:endParaRPr lang="en-IN"/>
        </a:p>
      </dgm:t>
    </dgm:pt>
    <dgm:pt modelId="{7DC6FC99-9EFC-4E14-A8B6-2EDA424479A7}">
      <dgm:prSet phldrT="[Text]"/>
      <dgm:spPr/>
      <dgm:t>
        <a:bodyPr/>
        <a:lstStyle/>
        <a:p>
          <a:r>
            <a:rPr lang="en-US" b="0" i="0" u="none"/>
            <a:t>The first four-year period (2006-2009) is used to optimize the trading system's parameters.</a:t>
          </a:r>
          <a:r>
            <a:rPr lang="en-US" b="0" i="0"/>
            <a:t>​</a:t>
          </a:r>
          <a:endParaRPr lang="en-IN"/>
        </a:p>
      </dgm:t>
    </dgm:pt>
    <dgm:pt modelId="{9844560F-7E67-4FC2-8899-9BF695D1DF5D}" type="parTrans" cxnId="{9E7B5161-A486-4DA1-992A-2EB7EC9E4F53}">
      <dgm:prSet/>
      <dgm:spPr/>
      <dgm:t>
        <a:bodyPr/>
        <a:lstStyle/>
        <a:p>
          <a:endParaRPr lang="en-IN"/>
        </a:p>
      </dgm:t>
    </dgm:pt>
    <dgm:pt modelId="{BD363E09-2FB2-403A-936D-1380ACB1FF4F}" type="sibTrans" cxnId="{9E7B5161-A486-4DA1-992A-2EB7EC9E4F53}">
      <dgm:prSet/>
      <dgm:spPr/>
      <dgm:t>
        <a:bodyPr/>
        <a:lstStyle/>
        <a:p>
          <a:endParaRPr lang="en-IN"/>
        </a:p>
      </dgm:t>
    </dgm:pt>
    <dgm:pt modelId="{A1AEA875-D2B9-4394-AAE1-E94AF3BCDF12}">
      <dgm:prSet phldrT="[Text]"/>
      <dgm:spPr/>
      <dgm:t>
        <a:bodyPr/>
        <a:lstStyle/>
        <a:p>
          <a:r>
            <a:rPr lang="en-US" b="0" i="0" u="none"/>
            <a:t>The optimized system is applied to the 2010-2016 period using a walk-forward testing approach.</a:t>
          </a:r>
          <a:endParaRPr lang="en-IN"/>
        </a:p>
      </dgm:t>
    </dgm:pt>
    <dgm:pt modelId="{DBC6361F-95DC-4347-8667-C77051276394}" type="parTrans" cxnId="{01E61EF8-92C2-44EE-905C-83ABE95BE1B5}">
      <dgm:prSet/>
      <dgm:spPr/>
      <dgm:t>
        <a:bodyPr/>
        <a:lstStyle/>
        <a:p>
          <a:endParaRPr lang="en-IN"/>
        </a:p>
      </dgm:t>
    </dgm:pt>
    <dgm:pt modelId="{1EF5E264-C6FF-4D94-A7A2-D6D98A257114}" type="sibTrans" cxnId="{01E61EF8-92C2-44EE-905C-83ABE95BE1B5}">
      <dgm:prSet/>
      <dgm:spPr/>
      <dgm:t>
        <a:bodyPr/>
        <a:lstStyle/>
        <a:p>
          <a:endParaRPr lang="en-IN"/>
        </a:p>
      </dgm:t>
    </dgm:pt>
    <dgm:pt modelId="{431D0027-CD30-4258-8534-BB51E5D5C5BD}">
      <dgm:prSet phldrT="[Text]"/>
      <dgm:spPr/>
      <dgm:t>
        <a:bodyPr/>
        <a:lstStyle/>
        <a:p>
          <a:r>
            <a:rPr lang="en-US" b="0" i="0" u="none"/>
            <a:t>The training window is three years, followed by a one-year testing window and a one-year evaluation set.</a:t>
          </a:r>
          <a:endParaRPr lang="en-IN"/>
        </a:p>
      </dgm:t>
    </dgm:pt>
    <dgm:pt modelId="{B544C30E-9825-4E52-B287-B07B688EAC5A}" type="parTrans" cxnId="{F99FAAE4-667E-4659-B66E-C377BBE3948B}">
      <dgm:prSet/>
      <dgm:spPr/>
      <dgm:t>
        <a:bodyPr/>
        <a:lstStyle/>
        <a:p>
          <a:endParaRPr lang="en-IN"/>
        </a:p>
      </dgm:t>
    </dgm:pt>
    <dgm:pt modelId="{49B2E2E7-79AF-41AF-BC1E-A0A3D92D15BD}" type="sibTrans" cxnId="{F99FAAE4-667E-4659-B66E-C377BBE3948B}">
      <dgm:prSet/>
      <dgm:spPr/>
      <dgm:t>
        <a:bodyPr/>
        <a:lstStyle/>
        <a:p>
          <a:endParaRPr lang="en-IN"/>
        </a:p>
      </dgm:t>
    </dgm:pt>
    <dgm:pt modelId="{05770A3B-03A2-4EE7-A4D6-B14B00977D50}">
      <dgm:prSet phldrT="[Text]"/>
      <dgm:spPr/>
      <dgm:t>
        <a:bodyPr/>
        <a:lstStyle/>
        <a:p>
          <a:r>
            <a:rPr lang="en-US" b="0" i="0"/>
            <a:t>Signals produced by the MRB channel strategy during the 2006-2008 period serve as training data for DTs.</a:t>
          </a:r>
          <a:endParaRPr lang="en-IN"/>
        </a:p>
      </dgm:t>
    </dgm:pt>
    <dgm:pt modelId="{5D8578C3-8DD9-4777-878F-D17C6E11400C}" type="parTrans" cxnId="{FA5284FC-5D42-4F4A-88FE-381A2FF308DA}">
      <dgm:prSet/>
      <dgm:spPr/>
      <dgm:t>
        <a:bodyPr/>
        <a:lstStyle/>
        <a:p>
          <a:endParaRPr lang="en-IN"/>
        </a:p>
      </dgm:t>
    </dgm:pt>
    <dgm:pt modelId="{51E414BE-EDE8-4FA0-8C0D-F7223BEBF4CE}" type="sibTrans" cxnId="{FA5284FC-5D42-4F4A-88FE-381A2FF308DA}">
      <dgm:prSet/>
      <dgm:spPr/>
      <dgm:t>
        <a:bodyPr/>
        <a:lstStyle/>
        <a:p>
          <a:endParaRPr lang="en-IN"/>
        </a:p>
      </dgm:t>
    </dgm:pt>
    <dgm:pt modelId="{982D347B-0848-4D83-ADA7-BA36C7F02A32}">
      <dgm:prSet phldrT="[Text]"/>
      <dgm:spPr/>
      <dgm:t>
        <a:bodyPr/>
        <a:lstStyle/>
        <a:p>
          <a:r>
            <a:rPr lang="en-US" b="0" i="0"/>
            <a:t>Signals from 2009 are used for testing, and the signals produced in 2010 are used for evaluation.</a:t>
          </a:r>
          <a:endParaRPr lang="en-IN"/>
        </a:p>
      </dgm:t>
    </dgm:pt>
    <dgm:pt modelId="{2B26528A-C857-4F2F-B8BF-06D4D1D7DBE5}" type="parTrans" cxnId="{88BC9682-EEBA-4ADB-A93C-7766633E5CBF}">
      <dgm:prSet/>
      <dgm:spPr/>
      <dgm:t>
        <a:bodyPr/>
        <a:lstStyle/>
        <a:p>
          <a:endParaRPr lang="en-IN"/>
        </a:p>
      </dgm:t>
    </dgm:pt>
    <dgm:pt modelId="{331FE2E2-E42D-4B15-8061-2E24F61722CB}" type="sibTrans" cxnId="{88BC9682-EEBA-4ADB-A93C-7766633E5CBF}">
      <dgm:prSet/>
      <dgm:spPr/>
      <dgm:t>
        <a:bodyPr/>
        <a:lstStyle/>
        <a:p>
          <a:endParaRPr lang="en-IN"/>
        </a:p>
      </dgm:t>
    </dgm:pt>
    <dgm:pt modelId="{313194BD-4CE9-4716-AB82-9375E074D477}">
      <dgm:prSet phldrT="[Text]"/>
      <dgm:spPr/>
      <dgm:t>
        <a:bodyPr/>
        <a:lstStyle/>
        <a:p>
          <a:r>
            <a:rPr lang="en-US" b="0" i="0"/>
            <a:t>System predicts the profitability of signals in 2010 and then moves forward by one year, repeating the process for subsequent years.</a:t>
          </a:r>
          <a:endParaRPr lang="en-IN"/>
        </a:p>
      </dgm:t>
    </dgm:pt>
    <dgm:pt modelId="{EECEA5CE-4759-4598-A195-68BEA313811D}" type="parTrans" cxnId="{9CBFCD84-1443-4944-A2BB-188B7F311E1B}">
      <dgm:prSet/>
      <dgm:spPr/>
      <dgm:t>
        <a:bodyPr/>
        <a:lstStyle/>
        <a:p>
          <a:endParaRPr lang="en-IN"/>
        </a:p>
      </dgm:t>
    </dgm:pt>
    <dgm:pt modelId="{4D94969B-CFBE-4A9E-9671-71E3B56B5CFB}" type="sibTrans" cxnId="{9CBFCD84-1443-4944-A2BB-188B7F311E1B}">
      <dgm:prSet/>
      <dgm:spPr/>
      <dgm:t>
        <a:bodyPr/>
        <a:lstStyle/>
        <a:p>
          <a:endParaRPr lang="en-IN"/>
        </a:p>
      </dgm:t>
    </dgm:pt>
    <dgm:pt modelId="{D8C87074-6A7E-4EDB-B919-0946569AA469}" type="pres">
      <dgm:prSet presAssocID="{FB62C171-C95E-4A45-A758-0A98565FEBF8}" presName="Name0" presStyleCnt="0">
        <dgm:presLayoutVars>
          <dgm:dir/>
          <dgm:resizeHandles/>
        </dgm:presLayoutVars>
      </dgm:prSet>
      <dgm:spPr/>
    </dgm:pt>
    <dgm:pt modelId="{A95A3E47-0AC2-4E29-8A5E-889461E5CB81}" type="pres">
      <dgm:prSet presAssocID="{D56DD974-F542-4809-A4B3-7A8C82A51A58}" presName="compNode" presStyleCnt="0"/>
      <dgm:spPr/>
    </dgm:pt>
    <dgm:pt modelId="{C60F9C27-76A8-42FD-ACFD-3663BA97E8D3}" type="pres">
      <dgm:prSet presAssocID="{D56DD974-F542-4809-A4B3-7A8C82A51A58}" presName="dummyConnPt" presStyleCnt="0"/>
      <dgm:spPr/>
    </dgm:pt>
    <dgm:pt modelId="{C7C2E4F0-4623-4BB4-A93F-2B161F3412C9}" type="pres">
      <dgm:prSet presAssocID="{D56DD974-F542-4809-A4B3-7A8C82A51A58}" presName="node" presStyleLbl="node1" presStyleIdx="0" presStyleCnt="7">
        <dgm:presLayoutVars>
          <dgm:bulletEnabled val="1"/>
        </dgm:presLayoutVars>
      </dgm:prSet>
      <dgm:spPr/>
    </dgm:pt>
    <dgm:pt modelId="{16938216-A7FB-445B-A974-A3F6633F5081}" type="pres">
      <dgm:prSet presAssocID="{B820893D-14AF-4F15-A4E4-1A3F206AF9ED}" presName="sibTrans" presStyleLbl="bgSibTrans2D1" presStyleIdx="0" presStyleCnt="6"/>
      <dgm:spPr/>
    </dgm:pt>
    <dgm:pt modelId="{16391D2C-5EF5-40A7-A80F-435CB19C2FC9}" type="pres">
      <dgm:prSet presAssocID="{7DC6FC99-9EFC-4E14-A8B6-2EDA424479A7}" presName="compNode" presStyleCnt="0"/>
      <dgm:spPr/>
    </dgm:pt>
    <dgm:pt modelId="{8A05B6E9-DC6C-43E7-A719-686715CF59EF}" type="pres">
      <dgm:prSet presAssocID="{7DC6FC99-9EFC-4E14-A8B6-2EDA424479A7}" presName="dummyConnPt" presStyleCnt="0"/>
      <dgm:spPr/>
    </dgm:pt>
    <dgm:pt modelId="{829C147E-9607-4A14-99CF-BD8768DBC5AA}" type="pres">
      <dgm:prSet presAssocID="{7DC6FC99-9EFC-4E14-A8B6-2EDA424479A7}" presName="node" presStyleLbl="node1" presStyleIdx="1" presStyleCnt="7">
        <dgm:presLayoutVars>
          <dgm:bulletEnabled val="1"/>
        </dgm:presLayoutVars>
      </dgm:prSet>
      <dgm:spPr/>
    </dgm:pt>
    <dgm:pt modelId="{1BE7E508-3D79-405F-BBAB-59B04BBC519E}" type="pres">
      <dgm:prSet presAssocID="{BD363E09-2FB2-403A-936D-1380ACB1FF4F}" presName="sibTrans" presStyleLbl="bgSibTrans2D1" presStyleIdx="1" presStyleCnt="6"/>
      <dgm:spPr/>
    </dgm:pt>
    <dgm:pt modelId="{DC2C5151-485F-4C04-BB09-DD613CC949BB}" type="pres">
      <dgm:prSet presAssocID="{A1AEA875-D2B9-4394-AAE1-E94AF3BCDF12}" presName="compNode" presStyleCnt="0"/>
      <dgm:spPr/>
    </dgm:pt>
    <dgm:pt modelId="{204413D1-261B-42C1-8B5C-200C6EBC074D}" type="pres">
      <dgm:prSet presAssocID="{A1AEA875-D2B9-4394-AAE1-E94AF3BCDF12}" presName="dummyConnPt" presStyleCnt="0"/>
      <dgm:spPr/>
    </dgm:pt>
    <dgm:pt modelId="{BD173317-360F-40A3-8267-A73782CDB046}" type="pres">
      <dgm:prSet presAssocID="{A1AEA875-D2B9-4394-AAE1-E94AF3BCDF12}" presName="node" presStyleLbl="node1" presStyleIdx="2" presStyleCnt="7">
        <dgm:presLayoutVars>
          <dgm:bulletEnabled val="1"/>
        </dgm:presLayoutVars>
      </dgm:prSet>
      <dgm:spPr/>
    </dgm:pt>
    <dgm:pt modelId="{7D321B88-8DA1-4F93-9294-6697CC728D8C}" type="pres">
      <dgm:prSet presAssocID="{1EF5E264-C6FF-4D94-A7A2-D6D98A257114}" presName="sibTrans" presStyleLbl="bgSibTrans2D1" presStyleIdx="2" presStyleCnt="6"/>
      <dgm:spPr/>
    </dgm:pt>
    <dgm:pt modelId="{15CECFD2-E82E-44A2-A479-6A02619D742C}" type="pres">
      <dgm:prSet presAssocID="{431D0027-CD30-4258-8534-BB51E5D5C5BD}" presName="compNode" presStyleCnt="0"/>
      <dgm:spPr/>
    </dgm:pt>
    <dgm:pt modelId="{FFF85BC9-EE1D-4192-846A-1D25D0097D08}" type="pres">
      <dgm:prSet presAssocID="{431D0027-CD30-4258-8534-BB51E5D5C5BD}" presName="dummyConnPt" presStyleCnt="0"/>
      <dgm:spPr/>
    </dgm:pt>
    <dgm:pt modelId="{333A9579-3F5C-4002-AD73-ED29661C1421}" type="pres">
      <dgm:prSet presAssocID="{431D0027-CD30-4258-8534-BB51E5D5C5BD}" presName="node" presStyleLbl="node1" presStyleIdx="3" presStyleCnt="7">
        <dgm:presLayoutVars>
          <dgm:bulletEnabled val="1"/>
        </dgm:presLayoutVars>
      </dgm:prSet>
      <dgm:spPr/>
    </dgm:pt>
    <dgm:pt modelId="{B0394C6D-BB84-4E98-BF5D-A350F31AFA51}" type="pres">
      <dgm:prSet presAssocID="{49B2E2E7-79AF-41AF-BC1E-A0A3D92D15BD}" presName="sibTrans" presStyleLbl="bgSibTrans2D1" presStyleIdx="3" presStyleCnt="6"/>
      <dgm:spPr/>
    </dgm:pt>
    <dgm:pt modelId="{23560E1B-A4FD-48C9-A3F2-39AB8E07A3A6}" type="pres">
      <dgm:prSet presAssocID="{05770A3B-03A2-4EE7-A4D6-B14B00977D50}" presName="compNode" presStyleCnt="0"/>
      <dgm:spPr/>
    </dgm:pt>
    <dgm:pt modelId="{5AB74508-5322-4A67-AE4A-46203F798167}" type="pres">
      <dgm:prSet presAssocID="{05770A3B-03A2-4EE7-A4D6-B14B00977D50}" presName="dummyConnPt" presStyleCnt="0"/>
      <dgm:spPr/>
    </dgm:pt>
    <dgm:pt modelId="{A9480EFC-704E-494A-A847-16C643A172F5}" type="pres">
      <dgm:prSet presAssocID="{05770A3B-03A2-4EE7-A4D6-B14B00977D50}" presName="node" presStyleLbl="node1" presStyleIdx="4" presStyleCnt="7">
        <dgm:presLayoutVars>
          <dgm:bulletEnabled val="1"/>
        </dgm:presLayoutVars>
      </dgm:prSet>
      <dgm:spPr/>
    </dgm:pt>
    <dgm:pt modelId="{00A90A8A-FA8C-4426-9A0A-FDC92E17419F}" type="pres">
      <dgm:prSet presAssocID="{51E414BE-EDE8-4FA0-8C0D-F7223BEBF4CE}" presName="sibTrans" presStyleLbl="bgSibTrans2D1" presStyleIdx="4" presStyleCnt="6"/>
      <dgm:spPr/>
    </dgm:pt>
    <dgm:pt modelId="{0D6E1FD3-E04D-4CE1-8424-860055B14D1D}" type="pres">
      <dgm:prSet presAssocID="{982D347B-0848-4D83-ADA7-BA36C7F02A32}" presName="compNode" presStyleCnt="0"/>
      <dgm:spPr/>
    </dgm:pt>
    <dgm:pt modelId="{AAC6F44F-F155-46A7-A9E3-B64048318CA7}" type="pres">
      <dgm:prSet presAssocID="{982D347B-0848-4D83-ADA7-BA36C7F02A32}" presName="dummyConnPt" presStyleCnt="0"/>
      <dgm:spPr/>
    </dgm:pt>
    <dgm:pt modelId="{10627FDA-27A0-47CA-A90A-2BF1F08730E6}" type="pres">
      <dgm:prSet presAssocID="{982D347B-0848-4D83-ADA7-BA36C7F02A32}" presName="node" presStyleLbl="node1" presStyleIdx="5" presStyleCnt="7">
        <dgm:presLayoutVars>
          <dgm:bulletEnabled val="1"/>
        </dgm:presLayoutVars>
      </dgm:prSet>
      <dgm:spPr/>
    </dgm:pt>
    <dgm:pt modelId="{8CCC864F-3283-48A1-A54D-E9E25BA36D9C}" type="pres">
      <dgm:prSet presAssocID="{331FE2E2-E42D-4B15-8061-2E24F61722CB}" presName="sibTrans" presStyleLbl="bgSibTrans2D1" presStyleIdx="5" presStyleCnt="6"/>
      <dgm:spPr/>
    </dgm:pt>
    <dgm:pt modelId="{C7624E96-7310-4503-BFEF-F58AD754E150}" type="pres">
      <dgm:prSet presAssocID="{313194BD-4CE9-4716-AB82-9375E074D477}" presName="compNode" presStyleCnt="0"/>
      <dgm:spPr/>
    </dgm:pt>
    <dgm:pt modelId="{6BADE7A4-28E5-4CF8-AE18-72571E03FFB3}" type="pres">
      <dgm:prSet presAssocID="{313194BD-4CE9-4716-AB82-9375E074D477}" presName="dummyConnPt" presStyleCnt="0"/>
      <dgm:spPr/>
    </dgm:pt>
    <dgm:pt modelId="{452D16C2-32D8-4418-B6C9-12D8F8C80247}" type="pres">
      <dgm:prSet presAssocID="{313194BD-4CE9-4716-AB82-9375E074D477}" presName="node" presStyleLbl="node1" presStyleIdx="6" presStyleCnt="7">
        <dgm:presLayoutVars>
          <dgm:bulletEnabled val="1"/>
        </dgm:presLayoutVars>
      </dgm:prSet>
      <dgm:spPr/>
    </dgm:pt>
  </dgm:ptLst>
  <dgm:cxnLst>
    <dgm:cxn modelId="{9509F418-24DA-43ED-9E36-2011DE2B137F}" type="presOf" srcId="{51E414BE-EDE8-4FA0-8C0D-F7223BEBF4CE}" destId="{00A90A8A-FA8C-4426-9A0A-FDC92E17419F}" srcOrd="0" destOrd="0" presId="urn:microsoft.com/office/officeart/2005/8/layout/bProcess4"/>
    <dgm:cxn modelId="{C6B28E23-364E-4424-AF61-27AF01E95F5A}" type="presOf" srcId="{BD363E09-2FB2-403A-936D-1380ACB1FF4F}" destId="{1BE7E508-3D79-405F-BBAB-59B04BBC519E}" srcOrd="0" destOrd="0" presId="urn:microsoft.com/office/officeart/2005/8/layout/bProcess4"/>
    <dgm:cxn modelId="{74FBF238-0FCB-4721-B1C9-13EB3C43B01F}" type="presOf" srcId="{982D347B-0848-4D83-ADA7-BA36C7F02A32}" destId="{10627FDA-27A0-47CA-A90A-2BF1F08730E6}" srcOrd="0" destOrd="0" presId="urn:microsoft.com/office/officeart/2005/8/layout/bProcess4"/>
    <dgm:cxn modelId="{F6DC0641-357D-4F01-9B77-1B78BC3ACBCC}" type="presOf" srcId="{FB62C171-C95E-4A45-A758-0A98565FEBF8}" destId="{D8C87074-6A7E-4EDB-B919-0946569AA469}" srcOrd="0" destOrd="0" presId="urn:microsoft.com/office/officeart/2005/8/layout/bProcess4"/>
    <dgm:cxn modelId="{9E7B5161-A486-4DA1-992A-2EB7EC9E4F53}" srcId="{FB62C171-C95E-4A45-A758-0A98565FEBF8}" destId="{7DC6FC99-9EFC-4E14-A8B6-2EDA424479A7}" srcOrd="1" destOrd="0" parTransId="{9844560F-7E67-4FC2-8899-9BF695D1DF5D}" sibTransId="{BD363E09-2FB2-403A-936D-1380ACB1FF4F}"/>
    <dgm:cxn modelId="{96ABED65-61AB-451D-9EB5-210AEF22BC85}" type="presOf" srcId="{B820893D-14AF-4F15-A4E4-1A3F206AF9ED}" destId="{16938216-A7FB-445B-A974-A3F6633F5081}" srcOrd="0" destOrd="0" presId="urn:microsoft.com/office/officeart/2005/8/layout/bProcess4"/>
    <dgm:cxn modelId="{89AB924E-A90F-4B66-86F5-8D2AC2B01C8E}" srcId="{FB62C171-C95E-4A45-A758-0A98565FEBF8}" destId="{D56DD974-F542-4809-A4B3-7A8C82A51A58}" srcOrd="0" destOrd="0" parTransId="{BF016BBF-C77F-4597-BA54-47236A3AEB2B}" sibTransId="{B820893D-14AF-4F15-A4E4-1A3F206AF9ED}"/>
    <dgm:cxn modelId="{4F9E9370-7DB8-4F05-8BCB-B1948A797949}" type="presOf" srcId="{7DC6FC99-9EFC-4E14-A8B6-2EDA424479A7}" destId="{829C147E-9607-4A14-99CF-BD8768DBC5AA}" srcOrd="0" destOrd="0" presId="urn:microsoft.com/office/officeart/2005/8/layout/bProcess4"/>
    <dgm:cxn modelId="{74C0F771-46B7-4EC5-8CE2-5A71843B503C}" type="presOf" srcId="{1EF5E264-C6FF-4D94-A7A2-D6D98A257114}" destId="{7D321B88-8DA1-4F93-9294-6697CC728D8C}" srcOrd="0" destOrd="0" presId="urn:microsoft.com/office/officeart/2005/8/layout/bProcess4"/>
    <dgm:cxn modelId="{7094C674-FC42-4C4B-A60F-57F570A588D6}" type="presOf" srcId="{05770A3B-03A2-4EE7-A4D6-B14B00977D50}" destId="{A9480EFC-704E-494A-A847-16C643A172F5}" srcOrd="0" destOrd="0" presId="urn:microsoft.com/office/officeart/2005/8/layout/bProcess4"/>
    <dgm:cxn modelId="{D40C5279-921D-462F-92C2-8B565D22901B}" type="presOf" srcId="{D56DD974-F542-4809-A4B3-7A8C82A51A58}" destId="{C7C2E4F0-4623-4BB4-A93F-2B161F3412C9}" srcOrd="0" destOrd="0" presId="urn:microsoft.com/office/officeart/2005/8/layout/bProcess4"/>
    <dgm:cxn modelId="{88BC9682-EEBA-4ADB-A93C-7766633E5CBF}" srcId="{FB62C171-C95E-4A45-A758-0A98565FEBF8}" destId="{982D347B-0848-4D83-ADA7-BA36C7F02A32}" srcOrd="5" destOrd="0" parTransId="{2B26528A-C857-4F2F-B8BF-06D4D1D7DBE5}" sibTransId="{331FE2E2-E42D-4B15-8061-2E24F61722CB}"/>
    <dgm:cxn modelId="{9CBFCD84-1443-4944-A2BB-188B7F311E1B}" srcId="{FB62C171-C95E-4A45-A758-0A98565FEBF8}" destId="{313194BD-4CE9-4716-AB82-9375E074D477}" srcOrd="6" destOrd="0" parTransId="{EECEA5CE-4759-4598-A195-68BEA313811D}" sibTransId="{4D94969B-CFBE-4A9E-9671-71E3B56B5CFB}"/>
    <dgm:cxn modelId="{12246A8A-4660-4830-8E12-43A383EEADD6}" type="presOf" srcId="{49B2E2E7-79AF-41AF-BC1E-A0A3D92D15BD}" destId="{B0394C6D-BB84-4E98-BF5D-A350F31AFA51}" srcOrd="0" destOrd="0" presId="urn:microsoft.com/office/officeart/2005/8/layout/bProcess4"/>
    <dgm:cxn modelId="{1ADB628D-D321-4270-8BC3-A846A608095A}" type="presOf" srcId="{431D0027-CD30-4258-8534-BB51E5D5C5BD}" destId="{333A9579-3F5C-4002-AD73-ED29661C1421}" srcOrd="0" destOrd="0" presId="urn:microsoft.com/office/officeart/2005/8/layout/bProcess4"/>
    <dgm:cxn modelId="{F886329E-2D99-4128-9FA1-7974BAA4783D}" type="presOf" srcId="{313194BD-4CE9-4716-AB82-9375E074D477}" destId="{452D16C2-32D8-4418-B6C9-12D8F8C80247}" srcOrd="0" destOrd="0" presId="urn:microsoft.com/office/officeart/2005/8/layout/bProcess4"/>
    <dgm:cxn modelId="{7A0A19B9-D248-4FDB-B086-747EACE6D3F4}" type="presOf" srcId="{A1AEA875-D2B9-4394-AAE1-E94AF3BCDF12}" destId="{BD173317-360F-40A3-8267-A73782CDB046}" srcOrd="0" destOrd="0" presId="urn:microsoft.com/office/officeart/2005/8/layout/bProcess4"/>
    <dgm:cxn modelId="{3CC7ADDB-DD82-4FD3-8982-CF5E9D40C4AC}" type="presOf" srcId="{331FE2E2-E42D-4B15-8061-2E24F61722CB}" destId="{8CCC864F-3283-48A1-A54D-E9E25BA36D9C}" srcOrd="0" destOrd="0" presId="urn:microsoft.com/office/officeart/2005/8/layout/bProcess4"/>
    <dgm:cxn modelId="{F99FAAE4-667E-4659-B66E-C377BBE3948B}" srcId="{FB62C171-C95E-4A45-A758-0A98565FEBF8}" destId="{431D0027-CD30-4258-8534-BB51E5D5C5BD}" srcOrd="3" destOrd="0" parTransId="{B544C30E-9825-4E52-B287-B07B688EAC5A}" sibTransId="{49B2E2E7-79AF-41AF-BC1E-A0A3D92D15BD}"/>
    <dgm:cxn modelId="{01E61EF8-92C2-44EE-905C-83ABE95BE1B5}" srcId="{FB62C171-C95E-4A45-A758-0A98565FEBF8}" destId="{A1AEA875-D2B9-4394-AAE1-E94AF3BCDF12}" srcOrd="2" destOrd="0" parTransId="{DBC6361F-95DC-4347-8667-C77051276394}" sibTransId="{1EF5E264-C6FF-4D94-A7A2-D6D98A257114}"/>
    <dgm:cxn modelId="{FA5284FC-5D42-4F4A-88FE-381A2FF308DA}" srcId="{FB62C171-C95E-4A45-A758-0A98565FEBF8}" destId="{05770A3B-03A2-4EE7-A4D6-B14B00977D50}" srcOrd="4" destOrd="0" parTransId="{5D8578C3-8DD9-4777-878F-D17C6E11400C}" sibTransId="{51E414BE-EDE8-4FA0-8C0D-F7223BEBF4CE}"/>
    <dgm:cxn modelId="{AAA6F5E3-CB0F-4F28-A802-3B468BA2CD89}" type="presParOf" srcId="{D8C87074-6A7E-4EDB-B919-0946569AA469}" destId="{A95A3E47-0AC2-4E29-8A5E-889461E5CB81}" srcOrd="0" destOrd="0" presId="urn:microsoft.com/office/officeart/2005/8/layout/bProcess4"/>
    <dgm:cxn modelId="{4734323C-C4B7-4465-85FF-C0CFE285487E}" type="presParOf" srcId="{A95A3E47-0AC2-4E29-8A5E-889461E5CB81}" destId="{C60F9C27-76A8-42FD-ACFD-3663BA97E8D3}" srcOrd="0" destOrd="0" presId="urn:microsoft.com/office/officeart/2005/8/layout/bProcess4"/>
    <dgm:cxn modelId="{1145BA1A-33BF-4229-9AAB-325D8FF488C2}" type="presParOf" srcId="{A95A3E47-0AC2-4E29-8A5E-889461E5CB81}" destId="{C7C2E4F0-4623-4BB4-A93F-2B161F3412C9}" srcOrd="1" destOrd="0" presId="urn:microsoft.com/office/officeart/2005/8/layout/bProcess4"/>
    <dgm:cxn modelId="{A1832257-AE59-436F-BAF5-797E250A2A4B}" type="presParOf" srcId="{D8C87074-6A7E-4EDB-B919-0946569AA469}" destId="{16938216-A7FB-445B-A974-A3F6633F5081}" srcOrd="1" destOrd="0" presId="urn:microsoft.com/office/officeart/2005/8/layout/bProcess4"/>
    <dgm:cxn modelId="{1E579BFC-9866-42E1-8762-75CD47F61C73}" type="presParOf" srcId="{D8C87074-6A7E-4EDB-B919-0946569AA469}" destId="{16391D2C-5EF5-40A7-A80F-435CB19C2FC9}" srcOrd="2" destOrd="0" presId="urn:microsoft.com/office/officeart/2005/8/layout/bProcess4"/>
    <dgm:cxn modelId="{7819201E-38E3-4A2D-B024-0ED10F242664}" type="presParOf" srcId="{16391D2C-5EF5-40A7-A80F-435CB19C2FC9}" destId="{8A05B6E9-DC6C-43E7-A719-686715CF59EF}" srcOrd="0" destOrd="0" presId="urn:microsoft.com/office/officeart/2005/8/layout/bProcess4"/>
    <dgm:cxn modelId="{DB57B93D-9504-48DC-ABA7-73C17576AABE}" type="presParOf" srcId="{16391D2C-5EF5-40A7-A80F-435CB19C2FC9}" destId="{829C147E-9607-4A14-99CF-BD8768DBC5AA}" srcOrd="1" destOrd="0" presId="urn:microsoft.com/office/officeart/2005/8/layout/bProcess4"/>
    <dgm:cxn modelId="{5B29ABC9-4FBC-48F0-9E64-656FAB6C45EF}" type="presParOf" srcId="{D8C87074-6A7E-4EDB-B919-0946569AA469}" destId="{1BE7E508-3D79-405F-BBAB-59B04BBC519E}" srcOrd="3" destOrd="0" presId="urn:microsoft.com/office/officeart/2005/8/layout/bProcess4"/>
    <dgm:cxn modelId="{BF0B55AE-1798-4B3E-8BB7-D82AD4A8FC5A}" type="presParOf" srcId="{D8C87074-6A7E-4EDB-B919-0946569AA469}" destId="{DC2C5151-485F-4C04-BB09-DD613CC949BB}" srcOrd="4" destOrd="0" presId="urn:microsoft.com/office/officeart/2005/8/layout/bProcess4"/>
    <dgm:cxn modelId="{CC90EAE7-1799-4D1B-830C-5C67C4F0AFFB}" type="presParOf" srcId="{DC2C5151-485F-4C04-BB09-DD613CC949BB}" destId="{204413D1-261B-42C1-8B5C-200C6EBC074D}" srcOrd="0" destOrd="0" presId="urn:microsoft.com/office/officeart/2005/8/layout/bProcess4"/>
    <dgm:cxn modelId="{427133A7-87C5-4896-8145-10EC1E5C726D}" type="presParOf" srcId="{DC2C5151-485F-4C04-BB09-DD613CC949BB}" destId="{BD173317-360F-40A3-8267-A73782CDB046}" srcOrd="1" destOrd="0" presId="urn:microsoft.com/office/officeart/2005/8/layout/bProcess4"/>
    <dgm:cxn modelId="{E8884F8A-EC08-4F10-86B3-A33AD6DECBEF}" type="presParOf" srcId="{D8C87074-6A7E-4EDB-B919-0946569AA469}" destId="{7D321B88-8DA1-4F93-9294-6697CC728D8C}" srcOrd="5" destOrd="0" presId="urn:microsoft.com/office/officeart/2005/8/layout/bProcess4"/>
    <dgm:cxn modelId="{AFE35098-FF7B-4CF4-8E5E-A0669652516B}" type="presParOf" srcId="{D8C87074-6A7E-4EDB-B919-0946569AA469}" destId="{15CECFD2-E82E-44A2-A479-6A02619D742C}" srcOrd="6" destOrd="0" presId="urn:microsoft.com/office/officeart/2005/8/layout/bProcess4"/>
    <dgm:cxn modelId="{C917DCD5-F929-445F-8014-461CBD32BE77}" type="presParOf" srcId="{15CECFD2-E82E-44A2-A479-6A02619D742C}" destId="{FFF85BC9-EE1D-4192-846A-1D25D0097D08}" srcOrd="0" destOrd="0" presId="urn:microsoft.com/office/officeart/2005/8/layout/bProcess4"/>
    <dgm:cxn modelId="{0F965BE7-FB16-4674-A70C-A2C09C8E8946}" type="presParOf" srcId="{15CECFD2-E82E-44A2-A479-6A02619D742C}" destId="{333A9579-3F5C-4002-AD73-ED29661C1421}" srcOrd="1" destOrd="0" presId="urn:microsoft.com/office/officeart/2005/8/layout/bProcess4"/>
    <dgm:cxn modelId="{FC3AB521-3348-4AF0-B4A0-BF90C6D6C801}" type="presParOf" srcId="{D8C87074-6A7E-4EDB-B919-0946569AA469}" destId="{B0394C6D-BB84-4E98-BF5D-A350F31AFA51}" srcOrd="7" destOrd="0" presId="urn:microsoft.com/office/officeart/2005/8/layout/bProcess4"/>
    <dgm:cxn modelId="{95119347-FD9A-4FC6-8C90-90868AC1EB59}" type="presParOf" srcId="{D8C87074-6A7E-4EDB-B919-0946569AA469}" destId="{23560E1B-A4FD-48C9-A3F2-39AB8E07A3A6}" srcOrd="8" destOrd="0" presId="urn:microsoft.com/office/officeart/2005/8/layout/bProcess4"/>
    <dgm:cxn modelId="{60EE391D-33CD-4FCA-A07B-919FF17ABBF5}" type="presParOf" srcId="{23560E1B-A4FD-48C9-A3F2-39AB8E07A3A6}" destId="{5AB74508-5322-4A67-AE4A-46203F798167}" srcOrd="0" destOrd="0" presId="urn:microsoft.com/office/officeart/2005/8/layout/bProcess4"/>
    <dgm:cxn modelId="{CEBDE05D-DDE2-4EF1-AAAC-60D82EB36DBE}" type="presParOf" srcId="{23560E1B-A4FD-48C9-A3F2-39AB8E07A3A6}" destId="{A9480EFC-704E-494A-A847-16C643A172F5}" srcOrd="1" destOrd="0" presId="urn:microsoft.com/office/officeart/2005/8/layout/bProcess4"/>
    <dgm:cxn modelId="{C50A1F2D-45A2-488C-BD90-B0B6A97DE36C}" type="presParOf" srcId="{D8C87074-6A7E-4EDB-B919-0946569AA469}" destId="{00A90A8A-FA8C-4426-9A0A-FDC92E17419F}" srcOrd="9" destOrd="0" presId="urn:microsoft.com/office/officeart/2005/8/layout/bProcess4"/>
    <dgm:cxn modelId="{54BE8638-36EE-4F34-9F38-9800FF10157D}" type="presParOf" srcId="{D8C87074-6A7E-4EDB-B919-0946569AA469}" destId="{0D6E1FD3-E04D-4CE1-8424-860055B14D1D}" srcOrd="10" destOrd="0" presId="urn:microsoft.com/office/officeart/2005/8/layout/bProcess4"/>
    <dgm:cxn modelId="{780CF19F-4C95-4BF9-801E-27AC522ED606}" type="presParOf" srcId="{0D6E1FD3-E04D-4CE1-8424-860055B14D1D}" destId="{AAC6F44F-F155-46A7-A9E3-B64048318CA7}" srcOrd="0" destOrd="0" presId="urn:microsoft.com/office/officeart/2005/8/layout/bProcess4"/>
    <dgm:cxn modelId="{1AB1AEE6-FF71-4DA9-BBB1-67C8B0692F0A}" type="presParOf" srcId="{0D6E1FD3-E04D-4CE1-8424-860055B14D1D}" destId="{10627FDA-27A0-47CA-A90A-2BF1F08730E6}" srcOrd="1" destOrd="0" presId="urn:microsoft.com/office/officeart/2005/8/layout/bProcess4"/>
    <dgm:cxn modelId="{F9307441-53E1-4D9E-A9BB-D5C9A2ADCC05}" type="presParOf" srcId="{D8C87074-6A7E-4EDB-B919-0946569AA469}" destId="{8CCC864F-3283-48A1-A54D-E9E25BA36D9C}" srcOrd="11" destOrd="0" presId="urn:microsoft.com/office/officeart/2005/8/layout/bProcess4"/>
    <dgm:cxn modelId="{7CA23928-5EC1-4312-A179-8CBDA35AD5D4}" type="presParOf" srcId="{D8C87074-6A7E-4EDB-B919-0946569AA469}" destId="{C7624E96-7310-4503-BFEF-F58AD754E150}" srcOrd="12" destOrd="0" presId="urn:microsoft.com/office/officeart/2005/8/layout/bProcess4"/>
    <dgm:cxn modelId="{36DD8F87-9DB3-4948-9985-451705DA2B5D}" type="presParOf" srcId="{C7624E96-7310-4503-BFEF-F58AD754E150}" destId="{6BADE7A4-28E5-4CF8-AE18-72571E03FFB3}" srcOrd="0" destOrd="0" presId="urn:microsoft.com/office/officeart/2005/8/layout/bProcess4"/>
    <dgm:cxn modelId="{6ECD8790-EA0A-48DB-ABE0-7BA46B2ABB7B}" type="presParOf" srcId="{C7624E96-7310-4503-BFEF-F58AD754E150}" destId="{452D16C2-32D8-4418-B6C9-12D8F8C80247}" srcOrd="1" destOrd="0" presId="urn:microsoft.com/office/officeart/2005/8/layout/bProcess4"/>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20E973D-2937-4CD4-A54C-F4CB5BF91224}" type="doc">
      <dgm:prSet loTypeId="urn:microsoft.com/office/officeart/2018/2/layout/IconCircleList" loCatId="icon" qsTypeId="urn:microsoft.com/office/officeart/2005/8/quickstyle/simple1" qsCatId="simple" csTypeId="urn:microsoft.com/office/officeart/2005/8/colors/colorful2" csCatId="colorful" phldr="1"/>
      <dgm:spPr/>
      <dgm:t>
        <a:bodyPr/>
        <a:lstStyle/>
        <a:p>
          <a:endParaRPr lang="en-US"/>
        </a:p>
      </dgm:t>
    </dgm:pt>
    <dgm:pt modelId="{60CE378D-E46B-4E13-9A26-4F001F8B6DA3}">
      <dgm:prSet/>
      <dgm:spPr/>
      <dgm:t>
        <a:bodyPr/>
        <a:lstStyle/>
        <a:p>
          <a:pPr>
            <a:lnSpc>
              <a:spcPct val="100000"/>
            </a:lnSpc>
          </a:pPr>
          <a:r>
            <a:rPr lang="en-US"/>
            <a:t>The data is divided into overlapping training-testing-validation sets.</a:t>
          </a:r>
        </a:p>
      </dgm:t>
    </dgm:pt>
    <dgm:pt modelId="{72969F4A-E18A-495F-A946-93DF2D2CD144}" type="parTrans" cxnId="{11968AFE-69FA-4AFE-B0E0-4BC8B4E4D0C4}">
      <dgm:prSet/>
      <dgm:spPr/>
      <dgm:t>
        <a:bodyPr/>
        <a:lstStyle/>
        <a:p>
          <a:endParaRPr lang="en-US"/>
        </a:p>
      </dgm:t>
    </dgm:pt>
    <dgm:pt modelId="{0E52B5A6-24BE-446B-8B71-0FDE63338507}" type="sibTrans" cxnId="{11968AFE-69FA-4AFE-B0E0-4BC8B4E4D0C4}">
      <dgm:prSet/>
      <dgm:spPr/>
      <dgm:t>
        <a:bodyPr/>
        <a:lstStyle/>
        <a:p>
          <a:pPr>
            <a:lnSpc>
              <a:spcPct val="100000"/>
            </a:lnSpc>
          </a:pPr>
          <a:endParaRPr lang="en-US"/>
        </a:p>
      </dgm:t>
    </dgm:pt>
    <dgm:pt modelId="{A1120646-FB2B-4688-BF78-AA6F3AD5E0DB}">
      <dgm:prSet/>
      <dgm:spPr/>
      <dgm:t>
        <a:bodyPr/>
        <a:lstStyle/>
        <a:p>
          <a:pPr>
            <a:lnSpc>
              <a:spcPct val="100000"/>
            </a:lnSpc>
          </a:pPr>
          <a:r>
            <a:rPr lang="en-US"/>
            <a:t>This approach aims to mimic real-life trading and assess the model's robustness.</a:t>
          </a:r>
        </a:p>
      </dgm:t>
    </dgm:pt>
    <dgm:pt modelId="{66561F9B-CEDC-46ED-8322-6E24A6CEDE85}" type="parTrans" cxnId="{D31C149C-0C10-4096-BA42-BD610C896382}">
      <dgm:prSet/>
      <dgm:spPr/>
      <dgm:t>
        <a:bodyPr/>
        <a:lstStyle/>
        <a:p>
          <a:endParaRPr lang="en-US"/>
        </a:p>
      </dgm:t>
    </dgm:pt>
    <dgm:pt modelId="{ABA43768-8EF6-4A12-A1BD-8420FA7AA96F}" type="sibTrans" cxnId="{D31C149C-0C10-4096-BA42-BD610C896382}">
      <dgm:prSet/>
      <dgm:spPr/>
      <dgm:t>
        <a:bodyPr/>
        <a:lstStyle/>
        <a:p>
          <a:pPr>
            <a:lnSpc>
              <a:spcPct val="100000"/>
            </a:lnSpc>
          </a:pPr>
          <a:endParaRPr lang="en-US"/>
        </a:p>
      </dgm:t>
    </dgm:pt>
    <dgm:pt modelId="{0FB175AE-0BD2-4CCA-A3AB-2FD5910F7EB6}">
      <dgm:prSet/>
      <dgm:spPr/>
      <dgm:t>
        <a:bodyPr/>
        <a:lstStyle/>
        <a:p>
          <a:pPr>
            <a:lnSpc>
              <a:spcPct val="100000"/>
            </a:lnSpc>
          </a:pPr>
          <a:r>
            <a:rPr lang="en-US"/>
            <a:t>Frequent retraining is performed on a large out-of-sample dataset.</a:t>
          </a:r>
        </a:p>
      </dgm:t>
    </dgm:pt>
    <dgm:pt modelId="{436E58FE-B32D-4BF4-8929-55B10C43CCA7}" type="parTrans" cxnId="{2CFE3FDD-40D7-4013-9EE6-7AFC14558C05}">
      <dgm:prSet/>
      <dgm:spPr/>
      <dgm:t>
        <a:bodyPr/>
        <a:lstStyle/>
        <a:p>
          <a:endParaRPr lang="en-US"/>
        </a:p>
      </dgm:t>
    </dgm:pt>
    <dgm:pt modelId="{18A06F16-301D-48E1-BF57-8B6830A3BCF4}" type="sibTrans" cxnId="{2CFE3FDD-40D7-4013-9EE6-7AFC14558C05}">
      <dgm:prSet/>
      <dgm:spPr/>
      <dgm:t>
        <a:bodyPr/>
        <a:lstStyle/>
        <a:p>
          <a:pPr>
            <a:lnSpc>
              <a:spcPct val="100000"/>
            </a:lnSpc>
          </a:pPr>
          <a:endParaRPr lang="en-US"/>
        </a:p>
      </dgm:t>
    </dgm:pt>
    <dgm:pt modelId="{9AB14A81-3B83-4459-A02A-B33B0ECA8811}">
      <dgm:prSet/>
      <dgm:spPr/>
      <dgm:t>
        <a:bodyPr/>
        <a:lstStyle/>
        <a:p>
          <a:pPr>
            <a:lnSpc>
              <a:spcPct val="100000"/>
            </a:lnSpc>
          </a:pPr>
          <a:r>
            <a:rPr lang="en-US"/>
            <a:t>The size of the validation set determines the frequency of retraining.</a:t>
          </a:r>
        </a:p>
      </dgm:t>
    </dgm:pt>
    <dgm:pt modelId="{50C8B1AE-250E-4185-9109-E2BA7F46EC5D}" type="parTrans" cxnId="{D156A5FC-89B1-437B-A55B-7C772B7EFC72}">
      <dgm:prSet/>
      <dgm:spPr/>
      <dgm:t>
        <a:bodyPr/>
        <a:lstStyle/>
        <a:p>
          <a:endParaRPr lang="en-US"/>
        </a:p>
      </dgm:t>
    </dgm:pt>
    <dgm:pt modelId="{42273B62-8308-41C4-A6F2-8C26841C16A1}" type="sibTrans" cxnId="{D156A5FC-89B1-437B-A55B-7C772B7EFC72}">
      <dgm:prSet/>
      <dgm:spPr/>
      <dgm:t>
        <a:bodyPr/>
        <a:lstStyle/>
        <a:p>
          <a:pPr>
            <a:lnSpc>
              <a:spcPct val="100000"/>
            </a:lnSpc>
          </a:pPr>
          <a:endParaRPr lang="en-US"/>
        </a:p>
      </dgm:t>
    </dgm:pt>
    <dgm:pt modelId="{75C45DD2-9B45-4C71-B366-0CC795FD4D2E}">
      <dgm:prSet/>
      <dgm:spPr/>
      <dgm:t>
        <a:bodyPr/>
        <a:lstStyle/>
        <a:p>
          <a:pPr>
            <a:lnSpc>
              <a:spcPct val="100000"/>
            </a:lnSpc>
          </a:pPr>
          <a:r>
            <a:rPr lang="en-US"/>
            <a:t>Walk-forward testing allows the decision tree to adapt to changing market conditions.</a:t>
          </a:r>
        </a:p>
      </dgm:t>
    </dgm:pt>
    <dgm:pt modelId="{099359C5-E29D-45DB-B4C5-3698ED1EDF6E}" type="parTrans" cxnId="{D32F454F-FBC2-42FF-8CB7-1F80CD5445BC}">
      <dgm:prSet/>
      <dgm:spPr/>
      <dgm:t>
        <a:bodyPr/>
        <a:lstStyle/>
        <a:p>
          <a:endParaRPr lang="en-US"/>
        </a:p>
      </dgm:t>
    </dgm:pt>
    <dgm:pt modelId="{81A69F8C-3D9C-4F0E-AA11-B8E29C425CF7}" type="sibTrans" cxnId="{D32F454F-FBC2-42FF-8CB7-1F80CD5445BC}">
      <dgm:prSet/>
      <dgm:spPr/>
      <dgm:t>
        <a:bodyPr/>
        <a:lstStyle/>
        <a:p>
          <a:endParaRPr lang="en-US"/>
        </a:p>
      </dgm:t>
    </dgm:pt>
    <dgm:pt modelId="{FA57DAB2-0C63-4FCB-A4BB-5DC1C71144AE}" type="pres">
      <dgm:prSet presAssocID="{820E973D-2937-4CD4-A54C-F4CB5BF91224}" presName="root" presStyleCnt="0">
        <dgm:presLayoutVars>
          <dgm:dir/>
          <dgm:resizeHandles val="exact"/>
        </dgm:presLayoutVars>
      </dgm:prSet>
      <dgm:spPr/>
    </dgm:pt>
    <dgm:pt modelId="{77B2FE71-7438-452F-87AE-4B1CD960A9A9}" type="pres">
      <dgm:prSet presAssocID="{820E973D-2937-4CD4-A54C-F4CB5BF91224}" presName="container" presStyleCnt="0">
        <dgm:presLayoutVars>
          <dgm:dir/>
          <dgm:resizeHandles val="exact"/>
        </dgm:presLayoutVars>
      </dgm:prSet>
      <dgm:spPr/>
    </dgm:pt>
    <dgm:pt modelId="{319672CB-3E1C-4146-95B3-9CCE19B176AD}" type="pres">
      <dgm:prSet presAssocID="{60CE378D-E46B-4E13-9A26-4F001F8B6DA3}" presName="compNode" presStyleCnt="0"/>
      <dgm:spPr/>
    </dgm:pt>
    <dgm:pt modelId="{3AFE7ADF-0C12-45E3-A13A-30C2CC29E76A}" type="pres">
      <dgm:prSet presAssocID="{60CE378D-E46B-4E13-9A26-4F001F8B6DA3}" presName="iconBgRect" presStyleLbl="bgShp" presStyleIdx="0" presStyleCnt="5"/>
      <dgm:spPr/>
    </dgm:pt>
    <dgm:pt modelId="{8CC61229-FA72-4657-838F-B73A1366B687}" type="pres">
      <dgm:prSet presAssocID="{60CE378D-E46B-4E13-9A26-4F001F8B6DA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grammer"/>
        </a:ext>
      </dgm:extLst>
    </dgm:pt>
    <dgm:pt modelId="{63858F1A-CDFC-480B-A74F-31F43C2B57E2}" type="pres">
      <dgm:prSet presAssocID="{60CE378D-E46B-4E13-9A26-4F001F8B6DA3}" presName="spaceRect" presStyleCnt="0"/>
      <dgm:spPr/>
    </dgm:pt>
    <dgm:pt modelId="{FF56D87D-6A2F-42D1-B59E-19EF65336B61}" type="pres">
      <dgm:prSet presAssocID="{60CE378D-E46B-4E13-9A26-4F001F8B6DA3}" presName="textRect" presStyleLbl="revTx" presStyleIdx="0" presStyleCnt="5">
        <dgm:presLayoutVars>
          <dgm:chMax val="1"/>
          <dgm:chPref val="1"/>
        </dgm:presLayoutVars>
      </dgm:prSet>
      <dgm:spPr/>
    </dgm:pt>
    <dgm:pt modelId="{F2706388-A009-402F-B9B8-78AC26F080AF}" type="pres">
      <dgm:prSet presAssocID="{0E52B5A6-24BE-446B-8B71-0FDE63338507}" presName="sibTrans" presStyleLbl="sibTrans2D1" presStyleIdx="0" presStyleCnt="0"/>
      <dgm:spPr/>
    </dgm:pt>
    <dgm:pt modelId="{C4F27A71-DAC1-4A3E-B516-E166EAC8D1A5}" type="pres">
      <dgm:prSet presAssocID="{A1120646-FB2B-4688-BF78-AA6F3AD5E0DB}" presName="compNode" presStyleCnt="0"/>
      <dgm:spPr/>
    </dgm:pt>
    <dgm:pt modelId="{F28F4872-561C-41B3-9DC0-7BDCA42C6C04}" type="pres">
      <dgm:prSet presAssocID="{A1120646-FB2B-4688-BF78-AA6F3AD5E0DB}" presName="iconBgRect" presStyleLbl="bgShp" presStyleIdx="1" presStyleCnt="5"/>
      <dgm:spPr/>
    </dgm:pt>
    <dgm:pt modelId="{07D51838-A6A4-4789-88C1-590B38B63622}" type="pres">
      <dgm:prSet presAssocID="{A1120646-FB2B-4688-BF78-AA6F3AD5E0D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ss Pieces"/>
        </a:ext>
      </dgm:extLst>
    </dgm:pt>
    <dgm:pt modelId="{C03CF63C-381D-412C-A21D-9A8434A831F0}" type="pres">
      <dgm:prSet presAssocID="{A1120646-FB2B-4688-BF78-AA6F3AD5E0DB}" presName="spaceRect" presStyleCnt="0"/>
      <dgm:spPr/>
    </dgm:pt>
    <dgm:pt modelId="{1F933E32-00EB-4B14-8EE1-797FF1118EA6}" type="pres">
      <dgm:prSet presAssocID="{A1120646-FB2B-4688-BF78-AA6F3AD5E0DB}" presName="textRect" presStyleLbl="revTx" presStyleIdx="1" presStyleCnt="5">
        <dgm:presLayoutVars>
          <dgm:chMax val="1"/>
          <dgm:chPref val="1"/>
        </dgm:presLayoutVars>
      </dgm:prSet>
      <dgm:spPr/>
    </dgm:pt>
    <dgm:pt modelId="{8CAAB6E7-B710-4103-9A4B-5CD9B99D749F}" type="pres">
      <dgm:prSet presAssocID="{ABA43768-8EF6-4A12-A1BD-8420FA7AA96F}" presName="sibTrans" presStyleLbl="sibTrans2D1" presStyleIdx="0" presStyleCnt="0"/>
      <dgm:spPr/>
    </dgm:pt>
    <dgm:pt modelId="{D18DC086-209C-4EFA-9C7A-7D514B37B71B}" type="pres">
      <dgm:prSet presAssocID="{0FB175AE-0BD2-4CCA-A3AB-2FD5910F7EB6}" presName="compNode" presStyleCnt="0"/>
      <dgm:spPr/>
    </dgm:pt>
    <dgm:pt modelId="{EFF95BF7-3B2A-4DF2-B1CD-FEE8D9B3F3CE}" type="pres">
      <dgm:prSet presAssocID="{0FB175AE-0BD2-4CCA-A3AB-2FD5910F7EB6}" presName="iconBgRect" presStyleLbl="bgShp" presStyleIdx="2" presStyleCnt="5"/>
      <dgm:spPr/>
    </dgm:pt>
    <dgm:pt modelId="{AADCEADF-8D49-4E66-BF67-2118D863B84A}" type="pres">
      <dgm:prSet presAssocID="{0FB175AE-0BD2-4CCA-A3AB-2FD5910F7EB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roup of People"/>
        </a:ext>
      </dgm:extLst>
    </dgm:pt>
    <dgm:pt modelId="{51D50BB8-6742-4E50-A228-F657A0F4059E}" type="pres">
      <dgm:prSet presAssocID="{0FB175AE-0BD2-4CCA-A3AB-2FD5910F7EB6}" presName="spaceRect" presStyleCnt="0"/>
      <dgm:spPr/>
    </dgm:pt>
    <dgm:pt modelId="{AAFC82F6-754B-44A4-BA1D-76A349428C8D}" type="pres">
      <dgm:prSet presAssocID="{0FB175AE-0BD2-4CCA-A3AB-2FD5910F7EB6}" presName="textRect" presStyleLbl="revTx" presStyleIdx="2" presStyleCnt="5">
        <dgm:presLayoutVars>
          <dgm:chMax val="1"/>
          <dgm:chPref val="1"/>
        </dgm:presLayoutVars>
      </dgm:prSet>
      <dgm:spPr/>
    </dgm:pt>
    <dgm:pt modelId="{AF6D7BC1-DF62-4F4E-8E6F-91410078CB02}" type="pres">
      <dgm:prSet presAssocID="{18A06F16-301D-48E1-BF57-8B6830A3BCF4}" presName="sibTrans" presStyleLbl="sibTrans2D1" presStyleIdx="0" presStyleCnt="0"/>
      <dgm:spPr/>
    </dgm:pt>
    <dgm:pt modelId="{3075B75C-365C-4E51-A4E9-4C9C8E82DD57}" type="pres">
      <dgm:prSet presAssocID="{9AB14A81-3B83-4459-A02A-B33B0ECA8811}" presName="compNode" presStyleCnt="0"/>
      <dgm:spPr/>
    </dgm:pt>
    <dgm:pt modelId="{9C3B10C9-C6C4-4499-B355-2ECF273BA90C}" type="pres">
      <dgm:prSet presAssocID="{9AB14A81-3B83-4459-A02A-B33B0ECA8811}" presName="iconBgRect" presStyleLbl="bgShp" presStyleIdx="3" presStyleCnt="5"/>
      <dgm:spPr/>
    </dgm:pt>
    <dgm:pt modelId="{ABEB143D-986A-4FD7-9C24-EEC8541D62C1}" type="pres">
      <dgm:prSet presAssocID="{9AB14A81-3B83-4459-A02A-B33B0ECA881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lowchart"/>
        </a:ext>
      </dgm:extLst>
    </dgm:pt>
    <dgm:pt modelId="{5018E2AE-2545-4646-88E3-9210652808D3}" type="pres">
      <dgm:prSet presAssocID="{9AB14A81-3B83-4459-A02A-B33B0ECA8811}" presName="spaceRect" presStyleCnt="0"/>
      <dgm:spPr/>
    </dgm:pt>
    <dgm:pt modelId="{9BC68794-FD5A-42CC-92D3-E07EE553B13C}" type="pres">
      <dgm:prSet presAssocID="{9AB14A81-3B83-4459-A02A-B33B0ECA8811}" presName="textRect" presStyleLbl="revTx" presStyleIdx="3" presStyleCnt="5">
        <dgm:presLayoutVars>
          <dgm:chMax val="1"/>
          <dgm:chPref val="1"/>
        </dgm:presLayoutVars>
      </dgm:prSet>
      <dgm:spPr/>
    </dgm:pt>
    <dgm:pt modelId="{CDC8EFA7-501A-4687-823E-FC35515381A9}" type="pres">
      <dgm:prSet presAssocID="{42273B62-8308-41C4-A6F2-8C26841C16A1}" presName="sibTrans" presStyleLbl="sibTrans2D1" presStyleIdx="0" presStyleCnt="0"/>
      <dgm:spPr/>
    </dgm:pt>
    <dgm:pt modelId="{BFDB913F-CC38-45EF-BA9F-D866E471267A}" type="pres">
      <dgm:prSet presAssocID="{75C45DD2-9B45-4C71-B366-0CC795FD4D2E}" presName="compNode" presStyleCnt="0"/>
      <dgm:spPr/>
    </dgm:pt>
    <dgm:pt modelId="{10A6F58A-78B2-462C-8DC6-B11DE9014242}" type="pres">
      <dgm:prSet presAssocID="{75C45DD2-9B45-4C71-B366-0CC795FD4D2E}" presName="iconBgRect" presStyleLbl="bgShp" presStyleIdx="4" presStyleCnt="5"/>
      <dgm:spPr/>
    </dgm:pt>
    <dgm:pt modelId="{7D1BC407-21D2-4E33-BCD0-14D02C0F4196}" type="pres">
      <dgm:prSet presAssocID="{75C45DD2-9B45-4C71-B366-0CC795FD4D2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Footprints"/>
        </a:ext>
      </dgm:extLst>
    </dgm:pt>
    <dgm:pt modelId="{8CC99AF8-8B98-4FA6-B2AB-973A807C9990}" type="pres">
      <dgm:prSet presAssocID="{75C45DD2-9B45-4C71-B366-0CC795FD4D2E}" presName="spaceRect" presStyleCnt="0"/>
      <dgm:spPr/>
    </dgm:pt>
    <dgm:pt modelId="{0CF425A7-08CC-4A77-91AC-DBF9728341DD}" type="pres">
      <dgm:prSet presAssocID="{75C45DD2-9B45-4C71-B366-0CC795FD4D2E}" presName="textRect" presStyleLbl="revTx" presStyleIdx="4" presStyleCnt="5">
        <dgm:presLayoutVars>
          <dgm:chMax val="1"/>
          <dgm:chPref val="1"/>
        </dgm:presLayoutVars>
      </dgm:prSet>
      <dgm:spPr/>
    </dgm:pt>
  </dgm:ptLst>
  <dgm:cxnLst>
    <dgm:cxn modelId="{AC1E7222-CD3D-4D93-8A29-50F3FE371716}" type="presOf" srcId="{ABA43768-8EF6-4A12-A1BD-8420FA7AA96F}" destId="{8CAAB6E7-B710-4103-9A4B-5CD9B99D749F}" srcOrd="0" destOrd="0" presId="urn:microsoft.com/office/officeart/2018/2/layout/IconCircleList"/>
    <dgm:cxn modelId="{D32F454F-FBC2-42FF-8CB7-1F80CD5445BC}" srcId="{820E973D-2937-4CD4-A54C-F4CB5BF91224}" destId="{75C45DD2-9B45-4C71-B366-0CC795FD4D2E}" srcOrd="4" destOrd="0" parTransId="{099359C5-E29D-45DB-B4C5-3698ED1EDF6E}" sibTransId="{81A69F8C-3D9C-4F0E-AA11-B8E29C425CF7}"/>
    <dgm:cxn modelId="{0910BC4F-6AC6-43D4-ACE4-13AC3ED01BCC}" type="presOf" srcId="{75C45DD2-9B45-4C71-B366-0CC795FD4D2E}" destId="{0CF425A7-08CC-4A77-91AC-DBF9728341DD}" srcOrd="0" destOrd="0" presId="urn:microsoft.com/office/officeart/2018/2/layout/IconCircleList"/>
    <dgm:cxn modelId="{B716D66F-C6F1-4FE5-9E92-FE1C0D7F4681}" type="presOf" srcId="{9AB14A81-3B83-4459-A02A-B33B0ECA8811}" destId="{9BC68794-FD5A-42CC-92D3-E07EE553B13C}" srcOrd="0" destOrd="0" presId="urn:microsoft.com/office/officeart/2018/2/layout/IconCircleList"/>
    <dgm:cxn modelId="{6EFDA08B-B405-4FAB-BB6A-54AF38160F6F}" type="presOf" srcId="{0E52B5A6-24BE-446B-8B71-0FDE63338507}" destId="{F2706388-A009-402F-B9B8-78AC26F080AF}" srcOrd="0" destOrd="0" presId="urn:microsoft.com/office/officeart/2018/2/layout/IconCircleList"/>
    <dgm:cxn modelId="{E020888E-8B78-4CFF-B279-24BF7BFFDED9}" type="presOf" srcId="{42273B62-8308-41C4-A6F2-8C26841C16A1}" destId="{CDC8EFA7-501A-4687-823E-FC35515381A9}" srcOrd="0" destOrd="0" presId="urn:microsoft.com/office/officeart/2018/2/layout/IconCircleList"/>
    <dgm:cxn modelId="{D31C149C-0C10-4096-BA42-BD610C896382}" srcId="{820E973D-2937-4CD4-A54C-F4CB5BF91224}" destId="{A1120646-FB2B-4688-BF78-AA6F3AD5E0DB}" srcOrd="1" destOrd="0" parTransId="{66561F9B-CEDC-46ED-8322-6E24A6CEDE85}" sibTransId="{ABA43768-8EF6-4A12-A1BD-8420FA7AA96F}"/>
    <dgm:cxn modelId="{E68828A1-7BF7-4AF2-9251-248B41FCECEA}" type="presOf" srcId="{A1120646-FB2B-4688-BF78-AA6F3AD5E0DB}" destId="{1F933E32-00EB-4B14-8EE1-797FF1118EA6}" srcOrd="0" destOrd="0" presId="urn:microsoft.com/office/officeart/2018/2/layout/IconCircleList"/>
    <dgm:cxn modelId="{243090C8-DD49-4280-BCED-DA2831867D09}" type="presOf" srcId="{60CE378D-E46B-4E13-9A26-4F001F8B6DA3}" destId="{FF56D87D-6A2F-42D1-B59E-19EF65336B61}" srcOrd="0" destOrd="0" presId="urn:microsoft.com/office/officeart/2018/2/layout/IconCircleList"/>
    <dgm:cxn modelId="{1E48C3D7-AA87-4171-AEC8-18FA2BB60EE7}" type="presOf" srcId="{0FB175AE-0BD2-4CCA-A3AB-2FD5910F7EB6}" destId="{AAFC82F6-754B-44A4-BA1D-76A349428C8D}" srcOrd="0" destOrd="0" presId="urn:microsoft.com/office/officeart/2018/2/layout/IconCircleList"/>
    <dgm:cxn modelId="{2CFE3FDD-40D7-4013-9EE6-7AFC14558C05}" srcId="{820E973D-2937-4CD4-A54C-F4CB5BF91224}" destId="{0FB175AE-0BD2-4CCA-A3AB-2FD5910F7EB6}" srcOrd="2" destOrd="0" parTransId="{436E58FE-B32D-4BF4-8929-55B10C43CCA7}" sibTransId="{18A06F16-301D-48E1-BF57-8B6830A3BCF4}"/>
    <dgm:cxn modelId="{2C2C6DDD-7DC4-4332-83D0-A2DACC756337}" type="presOf" srcId="{820E973D-2937-4CD4-A54C-F4CB5BF91224}" destId="{FA57DAB2-0C63-4FCB-A4BB-5DC1C71144AE}" srcOrd="0" destOrd="0" presId="urn:microsoft.com/office/officeart/2018/2/layout/IconCircleList"/>
    <dgm:cxn modelId="{D0D63AF8-A896-4989-A9CD-5B56520F54B3}" type="presOf" srcId="{18A06F16-301D-48E1-BF57-8B6830A3BCF4}" destId="{AF6D7BC1-DF62-4F4E-8E6F-91410078CB02}" srcOrd="0" destOrd="0" presId="urn:microsoft.com/office/officeart/2018/2/layout/IconCircleList"/>
    <dgm:cxn modelId="{D156A5FC-89B1-437B-A55B-7C772B7EFC72}" srcId="{820E973D-2937-4CD4-A54C-F4CB5BF91224}" destId="{9AB14A81-3B83-4459-A02A-B33B0ECA8811}" srcOrd="3" destOrd="0" parTransId="{50C8B1AE-250E-4185-9109-E2BA7F46EC5D}" sibTransId="{42273B62-8308-41C4-A6F2-8C26841C16A1}"/>
    <dgm:cxn modelId="{11968AFE-69FA-4AFE-B0E0-4BC8B4E4D0C4}" srcId="{820E973D-2937-4CD4-A54C-F4CB5BF91224}" destId="{60CE378D-E46B-4E13-9A26-4F001F8B6DA3}" srcOrd="0" destOrd="0" parTransId="{72969F4A-E18A-495F-A946-93DF2D2CD144}" sibTransId="{0E52B5A6-24BE-446B-8B71-0FDE63338507}"/>
    <dgm:cxn modelId="{60A049FD-E3E3-467F-85B6-8BFA294529CE}" type="presParOf" srcId="{FA57DAB2-0C63-4FCB-A4BB-5DC1C71144AE}" destId="{77B2FE71-7438-452F-87AE-4B1CD960A9A9}" srcOrd="0" destOrd="0" presId="urn:microsoft.com/office/officeart/2018/2/layout/IconCircleList"/>
    <dgm:cxn modelId="{4B9A8C38-3E2D-498E-B092-9BC7D8DF3E9C}" type="presParOf" srcId="{77B2FE71-7438-452F-87AE-4B1CD960A9A9}" destId="{319672CB-3E1C-4146-95B3-9CCE19B176AD}" srcOrd="0" destOrd="0" presId="urn:microsoft.com/office/officeart/2018/2/layout/IconCircleList"/>
    <dgm:cxn modelId="{113F7237-4A45-4686-851C-A2F84325E995}" type="presParOf" srcId="{319672CB-3E1C-4146-95B3-9CCE19B176AD}" destId="{3AFE7ADF-0C12-45E3-A13A-30C2CC29E76A}" srcOrd="0" destOrd="0" presId="urn:microsoft.com/office/officeart/2018/2/layout/IconCircleList"/>
    <dgm:cxn modelId="{B9E3F00F-5C8A-4A7C-B419-DE8C36EEBEB6}" type="presParOf" srcId="{319672CB-3E1C-4146-95B3-9CCE19B176AD}" destId="{8CC61229-FA72-4657-838F-B73A1366B687}" srcOrd="1" destOrd="0" presId="urn:microsoft.com/office/officeart/2018/2/layout/IconCircleList"/>
    <dgm:cxn modelId="{2458716A-C24F-4EF9-B038-60DD37E3DF88}" type="presParOf" srcId="{319672CB-3E1C-4146-95B3-9CCE19B176AD}" destId="{63858F1A-CDFC-480B-A74F-31F43C2B57E2}" srcOrd="2" destOrd="0" presId="urn:microsoft.com/office/officeart/2018/2/layout/IconCircleList"/>
    <dgm:cxn modelId="{04D84A85-D28D-408D-9C6D-789584F8C922}" type="presParOf" srcId="{319672CB-3E1C-4146-95B3-9CCE19B176AD}" destId="{FF56D87D-6A2F-42D1-B59E-19EF65336B61}" srcOrd="3" destOrd="0" presId="urn:microsoft.com/office/officeart/2018/2/layout/IconCircleList"/>
    <dgm:cxn modelId="{09A94502-3D63-4815-8B2A-888AAFE9F6D4}" type="presParOf" srcId="{77B2FE71-7438-452F-87AE-4B1CD960A9A9}" destId="{F2706388-A009-402F-B9B8-78AC26F080AF}" srcOrd="1" destOrd="0" presId="urn:microsoft.com/office/officeart/2018/2/layout/IconCircleList"/>
    <dgm:cxn modelId="{B3E025B9-07EA-4795-8E62-CC56E2EB6EC8}" type="presParOf" srcId="{77B2FE71-7438-452F-87AE-4B1CD960A9A9}" destId="{C4F27A71-DAC1-4A3E-B516-E166EAC8D1A5}" srcOrd="2" destOrd="0" presId="urn:microsoft.com/office/officeart/2018/2/layout/IconCircleList"/>
    <dgm:cxn modelId="{096B586E-C24E-49C2-835E-CA73F2ECA11F}" type="presParOf" srcId="{C4F27A71-DAC1-4A3E-B516-E166EAC8D1A5}" destId="{F28F4872-561C-41B3-9DC0-7BDCA42C6C04}" srcOrd="0" destOrd="0" presId="urn:microsoft.com/office/officeart/2018/2/layout/IconCircleList"/>
    <dgm:cxn modelId="{2758D052-CB3F-4416-ACA9-C270A2641244}" type="presParOf" srcId="{C4F27A71-DAC1-4A3E-B516-E166EAC8D1A5}" destId="{07D51838-A6A4-4789-88C1-590B38B63622}" srcOrd="1" destOrd="0" presId="urn:microsoft.com/office/officeart/2018/2/layout/IconCircleList"/>
    <dgm:cxn modelId="{F52B59E7-5C66-4CE4-A243-C37A0A87A8F4}" type="presParOf" srcId="{C4F27A71-DAC1-4A3E-B516-E166EAC8D1A5}" destId="{C03CF63C-381D-412C-A21D-9A8434A831F0}" srcOrd="2" destOrd="0" presId="urn:microsoft.com/office/officeart/2018/2/layout/IconCircleList"/>
    <dgm:cxn modelId="{401BC0B6-BF47-455D-8B42-7B36917B958C}" type="presParOf" srcId="{C4F27A71-DAC1-4A3E-B516-E166EAC8D1A5}" destId="{1F933E32-00EB-4B14-8EE1-797FF1118EA6}" srcOrd="3" destOrd="0" presId="urn:microsoft.com/office/officeart/2018/2/layout/IconCircleList"/>
    <dgm:cxn modelId="{4615C36A-8685-44C3-BCA5-BC0F38EC2F59}" type="presParOf" srcId="{77B2FE71-7438-452F-87AE-4B1CD960A9A9}" destId="{8CAAB6E7-B710-4103-9A4B-5CD9B99D749F}" srcOrd="3" destOrd="0" presId="urn:microsoft.com/office/officeart/2018/2/layout/IconCircleList"/>
    <dgm:cxn modelId="{F339F791-75D2-4416-9C6E-C6EBE6F5EBAD}" type="presParOf" srcId="{77B2FE71-7438-452F-87AE-4B1CD960A9A9}" destId="{D18DC086-209C-4EFA-9C7A-7D514B37B71B}" srcOrd="4" destOrd="0" presId="urn:microsoft.com/office/officeart/2018/2/layout/IconCircleList"/>
    <dgm:cxn modelId="{189266D5-ED0A-4995-8B91-7415DB2E7094}" type="presParOf" srcId="{D18DC086-209C-4EFA-9C7A-7D514B37B71B}" destId="{EFF95BF7-3B2A-4DF2-B1CD-FEE8D9B3F3CE}" srcOrd="0" destOrd="0" presId="urn:microsoft.com/office/officeart/2018/2/layout/IconCircleList"/>
    <dgm:cxn modelId="{78BB8A27-CC61-4647-B5A6-F33732F685E2}" type="presParOf" srcId="{D18DC086-209C-4EFA-9C7A-7D514B37B71B}" destId="{AADCEADF-8D49-4E66-BF67-2118D863B84A}" srcOrd="1" destOrd="0" presId="urn:microsoft.com/office/officeart/2018/2/layout/IconCircleList"/>
    <dgm:cxn modelId="{91C349C8-EC52-4044-8F4F-E70064578403}" type="presParOf" srcId="{D18DC086-209C-4EFA-9C7A-7D514B37B71B}" destId="{51D50BB8-6742-4E50-A228-F657A0F4059E}" srcOrd="2" destOrd="0" presId="urn:microsoft.com/office/officeart/2018/2/layout/IconCircleList"/>
    <dgm:cxn modelId="{F969CCD0-7A15-45FB-97A5-9A78EF56CF89}" type="presParOf" srcId="{D18DC086-209C-4EFA-9C7A-7D514B37B71B}" destId="{AAFC82F6-754B-44A4-BA1D-76A349428C8D}" srcOrd="3" destOrd="0" presId="urn:microsoft.com/office/officeart/2018/2/layout/IconCircleList"/>
    <dgm:cxn modelId="{85913F8D-C5B5-4C89-A8E1-E6826F5C18CA}" type="presParOf" srcId="{77B2FE71-7438-452F-87AE-4B1CD960A9A9}" destId="{AF6D7BC1-DF62-4F4E-8E6F-91410078CB02}" srcOrd="5" destOrd="0" presId="urn:microsoft.com/office/officeart/2018/2/layout/IconCircleList"/>
    <dgm:cxn modelId="{D8B08598-300F-4F40-AE48-4BA1C800FF0A}" type="presParOf" srcId="{77B2FE71-7438-452F-87AE-4B1CD960A9A9}" destId="{3075B75C-365C-4E51-A4E9-4C9C8E82DD57}" srcOrd="6" destOrd="0" presId="urn:microsoft.com/office/officeart/2018/2/layout/IconCircleList"/>
    <dgm:cxn modelId="{754486EC-C208-4973-8B7D-17CB40ADA324}" type="presParOf" srcId="{3075B75C-365C-4E51-A4E9-4C9C8E82DD57}" destId="{9C3B10C9-C6C4-4499-B355-2ECF273BA90C}" srcOrd="0" destOrd="0" presId="urn:microsoft.com/office/officeart/2018/2/layout/IconCircleList"/>
    <dgm:cxn modelId="{77C292D0-244D-4EEE-8EA8-98B0DF559DF7}" type="presParOf" srcId="{3075B75C-365C-4E51-A4E9-4C9C8E82DD57}" destId="{ABEB143D-986A-4FD7-9C24-EEC8541D62C1}" srcOrd="1" destOrd="0" presId="urn:microsoft.com/office/officeart/2018/2/layout/IconCircleList"/>
    <dgm:cxn modelId="{E7D01D54-DC33-48DE-BD86-AB68A85597FF}" type="presParOf" srcId="{3075B75C-365C-4E51-A4E9-4C9C8E82DD57}" destId="{5018E2AE-2545-4646-88E3-9210652808D3}" srcOrd="2" destOrd="0" presId="urn:microsoft.com/office/officeart/2018/2/layout/IconCircleList"/>
    <dgm:cxn modelId="{DA01C7CC-9407-43F0-B794-4EF89904D387}" type="presParOf" srcId="{3075B75C-365C-4E51-A4E9-4C9C8E82DD57}" destId="{9BC68794-FD5A-42CC-92D3-E07EE553B13C}" srcOrd="3" destOrd="0" presId="urn:microsoft.com/office/officeart/2018/2/layout/IconCircleList"/>
    <dgm:cxn modelId="{4BE4D916-AAF7-4D09-BF21-F4C7858B0B64}" type="presParOf" srcId="{77B2FE71-7438-452F-87AE-4B1CD960A9A9}" destId="{CDC8EFA7-501A-4687-823E-FC35515381A9}" srcOrd="7" destOrd="0" presId="urn:microsoft.com/office/officeart/2018/2/layout/IconCircleList"/>
    <dgm:cxn modelId="{11E9D9DC-0558-4D1C-B890-39C57B2920CC}" type="presParOf" srcId="{77B2FE71-7438-452F-87AE-4B1CD960A9A9}" destId="{BFDB913F-CC38-45EF-BA9F-D866E471267A}" srcOrd="8" destOrd="0" presId="urn:microsoft.com/office/officeart/2018/2/layout/IconCircleList"/>
    <dgm:cxn modelId="{5D8E6F9C-A83A-48B7-97D3-3E34EB2F85D4}" type="presParOf" srcId="{BFDB913F-CC38-45EF-BA9F-D866E471267A}" destId="{10A6F58A-78B2-462C-8DC6-B11DE9014242}" srcOrd="0" destOrd="0" presId="urn:microsoft.com/office/officeart/2018/2/layout/IconCircleList"/>
    <dgm:cxn modelId="{7BE95509-7054-4BE6-82C3-9E2BBE0748CB}" type="presParOf" srcId="{BFDB913F-CC38-45EF-BA9F-D866E471267A}" destId="{7D1BC407-21D2-4E33-BCD0-14D02C0F4196}" srcOrd="1" destOrd="0" presId="urn:microsoft.com/office/officeart/2018/2/layout/IconCircleList"/>
    <dgm:cxn modelId="{0E7A22EB-C322-43FC-AC09-7802F6DC9277}" type="presParOf" srcId="{BFDB913F-CC38-45EF-BA9F-D866E471267A}" destId="{8CC99AF8-8B98-4FA6-B2AB-973A807C9990}" srcOrd="2" destOrd="0" presId="urn:microsoft.com/office/officeart/2018/2/layout/IconCircleList"/>
    <dgm:cxn modelId="{E5128EF3-9802-4C3D-9013-3B0A4C899F9A}" type="presParOf" srcId="{BFDB913F-CC38-45EF-BA9F-D866E471267A}" destId="{0CF425A7-08CC-4A77-91AC-DBF9728341DD}" srcOrd="3" destOrd="0" presId="urn:microsoft.com/office/officeart/2018/2/layout/IconCircle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B95D5FB-2E15-4BD7-AA52-078189A59C81}" type="doc">
      <dgm:prSet loTypeId="urn:microsoft.com/office/officeart/2008/layout/LinedList" loCatId="list" qsTypeId="urn:microsoft.com/office/officeart/2005/8/quickstyle/simple1" qsCatId="simple" csTypeId="urn:microsoft.com/office/officeart/2005/8/colors/accent0_3" csCatId="mainScheme"/>
      <dgm:spPr/>
      <dgm:t>
        <a:bodyPr/>
        <a:lstStyle/>
        <a:p>
          <a:endParaRPr lang="en-US"/>
        </a:p>
      </dgm:t>
    </dgm:pt>
    <dgm:pt modelId="{4EC36641-A339-4BBE-9392-7139799011BF}">
      <dgm:prSet/>
      <dgm:spPr/>
      <dgm:t>
        <a:bodyPr/>
        <a:lstStyle/>
        <a:p>
          <a:pPr rtl="0"/>
          <a:r>
            <a:rPr lang="en-US"/>
            <a:t>The features based on technical indicators that are used in this </a:t>
          </a:r>
          <a:r>
            <a:rPr lang="en-US">
              <a:latin typeface="Gill Sans Nova"/>
            </a:rPr>
            <a:t>case </a:t>
          </a:r>
          <a:r>
            <a:rPr lang="en-US"/>
            <a:t>are:</a:t>
          </a:r>
          <a:r>
            <a:rPr lang="en-US">
              <a:latin typeface="Gill Sans Nova"/>
            </a:rPr>
            <a:t> </a:t>
          </a:r>
          <a:endParaRPr lang="en-US"/>
        </a:p>
      </dgm:t>
    </dgm:pt>
    <dgm:pt modelId="{A4F454F9-FF1E-4F92-99A6-D69D214428F2}" type="parTrans" cxnId="{DE35D6D8-15A9-48F5-89E2-95108CFCE87A}">
      <dgm:prSet/>
      <dgm:spPr/>
      <dgm:t>
        <a:bodyPr/>
        <a:lstStyle/>
        <a:p>
          <a:endParaRPr lang="en-US"/>
        </a:p>
      </dgm:t>
    </dgm:pt>
    <dgm:pt modelId="{7E7069DC-2C92-4DB0-A33E-37D555F8B421}" type="sibTrans" cxnId="{DE35D6D8-15A9-48F5-89E2-95108CFCE87A}">
      <dgm:prSet/>
      <dgm:spPr/>
      <dgm:t>
        <a:bodyPr/>
        <a:lstStyle/>
        <a:p>
          <a:endParaRPr lang="en-US"/>
        </a:p>
      </dgm:t>
    </dgm:pt>
    <dgm:pt modelId="{8F1A26FE-0E63-44CE-94E7-007BA328781F}">
      <dgm:prSet/>
      <dgm:spPr/>
      <dgm:t>
        <a:bodyPr/>
        <a:lstStyle/>
        <a:p>
          <a:r>
            <a:rPr lang="en-US"/>
            <a:t>(i) Cross of simple moving average of the last 200 bars and simple average of the last 100 bars (one feature),</a:t>
          </a:r>
        </a:p>
      </dgm:t>
    </dgm:pt>
    <dgm:pt modelId="{26A777D9-2307-4596-876C-D22D8EB46C41}" type="parTrans" cxnId="{3B6D8BA5-EC99-43D4-9286-B8CD44FD709D}">
      <dgm:prSet/>
      <dgm:spPr/>
      <dgm:t>
        <a:bodyPr/>
        <a:lstStyle/>
        <a:p>
          <a:endParaRPr lang="en-US"/>
        </a:p>
      </dgm:t>
    </dgm:pt>
    <dgm:pt modelId="{1FCE2AEA-5763-4152-BBD4-67620AA92CB5}" type="sibTrans" cxnId="{3B6D8BA5-EC99-43D4-9286-B8CD44FD709D}">
      <dgm:prSet/>
      <dgm:spPr/>
      <dgm:t>
        <a:bodyPr/>
        <a:lstStyle/>
        <a:p>
          <a:endParaRPr lang="en-US"/>
        </a:p>
      </dgm:t>
    </dgm:pt>
    <dgm:pt modelId="{FB39980A-66E2-4052-8865-576166170B22}">
      <dgm:prSet/>
      <dgm:spPr/>
      <dgm:t>
        <a:bodyPr/>
        <a:lstStyle/>
        <a:p>
          <a:pPr rtl="0"/>
          <a:r>
            <a:rPr lang="en-US"/>
            <a:t>(ii) Cross of simple moving average of the last 50 bars and simple average of the last 25 bars (one feature),</a:t>
          </a:r>
          <a:r>
            <a:rPr lang="en-US">
              <a:latin typeface="Gill Sans Nova"/>
            </a:rPr>
            <a:t> </a:t>
          </a:r>
        </a:p>
      </dgm:t>
    </dgm:pt>
    <dgm:pt modelId="{F1F7A583-66BE-4A53-94CA-4B1CE6EABD34}" type="parTrans" cxnId="{D18321D5-B965-45AB-8B1A-2BA20F5080B8}">
      <dgm:prSet/>
      <dgm:spPr/>
      <dgm:t>
        <a:bodyPr/>
        <a:lstStyle/>
        <a:p>
          <a:endParaRPr lang="en-US"/>
        </a:p>
      </dgm:t>
    </dgm:pt>
    <dgm:pt modelId="{FBC0294E-9E27-40A8-B6D4-F0925997B41A}" type="sibTrans" cxnId="{D18321D5-B965-45AB-8B1A-2BA20F5080B8}">
      <dgm:prSet/>
      <dgm:spPr/>
      <dgm:t>
        <a:bodyPr/>
        <a:lstStyle/>
        <a:p>
          <a:endParaRPr lang="en-US"/>
        </a:p>
      </dgm:t>
    </dgm:pt>
    <dgm:pt modelId="{9871C6D7-5465-4850-8187-5F126C894296}">
      <dgm:prSet/>
      <dgm:spPr/>
      <dgm:t>
        <a:bodyPr/>
        <a:lstStyle/>
        <a:p>
          <a:pPr rtl="0"/>
          <a:r>
            <a:rPr lang="en-US"/>
            <a:t>(iii) Relative strength index of the last 14 MRB (one feature), (iv) Acceleration between 12 last bars (one feature),</a:t>
          </a:r>
          <a:r>
            <a:rPr lang="en-US">
              <a:latin typeface="Gill Sans Nova"/>
            </a:rPr>
            <a:t> </a:t>
          </a:r>
          <a:endParaRPr lang="en-US"/>
        </a:p>
      </dgm:t>
    </dgm:pt>
    <dgm:pt modelId="{296C16C9-1686-4E9D-B445-7F720E794FD0}" type="parTrans" cxnId="{1FEDB4AB-38DC-4C9D-A0E7-F86E57ACED83}">
      <dgm:prSet/>
      <dgm:spPr/>
      <dgm:t>
        <a:bodyPr/>
        <a:lstStyle/>
        <a:p>
          <a:endParaRPr lang="en-US"/>
        </a:p>
      </dgm:t>
    </dgm:pt>
    <dgm:pt modelId="{58EF47E2-D046-4340-8DFB-FF1AF4772056}" type="sibTrans" cxnId="{1FEDB4AB-38DC-4C9D-A0E7-F86E57ACED83}">
      <dgm:prSet/>
      <dgm:spPr/>
      <dgm:t>
        <a:bodyPr/>
        <a:lstStyle/>
        <a:p>
          <a:endParaRPr lang="en-US"/>
        </a:p>
      </dgm:t>
    </dgm:pt>
    <dgm:pt modelId="{3AB35B80-D0E2-4DB2-AB3D-D4B1D67BB95E}">
      <dgm:prSet/>
      <dgm:spPr/>
      <dgm:t>
        <a:bodyPr/>
        <a:lstStyle/>
        <a:p>
          <a:pPr rtl="0"/>
          <a:r>
            <a:rPr lang="en-US"/>
            <a:t>(v) Moving average convergence/divergence (MACD) (one feature),</a:t>
          </a:r>
          <a:r>
            <a:rPr lang="en-US">
              <a:latin typeface="Gill Sans Nova"/>
            </a:rPr>
            <a:t> </a:t>
          </a:r>
          <a:endParaRPr lang="en-US"/>
        </a:p>
      </dgm:t>
    </dgm:pt>
    <dgm:pt modelId="{A712D6B0-0322-43D2-81DB-999C34FDCFC9}" type="parTrans" cxnId="{F50FBB83-86DC-49C6-AFB3-BDF0EC0A4611}">
      <dgm:prSet/>
      <dgm:spPr/>
      <dgm:t>
        <a:bodyPr/>
        <a:lstStyle/>
        <a:p>
          <a:endParaRPr lang="en-US"/>
        </a:p>
      </dgm:t>
    </dgm:pt>
    <dgm:pt modelId="{482EFD9D-844D-4E19-9935-2002007F13E2}" type="sibTrans" cxnId="{F50FBB83-86DC-49C6-AFB3-BDF0EC0A4611}">
      <dgm:prSet/>
      <dgm:spPr/>
      <dgm:t>
        <a:bodyPr/>
        <a:lstStyle/>
        <a:p>
          <a:endParaRPr lang="en-US"/>
        </a:p>
      </dgm:t>
    </dgm:pt>
    <dgm:pt modelId="{53CC4F4E-3511-4095-9919-C273339CC47F}">
      <dgm:prSet/>
      <dgm:spPr/>
      <dgm:t>
        <a:bodyPr/>
        <a:lstStyle/>
        <a:p>
          <a:pPr rtl="0"/>
          <a:r>
            <a:rPr lang="en-US"/>
            <a:t>(vi) Stochastic oscillator (one features),</a:t>
          </a:r>
          <a:r>
            <a:rPr lang="en-US">
              <a:latin typeface="Gill Sans Nova"/>
            </a:rPr>
            <a:t> </a:t>
          </a:r>
          <a:endParaRPr lang="en-US"/>
        </a:p>
      </dgm:t>
    </dgm:pt>
    <dgm:pt modelId="{964D0CDC-A600-4A20-9DA3-346D3D9E9DC1}" type="parTrans" cxnId="{8DBA739E-4BB0-42C6-BD25-AB9DE7D4B97F}">
      <dgm:prSet/>
      <dgm:spPr/>
      <dgm:t>
        <a:bodyPr/>
        <a:lstStyle/>
        <a:p>
          <a:endParaRPr lang="en-US"/>
        </a:p>
      </dgm:t>
    </dgm:pt>
    <dgm:pt modelId="{1A09488A-3B0E-47A4-B1E6-812788221197}" type="sibTrans" cxnId="{8DBA739E-4BB0-42C6-BD25-AB9DE7D4B97F}">
      <dgm:prSet/>
      <dgm:spPr/>
      <dgm:t>
        <a:bodyPr/>
        <a:lstStyle/>
        <a:p>
          <a:endParaRPr lang="en-US"/>
        </a:p>
      </dgm:t>
    </dgm:pt>
    <dgm:pt modelId="{CDF82040-0DB1-484D-BCEB-6B8B2A6AEDB1}">
      <dgm:prSet/>
      <dgm:spPr/>
      <dgm:t>
        <a:bodyPr/>
        <a:lstStyle/>
        <a:p>
          <a:pPr rtl="0"/>
          <a:r>
            <a:rPr lang="en-US"/>
            <a:t>(vii) Momentum of the 12 last MRB (one features),</a:t>
          </a:r>
          <a:r>
            <a:rPr lang="en-US">
              <a:latin typeface="Gill Sans Nova"/>
            </a:rPr>
            <a:t> </a:t>
          </a:r>
          <a:endParaRPr lang="en-US"/>
        </a:p>
      </dgm:t>
    </dgm:pt>
    <dgm:pt modelId="{55417ED9-2595-402C-BDA5-9C9E1542FEEC}" type="parTrans" cxnId="{7821D9AE-1165-4C0E-B3AD-4B445BD6C2AE}">
      <dgm:prSet/>
      <dgm:spPr/>
      <dgm:t>
        <a:bodyPr/>
        <a:lstStyle/>
        <a:p>
          <a:endParaRPr lang="en-US"/>
        </a:p>
      </dgm:t>
    </dgm:pt>
    <dgm:pt modelId="{AAA5FB77-1C56-4783-A972-61552C3B53C5}" type="sibTrans" cxnId="{7821D9AE-1165-4C0E-B3AD-4B445BD6C2AE}">
      <dgm:prSet/>
      <dgm:spPr/>
      <dgm:t>
        <a:bodyPr/>
        <a:lstStyle/>
        <a:p>
          <a:endParaRPr lang="en-US"/>
        </a:p>
      </dgm:t>
    </dgm:pt>
    <dgm:pt modelId="{72A759C8-E514-45D4-A002-4E0AA1B08622}">
      <dgm:prSet/>
      <dgm:spPr/>
      <dgm:t>
        <a:bodyPr/>
        <a:lstStyle/>
        <a:p>
          <a:pPr rtl="0"/>
          <a:r>
            <a:rPr lang="en-US"/>
            <a:t>(viii) Bollinger band (two features; upper, lower and middle band),</a:t>
          </a:r>
          <a:r>
            <a:rPr lang="en-US">
              <a:latin typeface="Gill Sans Nova"/>
            </a:rPr>
            <a:t> </a:t>
          </a:r>
          <a:endParaRPr lang="en-US"/>
        </a:p>
      </dgm:t>
    </dgm:pt>
    <dgm:pt modelId="{40B13CFA-439E-41AD-9952-BDA72BDBFDB5}" type="parTrans" cxnId="{404BE2D4-B3D1-4E8A-9466-AAD5B7A09C4C}">
      <dgm:prSet/>
      <dgm:spPr/>
      <dgm:t>
        <a:bodyPr/>
        <a:lstStyle/>
        <a:p>
          <a:endParaRPr lang="en-US"/>
        </a:p>
      </dgm:t>
    </dgm:pt>
    <dgm:pt modelId="{7F3D143A-EC10-4AE8-91C9-A10D07E2834C}" type="sibTrans" cxnId="{404BE2D4-B3D1-4E8A-9466-AAD5B7A09C4C}">
      <dgm:prSet/>
      <dgm:spPr/>
      <dgm:t>
        <a:bodyPr/>
        <a:lstStyle/>
        <a:p>
          <a:endParaRPr lang="en-US"/>
        </a:p>
      </dgm:t>
    </dgm:pt>
    <dgm:pt modelId="{056F6AA7-B10A-4BE9-9AED-3B94221621ED}">
      <dgm:prSet/>
      <dgm:spPr/>
      <dgm:t>
        <a:bodyPr/>
        <a:lstStyle/>
        <a:p>
          <a:pPr rtl="0"/>
          <a:r>
            <a:rPr lang="en-US"/>
            <a:t>(ix) Weighted close price (one feature),</a:t>
          </a:r>
          <a:r>
            <a:rPr lang="en-US">
              <a:latin typeface="Gill Sans Nova"/>
            </a:rPr>
            <a:t> </a:t>
          </a:r>
          <a:endParaRPr lang="en-US"/>
        </a:p>
      </dgm:t>
    </dgm:pt>
    <dgm:pt modelId="{44E94EFB-48F3-4257-AE2B-BE31F7E1AB66}" type="parTrans" cxnId="{AE807C3F-5EB0-4FF9-85D6-B1E2D33AC682}">
      <dgm:prSet/>
      <dgm:spPr/>
      <dgm:t>
        <a:bodyPr/>
        <a:lstStyle/>
        <a:p>
          <a:endParaRPr lang="en-US"/>
        </a:p>
      </dgm:t>
    </dgm:pt>
    <dgm:pt modelId="{33540256-3A9F-4DE2-9B20-94D2D5A17910}" type="sibTrans" cxnId="{AE807C3F-5EB0-4FF9-85D6-B1E2D33AC682}">
      <dgm:prSet/>
      <dgm:spPr/>
      <dgm:t>
        <a:bodyPr/>
        <a:lstStyle/>
        <a:p>
          <a:endParaRPr lang="en-US"/>
        </a:p>
      </dgm:t>
    </dgm:pt>
    <dgm:pt modelId="{85E34505-34DC-4118-BFD3-212B144C275A}">
      <dgm:prSet/>
      <dgm:spPr/>
      <dgm:t>
        <a:bodyPr/>
        <a:lstStyle/>
        <a:p>
          <a:pPr rtl="0"/>
          <a:r>
            <a:rPr lang="en-US"/>
            <a:t>(x) Price rate of change of the close price of the last 12 bars (one feature),</a:t>
          </a:r>
          <a:r>
            <a:rPr lang="en-US">
              <a:latin typeface="Gill Sans Nova"/>
            </a:rPr>
            <a:t> </a:t>
          </a:r>
          <a:endParaRPr lang="en-US"/>
        </a:p>
      </dgm:t>
    </dgm:pt>
    <dgm:pt modelId="{A6937FAD-3DAF-4BF9-89A5-B2D067390404}" type="parTrans" cxnId="{365BBF49-880A-4A7E-A673-D093DFE584AC}">
      <dgm:prSet/>
      <dgm:spPr/>
      <dgm:t>
        <a:bodyPr/>
        <a:lstStyle/>
        <a:p>
          <a:endParaRPr lang="en-US"/>
        </a:p>
      </dgm:t>
    </dgm:pt>
    <dgm:pt modelId="{1CA6BFC9-B56E-4813-BCDC-76C6AD54AAB4}" type="sibTrans" cxnId="{365BBF49-880A-4A7E-A673-D093DFE584AC}">
      <dgm:prSet/>
      <dgm:spPr/>
      <dgm:t>
        <a:bodyPr/>
        <a:lstStyle/>
        <a:p>
          <a:endParaRPr lang="en-US"/>
        </a:p>
      </dgm:t>
    </dgm:pt>
    <dgm:pt modelId="{2355E62C-F93A-40FC-B271-7F99E1B78063}">
      <dgm:prSet/>
      <dgm:spPr/>
      <dgm:t>
        <a:bodyPr/>
        <a:lstStyle/>
        <a:p>
          <a:r>
            <a:rPr lang="en-US"/>
            <a:t>(xi) High and low channel of the last Y MRB (two features). </a:t>
          </a:r>
        </a:p>
      </dgm:t>
    </dgm:pt>
    <dgm:pt modelId="{311E3B7F-F9DC-4F00-A353-450214B2FE9D}" type="parTrans" cxnId="{FBBCAC34-6749-4394-84CA-ECE7EA22745B}">
      <dgm:prSet/>
      <dgm:spPr/>
      <dgm:t>
        <a:bodyPr/>
        <a:lstStyle/>
        <a:p>
          <a:endParaRPr lang="en-US"/>
        </a:p>
      </dgm:t>
    </dgm:pt>
    <dgm:pt modelId="{170516BA-F3BB-48E8-9E7B-3454EBE93B19}" type="sibTrans" cxnId="{FBBCAC34-6749-4394-84CA-ECE7EA22745B}">
      <dgm:prSet/>
      <dgm:spPr/>
      <dgm:t>
        <a:bodyPr/>
        <a:lstStyle/>
        <a:p>
          <a:endParaRPr lang="en-US"/>
        </a:p>
      </dgm:t>
    </dgm:pt>
    <dgm:pt modelId="{3995C16E-5C72-4EF3-801A-874EB803B6AB}" type="pres">
      <dgm:prSet presAssocID="{CB95D5FB-2E15-4BD7-AA52-078189A59C81}" presName="vert0" presStyleCnt="0">
        <dgm:presLayoutVars>
          <dgm:dir/>
          <dgm:animOne val="branch"/>
          <dgm:animLvl val="lvl"/>
        </dgm:presLayoutVars>
      </dgm:prSet>
      <dgm:spPr/>
    </dgm:pt>
    <dgm:pt modelId="{B845AB25-2BC5-4723-AA07-1DDFE1049330}" type="pres">
      <dgm:prSet presAssocID="{4EC36641-A339-4BBE-9392-7139799011BF}" presName="thickLine" presStyleLbl="alignNode1" presStyleIdx="0" presStyleCnt="11"/>
      <dgm:spPr/>
    </dgm:pt>
    <dgm:pt modelId="{236D3392-62D9-4C74-9E0F-D6C59E47AD26}" type="pres">
      <dgm:prSet presAssocID="{4EC36641-A339-4BBE-9392-7139799011BF}" presName="horz1" presStyleCnt="0"/>
      <dgm:spPr/>
    </dgm:pt>
    <dgm:pt modelId="{A6191595-5185-462D-9A41-928F99C40E0F}" type="pres">
      <dgm:prSet presAssocID="{4EC36641-A339-4BBE-9392-7139799011BF}" presName="tx1" presStyleLbl="revTx" presStyleIdx="0" presStyleCnt="11"/>
      <dgm:spPr/>
    </dgm:pt>
    <dgm:pt modelId="{C1B10123-D176-4A3A-8748-816649D17823}" type="pres">
      <dgm:prSet presAssocID="{4EC36641-A339-4BBE-9392-7139799011BF}" presName="vert1" presStyleCnt="0"/>
      <dgm:spPr/>
    </dgm:pt>
    <dgm:pt modelId="{0AF0628B-85DC-46CE-AEE5-714BDC3BB1F6}" type="pres">
      <dgm:prSet presAssocID="{8F1A26FE-0E63-44CE-94E7-007BA328781F}" presName="thickLine" presStyleLbl="alignNode1" presStyleIdx="1" presStyleCnt="11"/>
      <dgm:spPr/>
    </dgm:pt>
    <dgm:pt modelId="{208E7F5F-B776-4DCB-8008-7723B35A5FCA}" type="pres">
      <dgm:prSet presAssocID="{8F1A26FE-0E63-44CE-94E7-007BA328781F}" presName="horz1" presStyleCnt="0"/>
      <dgm:spPr/>
    </dgm:pt>
    <dgm:pt modelId="{F7031C3E-3350-45DD-8131-5B40C7B565CE}" type="pres">
      <dgm:prSet presAssocID="{8F1A26FE-0E63-44CE-94E7-007BA328781F}" presName="tx1" presStyleLbl="revTx" presStyleIdx="1" presStyleCnt="11"/>
      <dgm:spPr/>
    </dgm:pt>
    <dgm:pt modelId="{86C294C2-425A-4CFC-A576-F725A3D291AA}" type="pres">
      <dgm:prSet presAssocID="{8F1A26FE-0E63-44CE-94E7-007BA328781F}" presName="vert1" presStyleCnt="0"/>
      <dgm:spPr/>
    </dgm:pt>
    <dgm:pt modelId="{0724565A-D8BD-46D6-B5F2-05C8583A8D3D}" type="pres">
      <dgm:prSet presAssocID="{FB39980A-66E2-4052-8865-576166170B22}" presName="thickLine" presStyleLbl="alignNode1" presStyleIdx="2" presStyleCnt="11"/>
      <dgm:spPr/>
    </dgm:pt>
    <dgm:pt modelId="{D137981E-DD21-4337-A4AF-2F0D4ACEF276}" type="pres">
      <dgm:prSet presAssocID="{FB39980A-66E2-4052-8865-576166170B22}" presName="horz1" presStyleCnt="0"/>
      <dgm:spPr/>
    </dgm:pt>
    <dgm:pt modelId="{E2561BFC-F603-4CFC-ACED-AF50342C3AA8}" type="pres">
      <dgm:prSet presAssocID="{FB39980A-66E2-4052-8865-576166170B22}" presName="tx1" presStyleLbl="revTx" presStyleIdx="2" presStyleCnt="11"/>
      <dgm:spPr/>
    </dgm:pt>
    <dgm:pt modelId="{867643B6-36B4-49DD-B049-BC35BC1AD2B3}" type="pres">
      <dgm:prSet presAssocID="{FB39980A-66E2-4052-8865-576166170B22}" presName="vert1" presStyleCnt="0"/>
      <dgm:spPr/>
    </dgm:pt>
    <dgm:pt modelId="{9C39BF2E-48A1-4DB2-AABD-292A72DAE725}" type="pres">
      <dgm:prSet presAssocID="{9871C6D7-5465-4850-8187-5F126C894296}" presName="thickLine" presStyleLbl="alignNode1" presStyleIdx="3" presStyleCnt="11"/>
      <dgm:spPr/>
    </dgm:pt>
    <dgm:pt modelId="{CBE5F958-4C19-414A-BDA1-97768A461B95}" type="pres">
      <dgm:prSet presAssocID="{9871C6D7-5465-4850-8187-5F126C894296}" presName="horz1" presStyleCnt="0"/>
      <dgm:spPr/>
    </dgm:pt>
    <dgm:pt modelId="{03EE4CC0-A569-471F-AF0E-D8432F172F78}" type="pres">
      <dgm:prSet presAssocID="{9871C6D7-5465-4850-8187-5F126C894296}" presName="tx1" presStyleLbl="revTx" presStyleIdx="3" presStyleCnt="11"/>
      <dgm:spPr/>
    </dgm:pt>
    <dgm:pt modelId="{4E544EBA-B9D6-478B-9298-A651344C246D}" type="pres">
      <dgm:prSet presAssocID="{9871C6D7-5465-4850-8187-5F126C894296}" presName="vert1" presStyleCnt="0"/>
      <dgm:spPr/>
    </dgm:pt>
    <dgm:pt modelId="{1CEC8F6E-80FB-4731-9794-8A2F3FE44C6B}" type="pres">
      <dgm:prSet presAssocID="{3AB35B80-D0E2-4DB2-AB3D-D4B1D67BB95E}" presName="thickLine" presStyleLbl="alignNode1" presStyleIdx="4" presStyleCnt="11"/>
      <dgm:spPr/>
    </dgm:pt>
    <dgm:pt modelId="{A2CBA194-CDD4-432A-B641-CEE4F0A8216C}" type="pres">
      <dgm:prSet presAssocID="{3AB35B80-D0E2-4DB2-AB3D-D4B1D67BB95E}" presName="horz1" presStyleCnt="0"/>
      <dgm:spPr/>
    </dgm:pt>
    <dgm:pt modelId="{6BB844BE-2DF5-46CC-B528-41C116FF8327}" type="pres">
      <dgm:prSet presAssocID="{3AB35B80-D0E2-4DB2-AB3D-D4B1D67BB95E}" presName="tx1" presStyleLbl="revTx" presStyleIdx="4" presStyleCnt="11"/>
      <dgm:spPr/>
    </dgm:pt>
    <dgm:pt modelId="{2415DA7C-0F0C-4E8A-9CDC-B2EFB77636C3}" type="pres">
      <dgm:prSet presAssocID="{3AB35B80-D0E2-4DB2-AB3D-D4B1D67BB95E}" presName="vert1" presStyleCnt="0"/>
      <dgm:spPr/>
    </dgm:pt>
    <dgm:pt modelId="{47F34EC2-9825-4029-9B4B-AD1DEBB1F2A8}" type="pres">
      <dgm:prSet presAssocID="{53CC4F4E-3511-4095-9919-C273339CC47F}" presName="thickLine" presStyleLbl="alignNode1" presStyleIdx="5" presStyleCnt="11"/>
      <dgm:spPr/>
    </dgm:pt>
    <dgm:pt modelId="{D63C9573-398F-4703-8D68-1B9A7656D34C}" type="pres">
      <dgm:prSet presAssocID="{53CC4F4E-3511-4095-9919-C273339CC47F}" presName="horz1" presStyleCnt="0"/>
      <dgm:spPr/>
    </dgm:pt>
    <dgm:pt modelId="{94BD6256-D9CD-47A6-AE46-C17E77066E17}" type="pres">
      <dgm:prSet presAssocID="{53CC4F4E-3511-4095-9919-C273339CC47F}" presName="tx1" presStyleLbl="revTx" presStyleIdx="5" presStyleCnt="11"/>
      <dgm:spPr/>
    </dgm:pt>
    <dgm:pt modelId="{962CEBA3-287B-424B-B2E4-25D68C900017}" type="pres">
      <dgm:prSet presAssocID="{53CC4F4E-3511-4095-9919-C273339CC47F}" presName="vert1" presStyleCnt="0"/>
      <dgm:spPr/>
    </dgm:pt>
    <dgm:pt modelId="{073C76DD-0A1D-4E8C-AE39-83A9B0355024}" type="pres">
      <dgm:prSet presAssocID="{CDF82040-0DB1-484D-BCEB-6B8B2A6AEDB1}" presName="thickLine" presStyleLbl="alignNode1" presStyleIdx="6" presStyleCnt="11"/>
      <dgm:spPr/>
    </dgm:pt>
    <dgm:pt modelId="{C4D4F35D-F959-4867-91FC-345268FD1193}" type="pres">
      <dgm:prSet presAssocID="{CDF82040-0DB1-484D-BCEB-6B8B2A6AEDB1}" presName="horz1" presStyleCnt="0"/>
      <dgm:spPr/>
    </dgm:pt>
    <dgm:pt modelId="{61B9231D-7F36-4AA3-9B7E-997E95526189}" type="pres">
      <dgm:prSet presAssocID="{CDF82040-0DB1-484D-BCEB-6B8B2A6AEDB1}" presName="tx1" presStyleLbl="revTx" presStyleIdx="6" presStyleCnt="11"/>
      <dgm:spPr/>
    </dgm:pt>
    <dgm:pt modelId="{6F476EEE-E7C9-49F1-9B70-0EDEA74ED900}" type="pres">
      <dgm:prSet presAssocID="{CDF82040-0DB1-484D-BCEB-6B8B2A6AEDB1}" presName="vert1" presStyleCnt="0"/>
      <dgm:spPr/>
    </dgm:pt>
    <dgm:pt modelId="{53BCEBF1-38DF-4EFE-8BE1-E4284E78EB94}" type="pres">
      <dgm:prSet presAssocID="{72A759C8-E514-45D4-A002-4E0AA1B08622}" presName="thickLine" presStyleLbl="alignNode1" presStyleIdx="7" presStyleCnt="11"/>
      <dgm:spPr/>
    </dgm:pt>
    <dgm:pt modelId="{CB1F8E85-AE64-4ED1-8AF8-6C26E6F590C7}" type="pres">
      <dgm:prSet presAssocID="{72A759C8-E514-45D4-A002-4E0AA1B08622}" presName="horz1" presStyleCnt="0"/>
      <dgm:spPr/>
    </dgm:pt>
    <dgm:pt modelId="{EFA88E82-F117-481F-9779-ADAE7E2337EF}" type="pres">
      <dgm:prSet presAssocID="{72A759C8-E514-45D4-A002-4E0AA1B08622}" presName="tx1" presStyleLbl="revTx" presStyleIdx="7" presStyleCnt="11"/>
      <dgm:spPr/>
    </dgm:pt>
    <dgm:pt modelId="{C3EC9029-C68B-47D1-B6C5-859267DC3BFC}" type="pres">
      <dgm:prSet presAssocID="{72A759C8-E514-45D4-A002-4E0AA1B08622}" presName="vert1" presStyleCnt="0"/>
      <dgm:spPr/>
    </dgm:pt>
    <dgm:pt modelId="{1F170870-CF4F-4D2A-BEFE-26AFEB6DCE73}" type="pres">
      <dgm:prSet presAssocID="{056F6AA7-B10A-4BE9-9AED-3B94221621ED}" presName="thickLine" presStyleLbl="alignNode1" presStyleIdx="8" presStyleCnt="11"/>
      <dgm:spPr/>
    </dgm:pt>
    <dgm:pt modelId="{F7A3C7BE-2AD4-4BC1-B094-A1085B8454B7}" type="pres">
      <dgm:prSet presAssocID="{056F6AA7-B10A-4BE9-9AED-3B94221621ED}" presName="horz1" presStyleCnt="0"/>
      <dgm:spPr/>
    </dgm:pt>
    <dgm:pt modelId="{4E1C15CA-9B3F-434F-8A92-A5969BAB5B22}" type="pres">
      <dgm:prSet presAssocID="{056F6AA7-B10A-4BE9-9AED-3B94221621ED}" presName="tx1" presStyleLbl="revTx" presStyleIdx="8" presStyleCnt="11"/>
      <dgm:spPr/>
    </dgm:pt>
    <dgm:pt modelId="{7705CC51-46AB-4FEF-8BC5-BFF5B3302C02}" type="pres">
      <dgm:prSet presAssocID="{056F6AA7-B10A-4BE9-9AED-3B94221621ED}" presName="vert1" presStyleCnt="0"/>
      <dgm:spPr/>
    </dgm:pt>
    <dgm:pt modelId="{F9F276B0-522F-4A89-B60F-154B459F22B2}" type="pres">
      <dgm:prSet presAssocID="{85E34505-34DC-4118-BFD3-212B144C275A}" presName="thickLine" presStyleLbl="alignNode1" presStyleIdx="9" presStyleCnt="11"/>
      <dgm:spPr/>
    </dgm:pt>
    <dgm:pt modelId="{3F8109C3-1604-46A0-BE2F-DAF960F09ABD}" type="pres">
      <dgm:prSet presAssocID="{85E34505-34DC-4118-BFD3-212B144C275A}" presName="horz1" presStyleCnt="0"/>
      <dgm:spPr/>
    </dgm:pt>
    <dgm:pt modelId="{B9E56BD6-DA18-4555-9417-17A457CFEF71}" type="pres">
      <dgm:prSet presAssocID="{85E34505-34DC-4118-BFD3-212B144C275A}" presName="tx1" presStyleLbl="revTx" presStyleIdx="9" presStyleCnt="11"/>
      <dgm:spPr/>
    </dgm:pt>
    <dgm:pt modelId="{B745F492-C898-4FBC-B428-771D3CA6D47E}" type="pres">
      <dgm:prSet presAssocID="{85E34505-34DC-4118-BFD3-212B144C275A}" presName="vert1" presStyleCnt="0"/>
      <dgm:spPr/>
    </dgm:pt>
    <dgm:pt modelId="{22FDA2AD-034A-483A-A540-3AF64D08A77B}" type="pres">
      <dgm:prSet presAssocID="{2355E62C-F93A-40FC-B271-7F99E1B78063}" presName="thickLine" presStyleLbl="alignNode1" presStyleIdx="10" presStyleCnt="11"/>
      <dgm:spPr/>
    </dgm:pt>
    <dgm:pt modelId="{ED42B47C-D3E9-48E3-99DC-342C3F91B3FB}" type="pres">
      <dgm:prSet presAssocID="{2355E62C-F93A-40FC-B271-7F99E1B78063}" presName="horz1" presStyleCnt="0"/>
      <dgm:spPr/>
    </dgm:pt>
    <dgm:pt modelId="{A753D65D-B27E-4251-B9ED-21BE48D35A45}" type="pres">
      <dgm:prSet presAssocID="{2355E62C-F93A-40FC-B271-7F99E1B78063}" presName="tx1" presStyleLbl="revTx" presStyleIdx="10" presStyleCnt="11"/>
      <dgm:spPr/>
    </dgm:pt>
    <dgm:pt modelId="{5B3590D4-956E-4590-BB93-1E17566D15A6}" type="pres">
      <dgm:prSet presAssocID="{2355E62C-F93A-40FC-B271-7F99E1B78063}" presName="vert1" presStyleCnt="0"/>
      <dgm:spPr/>
    </dgm:pt>
  </dgm:ptLst>
  <dgm:cxnLst>
    <dgm:cxn modelId="{F9799E0A-C9B0-46B6-AE56-B38467CDF43F}" type="presOf" srcId="{CB95D5FB-2E15-4BD7-AA52-078189A59C81}" destId="{3995C16E-5C72-4EF3-801A-874EB803B6AB}" srcOrd="0" destOrd="0" presId="urn:microsoft.com/office/officeart/2008/layout/LinedList"/>
    <dgm:cxn modelId="{6308391B-468A-49B2-8BC1-F0325D028BE1}" type="presOf" srcId="{4EC36641-A339-4BBE-9392-7139799011BF}" destId="{A6191595-5185-462D-9A41-928F99C40E0F}" srcOrd="0" destOrd="0" presId="urn:microsoft.com/office/officeart/2008/layout/LinedList"/>
    <dgm:cxn modelId="{32C0372E-E8E6-4CB7-A184-DEFF3990F13C}" type="presOf" srcId="{9871C6D7-5465-4850-8187-5F126C894296}" destId="{03EE4CC0-A569-471F-AF0E-D8432F172F78}" srcOrd="0" destOrd="0" presId="urn:microsoft.com/office/officeart/2008/layout/LinedList"/>
    <dgm:cxn modelId="{15B0B730-98FD-43E1-9BB9-0157EB8F1043}" type="presOf" srcId="{056F6AA7-B10A-4BE9-9AED-3B94221621ED}" destId="{4E1C15CA-9B3F-434F-8A92-A5969BAB5B22}" srcOrd="0" destOrd="0" presId="urn:microsoft.com/office/officeart/2008/layout/LinedList"/>
    <dgm:cxn modelId="{14AB8F32-47F9-489D-A5D0-DF074AC1DDEF}" type="presOf" srcId="{FB39980A-66E2-4052-8865-576166170B22}" destId="{E2561BFC-F603-4CFC-ACED-AF50342C3AA8}" srcOrd="0" destOrd="0" presId="urn:microsoft.com/office/officeart/2008/layout/LinedList"/>
    <dgm:cxn modelId="{FBBCAC34-6749-4394-84CA-ECE7EA22745B}" srcId="{CB95D5FB-2E15-4BD7-AA52-078189A59C81}" destId="{2355E62C-F93A-40FC-B271-7F99E1B78063}" srcOrd="10" destOrd="0" parTransId="{311E3B7F-F9DC-4F00-A353-450214B2FE9D}" sibTransId="{170516BA-F3BB-48E8-9E7B-3454EBE93B19}"/>
    <dgm:cxn modelId="{86AF383D-E9ED-48BB-86BE-C795D4551437}" type="presOf" srcId="{3AB35B80-D0E2-4DB2-AB3D-D4B1D67BB95E}" destId="{6BB844BE-2DF5-46CC-B528-41C116FF8327}" srcOrd="0" destOrd="0" presId="urn:microsoft.com/office/officeart/2008/layout/LinedList"/>
    <dgm:cxn modelId="{AE807C3F-5EB0-4FF9-85D6-B1E2D33AC682}" srcId="{CB95D5FB-2E15-4BD7-AA52-078189A59C81}" destId="{056F6AA7-B10A-4BE9-9AED-3B94221621ED}" srcOrd="8" destOrd="0" parTransId="{44E94EFB-48F3-4257-AE2B-BE31F7E1AB66}" sibTransId="{33540256-3A9F-4DE2-9B20-94D2D5A17910}"/>
    <dgm:cxn modelId="{4A48C041-6297-42AC-B794-EDE34D012C4A}" type="presOf" srcId="{85E34505-34DC-4118-BFD3-212B144C275A}" destId="{B9E56BD6-DA18-4555-9417-17A457CFEF71}" srcOrd="0" destOrd="0" presId="urn:microsoft.com/office/officeart/2008/layout/LinedList"/>
    <dgm:cxn modelId="{21C64367-E1D3-47FD-A28C-5E2377C56E2D}" type="presOf" srcId="{CDF82040-0DB1-484D-BCEB-6B8B2A6AEDB1}" destId="{61B9231D-7F36-4AA3-9B7E-997E95526189}" srcOrd="0" destOrd="0" presId="urn:microsoft.com/office/officeart/2008/layout/LinedList"/>
    <dgm:cxn modelId="{365BBF49-880A-4A7E-A673-D093DFE584AC}" srcId="{CB95D5FB-2E15-4BD7-AA52-078189A59C81}" destId="{85E34505-34DC-4118-BFD3-212B144C275A}" srcOrd="9" destOrd="0" parTransId="{A6937FAD-3DAF-4BF9-89A5-B2D067390404}" sibTransId="{1CA6BFC9-B56E-4813-BCDC-76C6AD54AAB4}"/>
    <dgm:cxn modelId="{F50FBB83-86DC-49C6-AFB3-BDF0EC0A4611}" srcId="{CB95D5FB-2E15-4BD7-AA52-078189A59C81}" destId="{3AB35B80-D0E2-4DB2-AB3D-D4B1D67BB95E}" srcOrd="4" destOrd="0" parTransId="{A712D6B0-0322-43D2-81DB-999C34FDCFC9}" sibTransId="{482EFD9D-844D-4E19-9935-2002007F13E2}"/>
    <dgm:cxn modelId="{8DBA739E-4BB0-42C6-BD25-AB9DE7D4B97F}" srcId="{CB95D5FB-2E15-4BD7-AA52-078189A59C81}" destId="{53CC4F4E-3511-4095-9919-C273339CC47F}" srcOrd="5" destOrd="0" parTransId="{964D0CDC-A600-4A20-9DA3-346D3D9E9DC1}" sibTransId="{1A09488A-3B0E-47A4-B1E6-812788221197}"/>
    <dgm:cxn modelId="{3B6D8BA5-EC99-43D4-9286-B8CD44FD709D}" srcId="{CB95D5FB-2E15-4BD7-AA52-078189A59C81}" destId="{8F1A26FE-0E63-44CE-94E7-007BA328781F}" srcOrd="1" destOrd="0" parTransId="{26A777D9-2307-4596-876C-D22D8EB46C41}" sibTransId="{1FCE2AEA-5763-4152-BBD4-67620AA92CB5}"/>
    <dgm:cxn modelId="{1FEDB4AB-38DC-4C9D-A0E7-F86E57ACED83}" srcId="{CB95D5FB-2E15-4BD7-AA52-078189A59C81}" destId="{9871C6D7-5465-4850-8187-5F126C894296}" srcOrd="3" destOrd="0" parTransId="{296C16C9-1686-4E9D-B445-7F720E794FD0}" sibTransId="{58EF47E2-D046-4340-8DFB-FF1AF4772056}"/>
    <dgm:cxn modelId="{7821D9AE-1165-4C0E-B3AD-4B445BD6C2AE}" srcId="{CB95D5FB-2E15-4BD7-AA52-078189A59C81}" destId="{CDF82040-0DB1-484D-BCEB-6B8B2A6AEDB1}" srcOrd="6" destOrd="0" parTransId="{55417ED9-2595-402C-BDA5-9C9E1542FEEC}" sibTransId="{AAA5FB77-1C56-4783-A972-61552C3B53C5}"/>
    <dgm:cxn modelId="{A5CC59C3-7403-4F67-981B-3C0BBA874020}" type="presOf" srcId="{72A759C8-E514-45D4-A002-4E0AA1B08622}" destId="{EFA88E82-F117-481F-9779-ADAE7E2337EF}" srcOrd="0" destOrd="0" presId="urn:microsoft.com/office/officeart/2008/layout/LinedList"/>
    <dgm:cxn modelId="{404BE2D4-B3D1-4E8A-9466-AAD5B7A09C4C}" srcId="{CB95D5FB-2E15-4BD7-AA52-078189A59C81}" destId="{72A759C8-E514-45D4-A002-4E0AA1B08622}" srcOrd="7" destOrd="0" parTransId="{40B13CFA-439E-41AD-9952-BDA72BDBFDB5}" sibTransId="{7F3D143A-EC10-4AE8-91C9-A10D07E2834C}"/>
    <dgm:cxn modelId="{D18321D5-B965-45AB-8B1A-2BA20F5080B8}" srcId="{CB95D5FB-2E15-4BD7-AA52-078189A59C81}" destId="{FB39980A-66E2-4052-8865-576166170B22}" srcOrd="2" destOrd="0" parTransId="{F1F7A583-66BE-4A53-94CA-4B1CE6EABD34}" sibTransId="{FBC0294E-9E27-40A8-B6D4-F0925997B41A}"/>
    <dgm:cxn modelId="{DE35D6D8-15A9-48F5-89E2-95108CFCE87A}" srcId="{CB95D5FB-2E15-4BD7-AA52-078189A59C81}" destId="{4EC36641-A339-4BBE-9392-7139799011BF}" srcOrd="0" destOrd="0" parTransId="{A4F454F9-FF1E-4F92-99A6-D69D214428F2}" sibTransId="{7E7069DC-2C92-4DB0-A33E-37D555F8B421}"/>
    <dgm:cxn modelId="{C98D67DE-40BC-4000-9FC3-146364D69522}" type="presOf" srcId="{53CC4F4E-3511-4095-9919-C273339CC47F}" destId="{94BD6256-D9CD-47A6-AE46-C17E77066E17}" srcOrd="0" destOrd="0" presId="urn:microsoft.com/office/officeart/2008/layout/LinedList"/>
    <dgm:cxn modelId="{EE522EF0-7B79-41E5-8E81-E0E40F2EE8E8}" type="presOf" srcId="{8F1A26FE-0E63-44CE-94E7-007BA328781F}" destId="{F7031C3E-3350-45DD-8131-5B40C7B565CE}" srcOrd="0" destOrd="0" presId="urn:microsoft.com/office/officeart/2008/layout/LinedList"/>
    <dgm:cxn modelId="{78A539F7-B4C3-4C48-BECE-AEE12EE184D2}" type="presOf" srcId="{2355E62C-F93A-40FC-B271-7F99E1B78063}" destId="{A753D65D-B27E-4251-B9ED-21BE48D35A45}" srcOrd="0" destOrd="0" presId="urn:microsoft.com/office/officeart/2008/layout/LinedList"/>
    <dgm:cxn modelId="{A2480D83-BB32-4DBF-B335-4E88918B80DD}" type="presParOf" srcId="{3995C16E-5C72-4EF3-801A-874EB803B6AB}" destId="{B845AB25-2BC5-4723-AA07-1DDFE1049330}" srcOrd="0" destOrd="0" presId="urn:microsoft.com/office/officeart/2008/layout/LinedList"/>
    <dgm:cxn modelId="{CE719B37-1933-413D-BCFD-703E150A029D}" type="presParOf" srcId="{3995C16E-5C72-4EF3-801A-874EB803B6AB}" destId="{236D3392-62D9-4C74-9E0F-D6C59E47AD26}" srcOrd="1" destOrd="0" presId="urn:microsoft.com/office/officeart/2008/layout/LinedList"/>
    <dgm:cxn modelId="{2BD98142-39A5-437B-A5E8-B8B988B4E9E6}" type="presParOf" srcId="{236D3392-62D9-4C74-9E0F-D6C59E47AD26}" destId="{A6191595-5185-462D-9A41-928F99C40E0F}" srcOrd="0" destOrd="0" presId="urn:microsoft.com/office/officeart/2008/layout/LinedList"/>
    <dgm:cxn modelId="{145EA621-E2D0-47F6-A637-6288A228E1E3}" type="presParOf" srcId="{236D3392-62D9-4C74-9E0F-D6C59E47AD26}" destId="{C1B10123-D176-4A3A-8748-816649D17823}" srcOrd="1" destOrd="0" presId="urn:microsoft.com/office/officeart/2008/layout/LinedList"/>
    <dgm:cxn modelId="{639C128F-A25B-45B3-9BC9-1E4EE62A4374}" type="presParOf" srcId="{3995C16E-5C72-4EF3-801A-874EB803B6AB}" destId="{0AF0628B-85DC-46CE-AEE5-714BDC3BB1F6}" srcOrd="2" destOrd="0" presId="urn:microsoft.com/office/officeart/2008/layout/LinedList"/>
    <dgm:cxn modelId="{FEDF8BD0-93A0-454C-8FF3-84617DF9A84B}" type="presParOf" srcId="{3995C16E-5C72-4EF3-801A-874EB803B6AB}" destId="{208E7F5F-B776-4DCB-8008-7723B35A5FCA}" srcOrd="3" destOrd="0" presId="urn:microsoft.com/office/officeart/2008/layout/LinedList"/>
    <dgm:cxn modelId="{73D7703C-DF9E-4F25-86D8-6F1FD9EFA170}" type="presParOf" srcId="{208E7F5F-B776-4DCB-8008-7723B35A5FCA}" destId="{F7031C3E-3350-45DD-8131-5B40C7B565CE}" srcOrd="0" destOrd="0" presId="urn:microsoft.com/office/officeart/2008/layout/LinedList"/>
    <dgm:cxn modelId="{736A8BE3-6AA7-4E49-86AA-EBB2E19BF9B4}" type="presParOf" srcId="{208E7F5F-B776-4DCB-8008-7723B35A5FCA}" destId="{86C294C2-425A-4CFC-A576-F725A3D291AA}" srcOrd="1" destOrd="0" presId="urn:microsoft.com/office/officeart/2008/layout/LinedList"/>
    <dgm:cxn modelId="{40956B1E-13EB-430B-9843-C2ED65FB5DC2}" type="presParOf" srcId="{3995C16E-5C72-4EF3-801A-874EB803B6AB}" destId="{0724565A-D8BD-46D6-B5F2-05C8583A8D3D}" srcOrd="4" destOrd="0" presId="urn:microsoft.com/office/officeart/2008/layout/LinedList"/>
    <dgm:cxn modelId="{17F0B57F-C716-4DA3-B520-9B1B0A8A8979}" type="presParOf" srcId="{3995C16E-5C72-4EF3-801A-874EB803B6AB}" destId="{D137981E-DD21-4337-A4AF-2F0D4ACEF276}" srcOrd="5" destOrd="0" presId="urn:microsoft.com/office/officeart/2008/layout/LinedList"/>
    <dgm:cxn modelId="{2AF2352D-37F1-4531-AC04-068B4129960A}" type="presParOf" srcId="{D137981E-DD21-4337-A4AF-2F0D4ACEF276}" destId="{E2561BFC-F603-4CFC-ACED-AF50342C3AA8}" srcOrd="0" destOrd="0" presId="urn:microsoft.com/office/officeart/2008/layout/LinedList"/>
    <dgm:cxn modelId="{1F3DADF2-E55F-48AE-955D-414CE50335CF}" type="presParOf" srcId="{D137981E-DD21-4337-A4AF-2F0D4ACEF276}" destId="{867643B6-36B4-49DD-B049-BC35BC1AD2B3}" srcOrd="1" destOrd="0" presId="urn:microsoft.com/office/officeart/2008/layout/LinedList"/>
    <dgm:cxn modelId="{81B389EC-2154-4712-89A9-D925475DC231}" type="presParOf" srcId="{3995C16E-5C72-4EF3-801A-874EB803B6AB}" destId="{9C39BF2E-48A1-4DB2-AABD-292A72DAE725}" srcOrd="6" destOrd="0" presId="urn:microsoft.com/office/officeart/2008/layout/LinedList"/>
    <dgm:cxn modelId="{C5A8B205-48DD-4625-8DC0-FE8E09B49463}" type="presParOf" srcId="{3995C16E-5C72-4EF3-801A-874EB803B6AB}" destId="{CBE5F958-4C19-414A-BDA1-97768A461B95}" srcOrd="7" destOrd="0" presId="urn:microsoft.com/office/officeart/2008/layout/LinedList"/>
    <dgm:cxn modelId="{F8C7BBC7-91C9-4C0C-A21C-E14E00AB8DEA}" type="presParOf" srcId="{CBE5F958-4C19-414A-BDA1-97768A461B95}" destId="{03EE4CC0-A569-471F-AF0E-D8432F172F78}" srcOrd="0" destOrd="0" presId="urn:microsoft.com/office/officeart/2008/layout/LinedList"/>
    <dgm:cxn modelId="{DA2904E7-C220-49FC-986F-472E13EE1BE4}" type="presParOf" srcId="{CBE5F958-4C19-414A-BDA1-97768A461B95}" destId="{4E544EBA-B9D6-478B-9298-A651344C246D}" srcOrd="1" destOrd="0" presId="urn:microsoft.com/office/officeart/2008/layout/LinedList"/>
    <dgm:cxn modelId="{7B2CB7FF-0693-42CF-AF6F-BA94EBDF6613}" type="presParOf" srcId="{3995C16E-5C72-4EF3-801A-874EB803B6AB}" destId="{1CEC8F6E-80FB-4731-9794-8A2F3FE44C6B}" srcOrd="8" destOrd="0" presId="urn:microsoft.com/office/officeart/2008/layout/LinedList"/>
    <dgm:cxn modelId="{4030D52C-E6EC-4C50-8CA7-5B9440E8C4E9}" type="presParOf" srcId="{3995C16E-5C72-4EF3-801A-874EB803B6AB}" destId="{A2CBA194-CDD4-432A-B641-CEE4F0A8216C}" srcOrd="9" destOrd="0" presId="urn:microsoft.com/office/officeart/2008/layout/LinedList"/>
    <dgm:cxn modelId="{F095DAFF-DC2C-490C-9A94-FC2E4E8E0D8B}" type="presParOf" srcId="{A2CBA194-CDD4-432A-B641-CEE4F0A8216C}" destId="{6BB844BE-2DF5-46CC-B528-41C116FF8327}" srcOrd="0" destOrd="0" presId="urn:microsoft.com/office/officeart/2008/layout/LinedList"/>
    <dgm:cxn modelId="{98428BAA-4367-4512-A4B8-B1702826C53B}" type="presParOf" srcId="{A2CBA194-CDD4-432A-B641-CEE4F0A8216C}" destId="{2415DA7C-0F0C-4E8A-9CDC-B2EFB77636C3}" srcOrd="1" destOrd="0" presId="urn:microsoft.com/office/officeart/2008/layout/LinedList"/>
    <dgm:cxn modelId="{A99E0405-9C95-43F1-B58E-A733BC8F6581}" type="presParOf" srcId="{3995C16E-5C72-4EF3-801A-874EB803B6AB}" destId="{47F34EC2-9825-4029-9B4B-AD1DEBB1F2A8}" srcOrd="10" destOrd="0" presId="urn:microsoft.com/office/officeart/2008/layout/LinedList"/>
    <dgm:cxn modelId="{175B1155-0418-4979-8539-19339AFAF226}" type="presParOf" srcId="{3995C16E-5C72-4EF3-801A-874EB803B6AB}" destId="{D63C9573-398F-4703-8D68-1B9A7656D34C}" srcOrd="11" destOrd="0" presId="urn:microsoft.com/office/officeart/2008/layout/LinedList"/>
    <dgm:cxn modelId="{F56AA043-B883-4DB8-9CD5-9B49A38F4DB9}" type="presParOf" srcId="{D63C9573-398F-4703-8D68-1B9A7656D34C}" destId="{94BD6256-D9CD-47A6-AE46-C17E77066E17}" srcOrd="0" destOrd="0" presId="urn:microsoft.com/office/officeart/2008/layout/LinedList"/>
    <dgm:cxn modelId="{DBFE76AD-A4E8-4D80-B972-260C1F23435E}" type="presParOf" srcId="{D63C9573-398F-4703-8D68-1B9A7656D34C}" destId="{962CEBA3-287B-424B-B2E4-25D68C900017}" srcOrd="1" destOrd="0" presId="urn:microsoft.com/office/officeart/2008/layout/LinedList"/>
    <dgm:cxn modelId="{3276EBBB-C461-44A2-BA9E-E21143ED2387}" type="presParOf" srcId="{3995C16E-5C72-4EF3-801A-874EB803B6AB}" destId="{073C76DD-0A1D-4E8C-AE39-83A9B0355024}" srcOrd="12" destOrd="0" presId="urn:microsoft.com/office/officeart/2008/layout/LinedList"/>
    <dgm:cxn modelId="{D7E424FF-C2C0-493D-86F3-CBEA1C9EF44A}" type="presParOf" srcId="{3995C16E-5C72-4EF3-801A-874EB803B6AB}" destId="{C4D4F35D-F959-4867-91FC-345268FD1193}" srcOrd="13" destOrd="0" presId="urn:microsoft.com/office/officeart/2008/layout/LinedList"/>
    <dgm:cxn modelId="{56FB36EE-425B-448B-BBAF-6541FDE0566C}" type="presParOf" srcId="{C4D4F35D-F959-4867-91FC-345268FD1193}" destId="{61B9231D-7F36-4AA3-9B7E-997E95526189}" srcOrd="0" destOrd="0" presId="urn:microsoft.com/office/officeart/2008/layout/LinedList"/>
    <dgm:cxn modelId="{FFC4D22C-E156-4D6C-91B9-9DB4C2921E7D}" type="presParOf" srcId="{C4D4F35D-F959-4867-91FC-345268FD1193}" destId="{6F476EEE-E7C9-49F1-9B70-0EDEA74ED900}" srcOrd="1" destOrd="0" presId="urn:microsoft.com/office/officeart/2008/layout/LinedList"/>
    <dgm:cxn modelId="{9ACDC4B7-F1EA-4E44-86FD-D3D178EF5C46}" type="presParOf" srcId="{3995C16E-5C72-4EF3-801A-874EB803B6AB}" destId="{53BCEBF1-38DF-4EFE-8BE1-E4284E78EB94}" srcOrd="14" destOrd="0" presId="urn:microsoft.com/office/officeart/2008/layout/LinedList"/>
    <dgm:cxn modelId="{8EA0502F-2BCA-48D6-A322-54A7C402E53F}" type="presParOf" srcId="{3995C16E-5C72-4EF3-801A-874EB803B6AB}" destId="{CB1F8E85-AE64-4ED1-8AF8-6C26E6F590C7}" srcOrd="15" destOrd="0" presId="urn:microsoft.com/office/officeart/2008/layout/LinedList"/>
    <dgm:cxn modelId="{6F1C43BE-699B-4694-8CAE-19D55728136D}" type="presParOf" srcId="{CB1F8E85-AE64-4ED1-8AF8-6C26E6F590C7}" destId="{EFA88E82-F117-481F-9779-ADAE7E2337EF}" srcOrd="0" destOrd="0" presId="urn:microsoft.com/office/officeart/2008/layout/LinedList"/>
    <dgm:cxn modelId="{58295C5C-DA54-4F1B-8E66-79448332476B}" type="presParOf" srcId="{CB1F8E85-AE64-4ED1-8AF8-6C26E6F590C7}" destId="{C3EC9029-C68B-47D1-B6C5-859267DC3BFC}" srcOrd="1" destOrd="0" presId="urn:microsoft.com/office/officeart/2008/layout/LinedList"/>
    <dgm:cxn modelId="{B16D1D9B-60A6-4D0E-845F-D8BBB839C75F}" type="presParOf" srcId="{3995C16E-5C72-4EF3-801A-874EB803B6AB}" destId="{1F170870-CF4F-4D2A-BEFE-26AFEB6DCE73}" srcOrd="16" destOrd="0" presId="urn:microsoft.com/office/officeart/2008/layout/LinedList"/>
    <dgm:cxn modelId="{734F4C8B-D0E1-4EBA-9933-CE73FD8A3CA8}" type="presParOf" srcId="{3995C16E-5C72-4EF3-801A-874EB803B6AB}" destId="{F7A3C7BE-2AD4-4BC1-B094-A1085B8454B7}" srcOrd="17" destOrd="0" presId="urn:microsoft.com/office/officeart/2008/layout/LinedList"/>
    <dgm:cxn modelId="{CF3424C8-2FF5-4FC2-BBD9-DD38BA06159E}" type="presParOf" srcId="{F7A3C7BE-2AD4-4BC1-B094-A1085B8454B7}" destId="{4E1C15CA-9B3F-434F-8A92-A5969BAB5B22}" srcOrd="0" destOrd="0" presId="urn:microsoft.com/office/officeart/2008/layout/LinedList"/>
    <dgm:cxn modelId="{3E6B05B4-FDE2-423B-A551-68FC035D42CC}" type="presParOf" srcId="{F7A3C7BE-2AD4-4BC1-B094-A1085B8454B7}" destId="{7705CC51-46AB-4FEF-8BC5-BFF5B3302C02}" srcOrd="1" destOrd="0" presId="urn:microsoft.com/office/officeart/2008/layout/LinedList"/>
    <dgm:cxn modelId="{F9E05866-E18C-4DA4-86FB-BE1032CE1881}" type="presParOf" srcId="{3995C16E-5C72-4EF3-801A-874EB803B6AB}" destId="{F9F276B0-522F-4A89-B60F-154B459F22B2}" srcOrd="18" destOrd="0" presId="urn:microsoft.com/office/officeart/2008/layout/LinedList"/>
    <dgm:cxn modelId="{EB5D15D2-663F-42C7-9D9A-CFD5C14CF8FA}" type="presParOf" srcId="{3995C16E-5C72-4EF3-801A-874EB803B6AB}" destId="{3F8109C3-1604-46A0-BE2F-DAF960F09ABD}" srcOrd="19" destOrd="0" presId="urn:microsoft.com/office/officeart/2008/layout/LinedList"/>
    <dgm:cxn modelId="{0B23A4A4-BF5B-4D04-9BBD-DC2555376038}" type="presParOf" srcId="{3F8109C3-1604-46A0-BE2F-DAF960F09ABD}" destId="{B9E56BD6-DA18-4555-9417-17A457CFEF71}" srcOrd="0" destOrd="0" presId="urn:microsoft.com/office/officeart/2008/layout/LinedList"/>
    <dgm:cxn modelId="{1B9CE2F5-681A-479F-AE5E-F71D20B5D4F2}" type="presParOf" srcId="{3F8109C3-1604-46A0-BE2F-DAF960F09ABD}" destId="{B745F492-C898-4FBC-B428-771D3CA6D47E}" srcOrd="1" destOrd="0" presId="urn:microsoft.com/office/officeart/2008/layout/LinedList"/>
    <dgm:cxn modelId="{4761286B-7DEA-462A-8795-B610381C1F14}" type="presParOf" srcId="{3995C16E-5C72-4EF3-801A-874EB803B6AB}" destId="{22FDA2AD-034A-483A-A540-3AF64D08A77B}" srcOrd="20" destOrd="0" presId="urn:microsoft.com/office/officeart/2008/layout/LinedList"/>
    <dgm:cxn modelId="{0EB3BFE3-EB70-465B-A946-9B16BF962FD6}" type="presParOf" srcId="{3995C16E-5C72-4EF3-801A-874EB803B6AB}" destId="{ED42B47C-D3E9-48E3-99DC-342C3F91B3FB}" srcOrd="21" destOrd="0" presId="urn:microsoft.com/office/officeart/2008/layout/LinedList"/>
    <dgm:cxn modelId="{E904E6D4-89D0-4023-8ABD-69FC1431E300}" type="presParOf" srcId="{ED42B47C-D3E9-48E3-99DC-342C3F91B3FB}" destId="{A753D65D-B27E-4251-B9ED-21BE48D35A45}" srcOrd="0" destOrd="0" presId="urn:microsoft.com/office/officeart/2008/layout/LinedList"/>
    <dgm:cxn modelId="{7F533130-EF74-47B1-B448-E7F2D22BD049}" type="presParOf" srcId="{ED42B47C-D3E9-48E3-99DC-342C3F91B3FB}" destId="{5B3590D4-956E-4590-BB93-1E17566D15A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5172029-3745-42BB-937B-E1632C22F3D4}"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IN"/>
        </a:p>
      </dgm:t>
    </dgm:pt>
    <dgm:pt modelId="{3FA0472B-F775-4BE8-8568-30A988B3FCD4}">
      <dgm:prSet phldrT="[Text]" phldr="0"/>
      <dgm:spPr/>
      <dgm:t>
        <a:bodyPr/>
        <a:lstStyle/>
        <a:p>
          <a:r>
            <a:rPr lang="en-IN">
              <a:latin typeface="Gill Sans Nova"/>
            </a:rPr>
            <a:t>GBP/USD</a:t>
          </a:r>
          <a:endParaRPr lang="en-IN"/>
        </a:p>
      </dgm:t>
    </dgm:pt>
    <dgm:pt modelId="{965E99C1-FC31-4327-8D45-071843C3651A}" type="parTrans" cxnId="{7B1E4A62-17CE-421A-81D3-ECB95937EB43}">
      <dgm:prSet/>
      <dgm:spPr/>
      <dgm:t>
        <a:bodyPr/>
        <a:lstStyle/>
        <a:p>
          <a:endParaRPr lang="en-IN"/>
        </a:p>
      </dgm:t>
    </dgm:pt>
    <dgm:pt modelId="{9542E579-5FF9-4B6F-AFA8-BA3D08B0D78A}" type="sibTrans" cxnId="{7B1E4A62-17CE-421A-81D3-ECB95937EB43}">
      <dgm:prSet/>
      <dgm:spPr/>
      <dgm:t>
        <a:bodyPr/>
        <a:lstStyle/>
        <a:p>
          <a:endParaRPr lang="en-IN"/>
        </a:p>
      </dgm:t>
    </dgm:pt>
    <dgm:pt modelId="{10E49F28-4388-4227-B63C-C2D719E1670E}">
      <dgm:prSet phldrT="[Text]" phldr="0"/>
      <dgm:spPr/>
      <dgm:t>
        <a:bodyPr/>
        <a:lstStyle/>
        <a:p>
          <a:pPr rtl="0"/>
          <a:r>
            <a:rPr lang="en-US">
              <a:solidFill>
                <a:srgbClr val="000000"/>
              </a:solidFill>
              <a:latin typeface="Calibri"/>
              <a:cs typeface="Calibri"/>
            </a:rPr>
            <a:t>AIRMS DT outperforms the MRB strategy in returns for 6 out of 7 years</a:t>
          </a:r>
          <a:r>
            <a:rPr lang="en-US">
              <a:latin typeface="Calibri"/>
              <a:cs typeface="Calibri"/>
            </a:rPr>
            <a:t>, </a:t>
          </a:r>
          <a:r>
            <a:rPr lang="en-US">
              <a:solidFill>
                <a:srgbClr val="000000"/>
              </a:solidFill>
              <a:latin typeface="Calibri"/>
              <a:cs typeface="Calibri"/>
            </a:rPr>
            <a:t>largest improvement in 2010</a:t>
          </a:r>
          <a:r>
            <a:rPr lang="en-US">
              <a:latin typeface="Calibri"/>
              <a:cs typeface="Calibri"/>
            </a:rPr>
            <a:t>.</a:t>
          </a:r>
          <a:endParaRPr lang="en-IN"/>
        </a:p>
      </dgm:t>
    </dgm:pt>
    <dgm:pt modelId="{387135EC-1C8F-49A2-A7A4-AAED42BCE8D0}" type="parTrans" cxnId="{0E4BD04B-B927-415A-92A8-756AD270D42D}">
      <dgm:prSet/>
      <dgm:spPr/>
      <dgm:t>
        <a:bodyPr/>
        <a:lstStyle/>
        <a:p>
          <a:endParaRPr lang="en-IN"/>
        </a:p>
      </dgm:t>
    </dgm:pt>
    <dgm:pt modelId="{F583E715-9A11-4EEA-8B0A-6B674B3BA39F}" type="sibTrans" cxnId="{0E4BD04B-B927-415A-92A8-756AD270D42D}">
      <dgm:prSet/>
      <dgm:spPr/>
      <dgm:t>
        <a:bodyPr/>
        <a:lstStyle/>
        <a:p>
          <a:endParaRPr lang="en-IN"/>
        </a:p>
      </dgm:t>
    </dgm:pt>
    <dgm:pt modelId="{5427752D-F5A0-45C7-8917-A18A4BA50D04}">
      <dgm:prSet phldrT="[Text]" phldr="0"/>
      <dgm:spPr/>
      <dgm:t>
        <a:bodyPr/>
        <a:lstStyle/>
        <a:p>
          <a:r>
            <a:rPr lang="en-US">
              <a:solidFill>
                <a:srgbClr val="000000"/>
              </a:solidFill>
              <a:latin typeface="Calibri"/>
              <a:cs typeface="Calibri"/>
            </a:rPr>
            <a:t>The return increased by almost 645% from -2.97% to 16.21%</a:t>
          </a:r>
          <a:endParaRPr lang="en-IN"/>
        </a:p>
      </dgm:t>
    </dgm:pt>
    <dgm:pt modelId="{8C17DD50-264F-4279-A828-F9A9E06DC7CB}" type="parTrans" cxnId="{F0356789-85DB-4017-8E9B-F498C95E4965}">
      <dgm:prSet/>
      <dgm:spPr/>
      <dgm:t>
        <a:bodyPr/>
        <a:lstStyle/>
        <a:p>
          <a:endParaRPr lang="en-IN"/>
        </a:p>
      </dgm:t>
    </dgm:pt>
    <dgm:pt modelId="{A88BAC17-308D-4178-AE6D-5BA7EBB75613}" type="sibTrans" cxnId="{F0356789-85DB-4017-8E9B-F498C95E4965}">
      <dgm:prSet/>
      <dgm:spPr/>
      <dgm:t>
        <a:bodyPr/>
        <a:lstStyle/>
        <a:p>
          <a:endParaRPr lang="en-IN"/>
        </a:p>
      </dgm:t>
    </dgm:pt>
    <dgm:pt modelId="{0D563A04-2583-4AF3-B730-0F7C5DC05E2C}">
      <dgm:prSet phldrT="[Text]" phldr="0"/>
      <dgm:spPr/>
      <dgm:t>
        <a:bodyPr/>
        <a:lstStyle/>
        <a:p>
          <a:pPr rtl="0"/>
          <a:r>
            <a:rPr lang="en-US"/>
            <a:t>The AIRMS strategy achieves a total return of 111.42%, surpassing the MRB strategy by 118% and demonstrating reduced fluctuations.</a:t>
          </a:r>
          <a:r>
            <a:rPr lang="en-US">
              <a:latin typeface="Gill Sans Nova"/>
            </a:rPr>
            <a:t> </a:t>
          </a:r>
          <a:endParaRPr lang="en-US">
            <a:latin typeface="Calibri"/>
            <a:cs typeface="Calibri"/>
          </a:endParaRPr>
        </a:p>
      </dgm:t>
    </dgm:pt>
    <dgm:pt modelId="{0D6C632C-ADA8-460A-9368-234794F75EE2}" type="parTrans" cxnId="{338C95FC-F0A5-4399-9F42-8DC54A75FEBA}">
      <dgm:prSet/>
      <dgm:spPr/>
      <dgm:t>
        <a:bodyPr/>
        <a:lstStyle/>
        <a:p>
          <a:endParaRPr lang="en-IN"/>
        </a:p>
      </dgm:t>
    </dgm:pt>
    <dgm:pt modelId="{1B314F3A-6F3E-41BC-87A6-5E60DDE49D21}" type="sibTrans" cxnId="{338C95FC-F0A5-4399-9F42-8DC54A75FEBA}">
      <dgm:prSet/>
      <dgm:spPr/>
      <dgm:t>
        <a:bodyPr/>
        <a:lstStyle/>
        <a:p>
          <a:endParaRPr lang="en-IN"/>
        </a:p>
      </dgm:t>
    </dgm:pt>
    <dgm:pt modelId="{7F09594E-04EF-41D9-BCE9-27A65F442DA1}">
      <dgm:prSet phldrT="[Text]" phldr="0"/>
      <dgm:spPr/>
      <dgm:t>
        <a:bodyPr/>
        <a:lstStyle/>
        <a:p>
          <a:r>
            <a:rPr lang="en-IN">
              <a:latin typeface="Gill Sans Nova"/>
            </a:rPr>
            <a:t>USD/JPY</a:t>
          </a:r>
          <a:endParaRPr lang="en-IN"/>
        </a:p>
      </dgm:t>
    </dgm:pt>
    <dgm:pt modelId="{1D85F1E9-CA50-4B4F-8413-65632B451A1E}" type="parTrans" cxnId="{650DD415-0722-47AA-A21F-5E0A5B601880}">
      <dgm:prSet/>
      <dgm:spPr/>
      <dgm:t>
        <a:bodyPr/>
        <a:lstStyle/>
        <a:p>
          <a:endParaRPr lang="en-IN"/>
        </a:p>
      </dgm:t>
    </dgm:pt>
    <dgm:pt modelId="{D806A8B3-CF28-45C6-9360-16CB482CE7F4}" type="sibTrans" cxnId="{650DD415-0722-47AA-A21F-5E0A5B601880}">
      <dgm:prSet/>
      <dgm:spPr/>
      <dgm:t>
        <a:bodyPr/>
        <a:lstStyle/>
        <a:p>
          <a:endParaRPr lang="en-IN"/>
        </a:p>
      </dgm:t>
    </dgm:pt>
    <dgm:pt modelId="{DC94DD84-A83A-43BC-A4B1-6D147892B830}">
      <dgm:prSet phldrT="[Text]" phldr="0"/>
      <dgm:spPr/>
      <dgm:t>
        <a:bodyPr/>
        <a:lstStyle/>
        <a:p>
          <a:pPr rtl="0"/>
          <a:r>
            <a:rPr lang="en-IN"/>
            <a:t>AIRMS DT  outperforms the MRB strategy in returns  of 6 out of 7 years, largest improvement in 2011, where AIRMS improves the return by 104%.</a:t>
          </a:r>
        </a:p>
      </dgm:t>
    </dgm:pt>
    <dgm:pt modelId="{E7E66833-EFDB-4146-8E29-0CE6AC1A2108}" type="parTrans" cxnId="{519AE83D-57B8-4138-8C36-A78500B4C09F}">
      <dgm:prSet/>
      <dgm:spPr/>
      <dgm:t>
        <a:bodyPr/>
        <a:lstStyle/>
        <a:p>
          <a:endParaRPr lang="en-IN"/>
        </a:p>
      </dgm:t>
    </dgm:pt>
    <dgm:pt modelId="{947BACB4-EDE7-4121-AF0E-2FAD27904413}" type="sibTrans" cxnId="{519AE83D-57B8-4138-8C36-A78500B4C09F}">
      <dgm:prSet/>
      <dgm:spPr/>
      <dgm:t>
        <a:bodyPr/>
        <a:lstStyle/>
        <a:p>
          <a:endParaRPr lang="en-IN"/>
        </a:p>
      </dgm:t>
    </dgm:pt>
    <dgm:pt modelId="{41829710-BCA5-4AA6-84F3-7FC10C1853D7}">
      <dgm:prSet phldrT="[Text]" phldr="0"/>
      <dgm:spPr/>
      <dgm:t>
        <a:bodyPr/>
        <a:lstStyle/>
        <a:p>
          <a:pPr rtl="0"/>
          <a:r>
            <a:rPr lang="en-IN">
              <a:latin typeface="Gill Sans Nova"/>
            </a:rPr>
            <a:t>AIRMS DT </a:t>
          </a:r>
          <a:r>
            <a:rPr lang="en-IN"/>
            <a:t>reduces the standard deviation of returns by 10% between 2010-2016.</a:t>
          </a:r>
        </a:p>
      </dgm:t>
    </dgm:pt>
    <dgm:pt modelId="{47752001-C317-4AB2-9D4A-B2B537310994}" type="parTrans" cxnId="{13E5941C-1741-443E-B540-C0F121A3A3E7}">
      <dgm:prSet/>
      <dgm:spPr/>
      <dgm:t>
        <a:bodyPr/>
        <a:lstStyle/>
        <a:p>
          <a:endParaRPr lang="en-IN"/>
        </a:p>
      </dgm:t>
    </dgm:pt>
    <dgm:pt modelId="{F7A15F4F-73D0-433D-B852-16E9D07C478C}" type="sibTrans" cxnId="{13E5941C-1741-443E-B540-C0F121A3A3E7}">
      <dgm:prSet/>
      <dgm:spPr/>
      <dgm:t>
        <a:bodyPr/>
        <a:lstStyle/>
        <a:p>
          <a:endParaRPr lang="en-IN"/>
        </a:p>
      </dgm:t>
    </dgm:pt>
    <dgm:pt modelId="{1775B965-65CC-40DC-B049-D1BFB35DD169}">
      <dgm:prSet phldrT="[Text]" phldr="0"/>
      <dgm:spPr/>
      <dgm:t>
        <a:bodyPr/>
        <a:lstStyle/>
        <a:p>
          <a:pPr rtl="0"/>
          <a:r>
            <a:rPr lang="en-IN"/>
            <a:t>AIRMS achieves a total return of 123.18%, improving the return by 64.55%.</a:t>
          </a:r>
          <a:r>
            <a:rPr lang="en-IN">
              <a:latin typeface="Gill Sans Nova"/>
            </a:rPr>
            <a:t> </a:t>
          </a:r>
          <a:endParaRPr lang="en-IN"/>
        </a:p>
      </dgm:t>
    </dgm:pt>
    <dgm:pt modelId="{B3257111-D2F7-45FA-B92E-DBC523F9A8EE}" type="parTrans" cxnId="{11E30566-F11A-4CA0-9259-F3710519B71C}">
      <dgm:prSet/>
      <dgm:spPr/>
      <dgm:t>
        <a:bodyPr/>
        <a:lstStyle/>
        <a:p>
          <a:endParaRPr lang="en-IN"/>
        </a:p>
      </dgm:t>
    </dgm:pt>
    <dgm:pt modelId="{75580DEB-074C-4D77-A6A9-F4D87BADA12B}" type="sibTrans" cxnId="{11E30566-F11A-4CA0-9259-F3710519B71C}">
      <dgm:prSet/>
      <dgm:spPr/>
      <dgm:t>
        <a:bodyPr/>
        <a:lstStyle/>
        <a:p>
          <a:endParaRPr lang="en-IN"/>
        </a:p>
      </dgm:t>
    </dgm:pt>
    <dgm:pt modelId="{1AB4FD6E-CDF3-470B-910F-7E88976F465E}">
      <dgm:prSet phldrT="[Text]" phldr="0"/>
      <dgm:spPr/>
      <dgm:t>
        <a:bodyPr/>
        <a:lstStyle/>
        <a:p>
          <a:r>
            <a:rPr lang="en-IN">
              <a:latin typeface="Gill Sans Nova"/>
            </a:rPr>
            <a:t>EUR/USD</a:t>
          </a:r>
          <a:endParaRPr lang="en-IN"/>
        </a:p>
      </dgm:t>
    </dgm:pt>
    <dgm:pt modelId="{6915AA8F-7FE4-4484-AFCB-507A6077C15E}" type="parTrans" cxnId="{10DD788A-B289-468F-8022-23B8573FBEA7}">
      <dgm:prSet/>
      <dgm:spPr/>
      <dgm:t>
        <a:bodyPr/>
        <a:lstStyle/>
        <a:p>
          <a:endParaRPr lang="en-IN"/>
        </a:p>
      </dgm:t>
    </dgm:pt>
    <dgm:pt modelId="{7AC9093A-61D5-4684-8DA4-A5539E2E19AA}" type="sibTrans" cxnId="{10DD788A-B289-468F-8022-23B8573FBEA7}">
      <dgm:prSet/>
      <dgm:spPr/>
      <dgm:t>
        <a:bodyPr/>
        <a:lstStyle/>
        <a:p>
          <a:endParaRPr lang="en-IN"/>
        </a:p>
      </dgm:t>
    </dgm:pt>
    <dgm:pt modelId="{A25F1528-05FB-4D4F-8081-D389F132FFD0}">
      <dgm:prSet phldr="0"/>
      <dgm:spPr/>
      <dgm:t>
        <a:bodyPr/>
        <a:lstStyle/>
        <a:p>
          <a:pPr rtl="0"/>
          <a:r>
            <a:rPr lang="en-IN"/>
            <a:t>AIRMS DT  outperforms the MRB strategy in returns  of 6 out of 7 years, largest improvement in 2011</a:t>
          </a:r>
          <a:endParaRPr lang="en-IN">
            <a:latin typeface="Gill Sans Nova"/>
          </a:endParaRPr>
        </a:p>
      </dgm:t>
    </dgm:pt>
    <dgm:pt modelId="{85EF291E-776D-4752-96D2-E61846BE426A}" type="parTrans" cxnId="{9AD3E968-42EE-44CE-87C1-5BDD9EE9338E}">
      <dgm:prSet/>
      <dgm:spPr/>
    </dgm:pt>
    <dgm:pt modelId="{1CEA9F15-1515-4836-A792-A2BC4894F650}" type="sibTrans" cxnId="{9AD3E968-42EE-44CE-87C1-5BDD9EE9338E}">
      <dgm:prSet/>
      <dgm:spPr/>
    </dgm:pt>
    <dgm:pt modelId="{7FC3B135-E4FD-42DB-9F01-E850E038593E}">
      <dgm:prSet phldr="0"/>
      <dgm:spPr/>
      <dgm:t>
        <a:bodyPr/>
        <a:lstStyle/>
        <a:p>
          <a:pPr rtl="0"/>
          <a:r>
            <a:rPr lang="en-IN">
              <a:solidFill>
                <a:srgbClr val="000000"/>
              </a:solidFill>
              <a:latin typeface="Calibri"/>
              <a:cs typeface="Calibri"/>
            </a:rPr>
            <a:t>AIRMS DT</a:t>
          </a:r>
          <a:r>
            <a:rPr lang="en-IN">
              <a:latin typeface="Calibri"/>
              <a:cs typeface="Calibri"/>
            </a:rPr>
            <a:t> </a:t>
          </a:r>
          <a:r>
            <a:rPr lang="en-IN">
              <a:latin typeface="Gill Sans Nova"/>
            </a:rPr>
            <a:t>improves</a:t>
          </a:r>
          <a:r>
            <a:rPr lang="en-IN"/>
            <a:t> the return by 1500%.</a:t>
          </a:r>
          <a:endParaRPr lang="en-IN">
            <a:latin typeface="Gill Sans Nova"/>
          </a:endParaRPr>
        </a:p>
      </dgm:t>
    </dgm:pt>
    <dgm:pt modelId="{5FA8134A-A449-4D71-AD92-A9F339CD4A87}" type="parTrans" cxnId="{81A20B65-8AAD-4EE4-92F8-BC964A05170A}">
      <dgm:prSet/>
      <dgm:spPr/>
    </dgm:pt>
    <dgm:pt modelId="{AF73BBF9-D67F-4DE0-83C3-3A68D4C33BA4}" type="sibTrans" cxnId="{81A20B65-8AAD-4EE4-92F8-BC964A05170A}">
      <dgm:prSet/>
      <dgm:spPr/>
    </dgm:pt>
    <dgm:pt modelId="{CDB9707C-AE4C-41AC-B160-514B5BA5FD18}">
      <dgm:prSet phldr="0"/>
      <dgm:spPr/>
      <dgm:t>
        <a:bodyPr/>
        <a:lstStyle/>
        <a:p>
          <a:pPr rtl="0"/>
          <a:r>
            <a:rPr lang="en-IN">
              <a:latin typeface="Gill Sans Nova"/>
            </a:rPr>
            <a:t>AIRMS DT reduces</a:t>
          </a:r>
          <a:r>
            <a:rPr lang="en-IN"/>
            <a:t> the standard deviation of returns by 10% .</a:t>
          </a:r>
          <a:endParaRPr lang="en-IN">
            <a:latin typeface="Gill Sans Nova"/>
          </a:endParaRPr>
        </a:p>
      </dgm:t>
    </dgm:pt>
    <dgm:pt modelId="{42B04AA1-AD75-4685-A64B-9976A55D48DC}" type="parTrans" cxnId="{3F8E170D-B331-4C53-91D1-D17C99EA23B1}">
      <dgm:prSet/>
      <dgm:spPr/>
    </dgm:pt>
    <dgm:pt modelId="{E40C465A-DBEE-40C2-BEF8-1422A3967AA4}" type="sibTrans" cxnId="{3F8E170D-B331-4C53-91D1-D17C99EA23B1}">
      <dgm:prSet/>
      <dgm:spPr/>
    </dgm:pt>
    <dgm:pt modelId="{3E848F6E-72B5-46D3-A3DC-A78E3D5D0511}">
      <dgm:prSet phldr="0"/>
      <dgm:spPr/>
      <dgm:t>
        <a:bodyPr/>
        <a:lstStyle/>
        <a:p>
          <a:pPr rtl="0"/>
          <a:r>
            <a:rPr lang="en-IN"/>
            <a:t>AIRMS achieves a total return of 194.28%improving the return by 24.70% .</a:t>
          </a:r>
          <a:r>
            <a:rPr lang="en-IN">
              <a:latin typeface="Gill Sans Nova"/>
            </a:rPr>
            <a:t> </a:t>
          </a:r>
        </a:p>
      </dgm:t>
    </dgm:pt>
    <dgm:pt modelId="{5A2022D8-B31C-49D5-8091-F2DC09F096EB}" type="parTrans" cxnId="{B48FA214-4F51-49CE-81CC-43066592192A}">
      <dgm:prSet/>
      <dgm:spPr/>
    </dgm:pt>
    <dgm:pt modelId="{542BEA07-AAD2-43EF-B616-D9AA9C9E41AE}" type="sibTrans" cxnId="{B48FA214-4F51-49CE-81CC-43066592192A}">
      <dgm:prSet/>
      <dgm:spPr/>
    </dgm:pt>
    <dgm:pt modelId="{20A9DFFE-4BD8-445A-A0D3-2CC5C47F8896}">
      <dgm:prSet phldr="0"/>
      <dgm:spPr/>
      <dgm:t>
        <a:bodyPr/>
        <a:lstStyle/>
        <a:p>
          <a:r>
            <a:rPr lang="en-IN">
              <a:latin typeface="Gill Sans Nova"/>
            </a:rPr>
            <a:t>GBP/JPY</a:t>
          </a:r>
        </a:p>
      </dgm:t>
    </dgm:pt>
    <dgm:pt modelId="{3F9FCA17-7674-4A8B-9D27-83AD76524326}" type="parTrans" cxnId="{94B1EE2C-9D8B-44ED-8DFE-8FF4FF9F7F25}">
      <dgm:prSet/>
      <dgm:spPr/>
    </dgm:pt>
    <dgm:pt modelId="{ECEF678D-A0E5-478C-90EB-60A375591B43}" type="sibTrans" cxnId="{94B1EE2C-9D8B-44ED-8DFE-8FF4FF9F7F25}">
      <dgm:prSet/>
      <dgm:spPr/>
    </dgm:pt>
    <dgm:pt modelId="{32BDC211-6C12-4F21-8FF3-E641632EFE75}">
      <dgm:prSet phldr="0"/>
      <dgm:spPr/>
      <dgm:t>
        <a:bodyPr/>
        <a:lstStyle/>
        <a:p>
          <a:r>
            <a:rPr lang="en-US"/>
            <a:t>AIRMS DT  outperforms the MRB strategy in returns  of 5 out of 7 years, largest improvement in 2016</a:t>
          </a:r>
          <a:endParaRPr lang="en-IN">
            <a:solidFill>
              <a:srgbClr val="444444"/>
            </a:solidFill>
            <a:latin typeface="Calibri"/>
            <a:cs typeface="Calibri"/>
          </a:endParaRPr>
        </a:p>
      </dgm:t>
    </dgm:pt>
    <dgm:pt modelId="{63188A4E-89E4-4330-8011-E74B177696DE}" type="parTrans" cxnId="{6F3A55D8-395F-4273-BEA6-34EC2915D076}">
      <dgm:prSet/>
      <dgm:spPr/>
    </dgm:pt>
    <dgm:pt modelId="{714E3769-C9FA-45EE-B637-F306A48BC1E0}" type="sibTrans" cxnId="{6F3A55D8-395F-4273-BEA6-34EC2915D076}">
      <dgm:prSet/>
      <dgm:spPr/>
    </dgm:pt>
    <dgm:pt modelId="{11633585-C7BA-4E2D-AF45-60130941E17D}">
      <dgm:prSet phldr="0"/>
      <dgm:spPr/>
      <dgm:t>
        <a:bodyPr/>
        <a:lstStyle/>
        <a:p>
          <a:pPr rtl="0"/>
          <a:r>
            <a:rPr lang="en-US">
              <a:latin typeface="Gill Sans Nova"/>
              <a:cs typeface="Calibri"/>
            </a:rPr>
            <a:t>ARIMS DT </a:t>
          </a:r>
          <a:r>
            <a:rPr lang="en-US"/>
            <a:t>Improves the return by 53.28%</a:t>
          </a:r>
        </a:p>
      </dgm:t>
    </dgm:pt>
    <dgm:pt modelId="{41598DDD-CAF0-49EA-BE61-641877DB3AFA}" type="parTrans" cxnId="{7D980EBE-C5E9-4560-B6A1-6ED343CEB4AE}">
      <dgm:prSet/>
      <dgm:spPr/>
    </dgm:pt>
    <dgm:pt modelId="{95AB656B-0636-4A65-A147-8AE25885D77E}" type="sibTrans" cxnId="{7D980EBE-C5E9-4560-B6A1-6ED343CEB4AE}">
      <dgm:prSet/>
      <dgm:spPr/>
    </dgm:pt>
    <dgm:pt modelId="{911EDBF3-9B1B-4789-8CE5-F9E5702C3539}">
      <dgm:prSet phldr="0"/>
      <dgm:spPr/>
      <dgm:t>
        <a:bodyPr/>
        <a:lstStyle/>
        <a:p>
          <a:pPr rtl="0"/>
          <a:r>
            <a:rPr lang="en-US"/>
            <a:t>AIRMS achieves a total return of  240.54% improving the return by 10.55% .</a:t>
          </a:r>
          <a:r>
            <a:rPr lang="en-US">
              <a:latin typeface="Gill Sans Nova"/>
            </a:rPr>
            <a:t> </a:t>
          </a:r>
        </a:p>
      </dgm:t>
    </dgm:pt>
    <dgm:pt modelId="{EA3D5612-E119-4BEA-83B0-D7A2AC96AD5C}" type="parTrans" cxnId="{27679FF4-6475-4EF1-ABDC-E22F91583856}">
      <dgm:prSet/>
      <dgm:spPr/>
    </dgm:pt>
    <dgm:pt modelId="{85F7BFEB-7648-495F-9E45-18482F295F7A}" type="sibTrans" cxnId="{27679FF4-6475-4EF1-ABDC-E22F91583856}">
      <dgm:prSet/>
      <dgm:spPr/>
    </dgm:pt>
    <dgm:pt modelId="{DDC73594-DB7C-49F0-8458-B5CB71F2EAE9}">
      <dgm:prSet phldr="0"/>
      <dgm:spPr/>
      <dgm:t>
        <a:bodyPr/>
        <a:lstStyle/>
        <a:p>
          <a:r>
            <a:rPr lang="en-US">
              <a:latin typeface="Gill Sans Nova"/>
            </a:rPr>
            <a:t>EUR/JPY</a:t>
          </a:r>
        </a:p>
      </dgm:t>
    </dgm:pt>
    <dgm:pt modelId="{23D3A83C-EF1A-44F7-856F-10561C68753B}" type="parTrans" cxnId="{3601EAA0-941D-44B1-822B-5EA3D903104B}">
      <dgm:prSet/>
      <dgm:spPr/>
    </dgm:pt>
    <dgm:pt modelId="{B1F35625-CAD2-47B6-B91B-F220DCD2EF0E}" type="sibTrans" cxnId="{3601EAA0-941D-44B1-822B-5EA3D903104B}">
      <dgm:prSet/>
      <dgm:spPr/>
    </dgm:pt>
    <dgm:pt modelId="{19AE3DB8-84B8-4729-B9D6-B01EC9029070}">
      <dgm:prSet phldr="0"/>
      <dgm:spPr/>
      <dgm:t>
        <a:bodyPr/>
        <a:lstStyle/>
        <a:p>
          <a:pPr rtl="0"/>
          <a:r>
            <a:rPr lang="en-US">
              <a:latin typeface="Gill Sans Nova"/>
            </a:rPr>
            <a:t>ARIMS </a:t>
          </a:r>
          <a:r>
            <a:rPr lang="en-US"/>
            <a:t>Improves the return by 176</a:t>
          </a:r>
          <a:r>
            <a:rPr lang="en-US">
              <a:latin typeface="Gill Sans Nova"/>
            </a:rPr>
            <a:t>%.</a:t>
          </a:r>
          <a:r>
            <a:rPr lang="en-US"/>
            <a:t> </a:t>
          </a:r>
        </a:p>
      </dgm:t>
    </dgm:pt>
    <dgm:pt modelId="{5B4293B0-18B8-4E5B-A682-E406DE67CCB0}" type="parTrans" cxnId="{CD79EB02-C4E9-4B0A-99F2-6AE9CDE8D1C6}">
      <dgm:prSet/>
      <dgm:spPr/>
    </dgm:pt>
    <dgm:pt modelId="{44655B59-06E9-49DA-817C-63B48B4ED03B}" type="sibTrans" cxnId="{CD79EB02-C4E9-4B0A-99F2-6AE9CDE8D1C6}">
      <dgm:prSet/>
      <dgm:spPr/>
    </dgm:pt>
    <dgm:pt modelId="{07340EB0-95C2-41EF-9DC6-A34D97E4FB30}">
      <dgm:prSet phldr="0"/>
      <dgm:spPr/>
      <dgm:t>
        <a:bodyPr/>
        <a:lstStyle/>
        <a:p>
          <a:r>
            <a:rPr lang="en-US"/>
            <a:t>AIRMS DT  outperforms the MRB strategy in returns  of 5 out of 7 years, largest improvement in 2013</a:t>
          </a:r>
          <a:endParaRPr lang="en-US">
            <a:solidFill>
              <a:srgbClr val="444444"/>
            </a:solidFill>
            <a:latin typeface="Gill Sans Nova"/>
            <a:cs typeface="Calibri"/>
          </a:endParaRPr>
        </a:p>
      </dgm:t>
    </dgm:pt>
    <dgm:pt modelId="{EE2EF4AE-D1EE-42ED-9270-B56DC6765FB9}" type="parTrans" cxnId="{4A852BFA-AB4F-4BD1-B2A8-730A562C43F3}">
      <dgm:prSet/>
      <dgm:spPr/>
    </dgm:pt>
    <dgm:pt modelId="{9A897922-CAD6-4A31-B7FF-1B08B3934FFD}" type="sibTrans" cxnId="{4A852BFA-AB4F-4BD1-B2A8-730A562C43F3}">
      <dgm:prSet/>
      <dgm:spPr/>
    </dgm:pt>
    <dgm:pt modelId="{E61AF940-494F-4E5F-AB2A-33401C87F42E}">
      <dgm:prSet phldr="0"/>
      <dgm:spPr/>
      <dgm:t>
        <a:bodyPr/>
        <a:lstStyle/>
        <a:p>
          <a:pPr rtl="0"/>
          <a:r>
            <a:rPr lang="en-US"/>
            <a:t>AIRMS achieves a total return of  240.54</a:t>
          </a:r>
          <a:r>
            <a:rPr lang="en-US">
              <a:latin typeface="Gill Sans Nova"/>
            </a:rPr>
            <a:t>%</a:t>
          </a:r>
          <a:r>
            <a:rPr lang="en-US"/>
            <a:t> improving the return by 10.55% .</a:t>
          </a:r>
          <a:endParaRPr lang="en-US">
            <a:latin typeface="Gill Sans Nova"/>
          </a:endParaRPr>
        </a:p>
      </dgm:t>
    </dgm:pt>
    <dgm:pt modelId="{AAD11D7E-59A7-490D-9AF4-9DCD6F77A06A}" type="parTrans" cxnId="{937CB4E3-23E4-43B8-BB2B-F5D3BA64DAA7}">
      <dgm:prSet/>
      <dgm:spPr/>
    </dgm:pt>
    <dgm:pt modelId="{C71FCA4D-3E47-4356-AC07-C69D86CD11AB}" type="sibTrans" cxnId="{937CB4E3-23E4-43B8-BB2B-F5D3BA64DAA7}">
      <dgm:prSet/>
      <dgm:spPr/>
    </dgm:pt>
    <dgm:pt modelId="{097DC468-BF8F-47E3-83EE-047D89A1FFA1}">
      <dgm:prSet phldr="0"/>
      <dgm:spPr/>
      <dgm:t>
        <a:bodyPr/>
        <a:lstStyle/>
        <a:p>
          <a:pPr rtl="0"/>
          <a:r>
            <a:rPr lang="en-US"/>
            <a:t>The AIRMS strategy achieves a total return of 273.59%, surpassing the MRB strategy by 31% and demonstrating reduced fluctuations.</a:t>
          </a:r>
          <a:r>
            <a:rPr lang="en-US">
              <a:latin typeface="Gill Sans Nova"/>
            </a:rPr>
            <a:t> </a:t>
          </a:r>
        </a:p>
      </dgm:t>
    </dgm:pt>
    <dgm:pt modelId="{03471E13-9F6E-4EEF-AA18-7E8CA09797C9}" type="parTrans" cxnId="{834E6543-632A-429C-8AB3-F51F5B03222F}">
      <dgm:prSet/>
      <dgm:spPr/>
    </dgm:pt>
    <dgm:pt modelId="{F471B62E-2290-4A70-A0FE-9E65AA85722E}" type="sibTrans" cxnId="{834E6543-632A-429C-8AB3-F51F5B03222F}">
      <dgm:prSet/>
      <dgm:spPr/>
    </dgm:pt>
    <dgm:pt modelId="{1BAA5F1D-923E-472B-8749-6EA4E1B2F3EB}" type="pres">
      <dgm:prSet presAssocID="{35172029-3745-42BB-937B-E1632C22F3D4}" presName="diagram" presStyleCnt="0">
        <dgm:presLayoutVars>
          <dgm:chPref val="1"/>
          <dgm:dir/>
          <dgm:animOne val="branch"/>
          <dgm:animLvl val="lvl"/>
          <dgm:resizeHandles/>
        </dgm:presLayoutVars>
      </dgm:prSet>
      <dgm:spPr/>
    </dgm:pt>
    <dgm:pt modelId="{E4F97C08-08FC-4BFF-853B-88194895981E}" type="pres">
      <dgm:prSet presAssocID="{3FA0472B-F775-4BE8-8568-30A988B3FCD4}" presName="root" presStyleCnt="0"/>
      <dgm:spPr/>
    </dgm:pt>
    <dgm:pt modelId="{4C1A4F31-1CB1-4020-97DC-D580641F97F5}" type="pres">
      <dgm:prSet presAssocID="{3FA0472B-F775-4BE8-8568-30A988B3FCD4}" presName="rootComposite" presStyleCnt="0"/>
      <dgm:spPr/>
    </dgm:pt>
    <dgm:pt modelId="{B033F6D2-7C7F-45D7-9C6A-D40CB5C52974}" type="pres">
      <dgm:prSet presAssocID="{3FA0472B-F775-4BE8-8568-30A988B3FCD4}" presName="rootText" presStyleLbl="node1" presStyleIdx="0" presStyleCnt="5"/>
      <dgm:spPr/>
    </dgm:pt>
    <dgm:pt modelId="{785BF338-212B-4637-8F37-66B684EE458A}" type="pres">
      <dgm:prSet presAssocID="{3FA0472B-F775-4BE8-8568-30A988B3FCD4}" presName="rootConnector" presStyleLbl="node1" presStyleIdx="0" presStyleCnt="5"/>
      <dgm:spPr/>
    </dgm:pt>
    <dgm:pt modelId="{52BDB52B-7331-4FC9-8FD0-90A161D63279}" type="pres">
      <dgm:prSet presAssocID="{3FA0472B-F775-4BE8-8568-30A988B3FCD4}" presName="childShape" presStyleCnt="0"/>
      <dgm:spPr/>
    </dgm:pt>
    <dgm:pt modelId="{3300F2BA-8D17-48C5-9330-3C0E1E20C663}" type="pres">
      <dgm:prSet presAssocID="{387135EC-1C8F-49A2-A7A4-AAED42BCE8D0}" presName="Name13" presStyleLbl="parChTrans1D2" presStyleIdx="0" presStyleCnt="17"/>
      <dgm:spPr/>
    </dgm:pt>
    <dgm:pt modelId="{D09EEA9C-3A3B-4358-97D8-5B71EB9BB370}" type="pres">
      <dgm:prSet presAssocID="{10E49F28-4388-4227-B63C-C2D719E1670E}" presName="childText" presStyleLbl="bgAcc1" presStyleIdx="0" presStyleCnt="17">
        <dgm:presLayoutVars>
          <dgm:bulletEnabled val="1"/>
        </dgm:presLayoutVars>
      </dgm:prSet>
      <dgm:spPr/>
    </dgm:pt>
    <dgm:pt modelId="{FEF4A23D-A0CD-4764-B055-42ED6F64FA22}" type="pres">
      <dgm:prSet presAssocID="{8C17DD50-264F-4279-A828-F9A9E06DC7CB}" presName="Name13" presStyleLbl="parChTrans1D2" presStyleIdx="1" presStyleCnt="17"/>
      <dgm:spPr/>
    </dgm:pt>
    <dgm:pt modelId="{B726E310-C911-46E2-9A70-7EAA1CC27BF2}" type="pres">
      <dgm:prSet presAssocID="{5427752D-F5A0-45C7-8917-A18A4BA50D04}" presName="childText" presStyleLbl="bgAcc1" presStyleIdx="1" presStyleCnt="17">
        <dgm:presLayoutVars>
          <dgm:bulletEnabled val="1"/>
        </dgm:presLayoutVars>
      </dgm:prSet>
      <dgm:spPr/>
    </dgm:pt>
    <dgm:pt modelId="{329ACA81-83B4-46B3-9655-742BD57C13C5}" type="pres">
      <dgm:prSet presAssocID="{0D6C632C-ADA8-460A-9368-234794F75EE2}" presName="Name13" presStyleLbl="parChTrans1D2" presStyleIdx="2" presStyleCnt="17"/>
      <dgm:spPr/>
    </dgm:pt>
    <dgm:pt modelId="{B39E963C-778E-4F93-A3E3-FE7D40A53243}" type="pres">
      <dgm:prSet presAssocID="{0D563A04-2583-4AF3-B730-0F7C5DC05E2C}" presName="childText" presStyleLbl="bgAcc1" presStyleIdx="2" presStyleCnt="17">
        <dgm:presLayoutVars>
          <dgm:bulletEnabled val="1"/>
        </dgm:presLayoutVars>
      </dgm:prSet>
      <dgm:spPr/>
    </dgm:pt>
    <dgm:pt modelId="{6C9757FF-B105-4BFB-B0C2-9433E513D27B}" type="pres">
      <dgm:prSet presAssocID="{7F09594E-04EF-41D9-BCE9-27A65F442DA1}" presName="root" presStyleCnt="0"/>
      <dgm:spPr/>
    </dgm:pt>
    <dgm:pt modelId="{9E0CEF2B-9F61-417C-9C2D-589A219B0AEC}" type="pres">
      <dgm:prSet presAssocID="{7F09594E-04EF-41D9-BCE9-27A65F442DA1}" presName="rootComposite" presStyleCnt="0"/>
      <dgm:spPr/>
    </dgm:pt>
    <dgm:pt modelId="{5DD16998-BE60-41BC-9332-D65AC29E053C}" type="pres">
      <dgm:prSet presAssocID="{7F09594E-04EF-41D9-BCE9-27A65F442DA1}" presName="rootText" presStyleLbl="node1" presStyleIdx="1" presStyleCnt="5"/>
      <dgm:spPr/>
    </dgm:pt>
    <dgm:pt modelId="{98BAFC96-2681-4794-AEF7-D8C11218FFF1}" type="pres">
      <dgm:prSet presAssocID="{7F09594E-04EF-41D9-BCE9-27A65F442DA1}" presName="rootConnector" presStyleLbl="node1" presStyleIdx="1" presStyleCnt="5"/>
      <dgm:spPr/>
    </dgm:pt>
    <dgm:pt modelId="{A56B021A-A63D-44A7-8CC2-BDC9D3589832}" type="pres">
      <dgm:prSet presAssocID="{7F09594E-04EF-41D9-BCE9-27A65F442DA1}" presName="childShape" presStyleCnt="0"/>
      <dgm:spPr/>
    </dgm:pt>
    <dgm:pt modelId="{4F4DA192-8110-4497-B912-ABA1DA684621}" type="pres">
      <dgm:prSet presAssocID="{E7E66833-EFDB-4146-8E29-0CE6AC1A2108}" presName="Name13" presStyleLbl="parChTrans1D2" presStyleIdx="3" presStyleCnt="17"/>
      <dgm:spPr/>
    </dgm:pt>
    <dgm:pt modelId="{7E9BE3F6-DC49-4A23-94F6-3A3AB4C65D5B}" type="pres">
      <dgm:prSet presAssocID="{DC94DD84-A83A-43BC-A4B1-6D147892B830}" presName="childText" presStyleLbl="bgAcc1" presStyleIdx="3" presStyleCnt="17">
        <dgm:presLayoutVars>
          <dgm:bulletEnabled val="1"/>
        </dgm:presLayoutVars>
      </dgm:prSet>
      <dgm:spPr/>
    </dgm:pt>
    <dgm:pt modelId="{D7BDFBEC-5AEB-409E-BBFC-A8D5C8D969C6}" type="pres">
      <dgm:prSet presAssocID="{47752001-C317-4AB2-9D4A-B2B537310994}" presName="Name13" presStyleLbl="parChTrans1D2" presStyleIdx="4" presStyleCnt="17"/>
      <dgm:spPr/>
    </dgm:pt>
    <dgm:pt modelId="{BE232190-5792-4615-8181-6C528B31E287}" type="pres">
      <dgm:prSet presAssocID="{41829710-BCA5-4AA6-84F3-7FC10C1853D7}" presName="childText" presStyleLbl="bgAcc1" presStyleIdx="4" presStyleCnt="17">
        <dgm:presLayoutVars>
          <dgm:bulletEnabled val="1"/>
        </dgm:presLayoutVars>
      </dgm:prSet>
      <dgm:spPr/>
    </dgm:pt>
    <dgm:pt modelId="{8A4158C2-772D-4E41-A8F7-A1ADA48709D4}" type="pres">
      <dgm:prSet presAssocID="{B3257111-D2F7-45FA-B92E-DBC523F9A8EE}" presName="Name13" presStyleLbl="parChTrans1D2" presStyleIdx="5" presStyleCnt="17"/>
      <dgm:spPr/>
    </dgm:pt>
    <dgm:pt modelId="{D126629E-DDB0-4DE4-8571-38625163B39C}" type="pres">
      <dgm:prSet presAssocID="{1775B965-65CC-40DC-B049-D1BFB35DD169}" presName="childText" presStyleLbl="bgAcc1" presStyleIdx="5" presStyleCnt="17">
        <dgm:presLayoutVars>
          <dgm:bulletEnabled val="1"/>
        </dgm:presLayoutVars>
      </dgm:prSet>
      <dgm:spPr/>
    </dgm:pt>
    <dgm:pt modelId="{7732401A-A04B-488D-9FE2-EDBEF207CA19}" type="pres">
      <dgm:prSet presAssocID="{1AB4FD6E-CDF3-470B-910F-7E88976F465E}" presName="root" presStyleCnt="0"/>
      <dgm:spPr/>
    </dgm:pt>
    <dgm:pt modelId="{D201BF38-4C22-437F-93DA-0F41B665D489}" type="pres">
      <dgm:prSet presAssocID="{1AB4FD6E-CDF3-470B-910F-7E88976F465E}" presName="rootComposite" presStyleCnt="0"/>
      <dgm:spPr/>
    </dgm:pt>
    <dgm:pt modelId="{C0CE65E7-7687-4454-B82F-EE98C7CBA0DC}" type="pres">
      <dgm:prSet presAssocID="{1AB4FD6E-CDF3-470B-910F-7E88976F465E}" presName="rootText" presStyleLbl="node1" presStyleIdx="2" presStyleCnt="5"/>
      <dgm:spPr/>
    </dgm:pt>
    <dgm:pt modelId="{997BBA25-0CF6-4B06-9F05-721D2996100B}" type="pres">
      <dgm:prSet presAssocID="{1AB4FD6E-CDF3-470B-910F-7E88976F465E}" presName="rootConnector" presStyleLbl="node1" presStyleIdx="2" presStyleCnt="5"/>
      <dgm:spPr/>
    </dgm:pt>
    <dgm:pt modelId="{38087D15-F994-4381-8D34-793FC073512C}" type="pres">
      <dgm:prSet presAssocID="{1AB4FD6E-CDF3-470B-910F-7E88976F465E}" presName="childShape" presStyleCnt="0"/>
      <dgm:spPr/>
    </dgm:pt>
    <dgm:pt modelId="{14D3AD36-A72B-4BF3-A5FF-D5E0A91CCAC9}" type="pres">
      <dgm:prSet presAssocID="{85EF291E-776D-4752-96D2-E61846BE426A}" presName="Name13" presStyleLbl="parChTrans1D2" presStyleIdx="6" presStyleCnt="17"/>
      <dgm:spPr/>
    </dgm:pt>
    <dgm:pt modelId="{E83D4F09-2B42-4126-B953-583B0542DE8F}" type="pres">
      <dgm:prSet presAssocID="{A25F1528-05FB-4D4F-8081-D389F132FFD0}" presName="childText" presStyleLbl="bgAcc1" presStyleIdx="6" presStyleCnt="17">
        <dgm:presLayoutVars>
          <dgm:bulletEnabled val="1"/>
        </dgm:presLayoutVars>
      </dgm:prSet>
      <dgm:spPr/>
    </dgm:pt>
    <dgm:pt modelId="{39450838-50D5-4C59-A2BD-7D613A06BD2A}" type="pres">
      <dgm:prSet presAssocID="{5FA8134A-A449-4D71-AD92-A9F339CD4A87}" presName="Name13" presStyleLbl="parChTrans1D2" presStyleIdx="7" presStyleCnt="17"/>
      <dgm:spPr/>
    </dgm:pt>
    <dgm:pt modelId="{38ECE87C-8275-4D4B-BD75-BB9FA1EB0C3A}" type="pres">
      <dgm:prSet presAssocID="{7FC3B135-E4FD-42DB-9F01-E850E038593E}" presName="childText" presStyleLbl="bgAcc1" presStyleIdx="7" presStyleCnt="17">
        <dgm:presLayoutVars>
          <dgm:bulletEnabled val="1"/>
        </dgm:presLayoutVars>
      </dgm:prSet>
      <dgm:spPr/>
    </dgm:pt>
    <dgm:pt modelId="{B80B1E3B-11CF-4386-94D8-61366D4F9F55}" type="pres">
      <dgm:prSet presAssocID="{42B04AA1-AD75-4685-A64B-9976A55D48DC}" presName="Name13" presStyleLbl="parChTrans1D2" presStyleIdx="8" presStyleCnt="17"/>
      <dgm:spPr/>
    </dgm:pt>
    <dgm:pt modelId="{ACCD67F5-3D64-4F13-B58B-1487B53A5755}" type="pres">
      <dgm:prSet presAssocID="{CDB9707C-AE4C-41AC-B160-514B5BA5FD18}" presName="childText" presStyleLbl="bgAcc1" presStyleIdx="8" presStyleCnt="17">
        <dgm:presLayoutVars>
          <dgm:bulletEnabled val="1"/>
        </dgm:presLayoutVars>
      </dgm:prSet>
      <dgm:spPr/>
    </dgm:pt>
    <dgm:pt modelId="{E0769E76-E126-477B-8B1A-0882D0B6F5E1}" type="pres">
      <dgm:prSet presAssocID="{5A2022D8-B31C-49D5-8091-F2DC09F096EB}" presName="Name13" presStyleLbl="parChTrans1D2" presStyleIdx="9" presStyleCnt="17"/>
      <dgm:spPr/>
    </dgm:pt>
    <dgm:pt modelId="{A4870AD1-A034-4CD1-A561-2A443129A85B}" type="pres">
      <dgm:prSet presAssocID="{3E848F6E-72B5-46D3-A3DC-A78E3D5D0511}" presName="childText" presStyleLbl="bgAcc1" presStyleIdx="9" presStyleCnt="17">
        <dgm:presLayoutVars>
          <dgm:bulletEnabled val="1"/>
        </dgm:presLayoutVars>
      </dgm:prSet>
      <dgm:spPr/>
    </dgm:pt>
    <dgm:pt modelId="{835BAB49-FF80-4ED7-8024-63F2ABD710DF}" type="pres">
      <dgm:prSet presAssocID="{20A9DFFE-4BD8-445A-A0D3-2CC5C47F8896}" presName="root" presStyleCnt="0"/>
      <dgm:spPr/>
    </dgm:pt>
    <dgm:pt modelId="{FB0CC243-4C4A-468C-AF21-3B5E2CA49C1C}" type="pres">
      <dgm:prSet presAssocID="{20A9DFFE-4BD8-445A-A0D3-2CC5C47F8896}" presName="rootComposite" presStyleCnt="0"/>
      <dgm:spPr/>
    </dgm:pt>
    <dgm:pt modelId="{A217E171-F5FB-4F67-9BA7-1E86E5C1531D}" type="pres">
      <dgm:prSet presAssocID="{20A9DFFE-4BD8-445A-A0D3-2CC5C47F8896}" presName="rootText" presStyleLbl="node1" presStyleIdx="3" presStyleCnt="5"/>
      <dgm:spPr/>
    </dgm:pt>
    <dgm:pt modelId="{5A12A8E8-D09B-48D7-B40F-3434AE881E9F}" type="pres">
      <dgm:prSet presAssocID="{20A9DFFE-4BD8-445A-A0D3-2CC5C47F8896}" presName="rootConnector" presStyleLbl="node1" presStyleIdx="3" presStyleCnt="5"/>
      <dgm:spPr/>
    </dgm:pt>
    <dgm:pt modelId="{D1034661-4F39-48C4-A307-5D98DD2E12F0}" type="pres">
      <dgm:prSet presAssocID="{20A9DFFE-4BD8-445A-A0D3-2CC5C47F8896}" presName="childShape" presStyleCnt="0"/>
      <dgm:spPr/>
    </dgm:pt>
    <dgm:pt modelId="{30C12570-870B-4E85-A9A8-13645B420F56}" type="pres">
      <dgm:prSet presAssocID="{63188A4E-89E4-4330-8011-E74B177696DE}" presName="Name13" presStyleLbl="parChTrans1D2" presStyleIdx="10" presStyleCnt="17"/>
      <dgm:spPr/>
    </dgm:pt>
    <dgm:pt modelId="{36E5BF45-10CC-451D-8A2A-5EF77492C935}" type="pres">
      <dgm:prSet presAssocID="{32BDC211-6C12-4F21-8FF3-E641632EFE75}" presName="childText" presStyleLbl="bgAcc1" presStyleIdx="10" presStyleCnt="17">
        <dgm:presLayoutVars>
          <dgm:bulletEnabled val="1"/>
        </dgm:presLayoutVars>
      </dgm:prSet>
      <dgm:spPr/>
    </dgm:pt>
    <dgm:pt modelId="{773047B3-5A03-4EE7-AAE6-9086F24D96AC}" type="pres">
      <dgm:prSet presAssocID="{41598DDD-CAF0-49EA-BE61-641877DB3AFA}" presName="Name13" presStyleLbl="parChTrans1D2" presStyleIdx="11" presStyleCnt="17"/>
      <dgm:spPr/>
    </dgm:pt>
    <dgm:pt modelId="{D9F87392-97F6-4B09-9F67-D4B360B7287E}" type="pres">
      <dgm:prSet presAssocID="{11633585-C7BA-4E2D-AF45-60130941E17D}" presName="childText" presStyleLbl="bgAcc1" presStyleIdx="11" presStyleCnt="17">
        <dgm:presLayoutVars>
          <dgm:bulletEnabled val="1"/>
        </dgm:presLayoutVars>
      </dgm:prSet>
      <dgm:spPr/>
    </dgm:pt>
    <dgm:pt modelId="{095640C3-5D73-46DD-865D-FA1583289E04}" type="pres">
      <dgm:prSet presAssocID="{EA3D5612-E119-4BEA-83B0-D7A2AC96AD5C}" presName="Name13" presStyleLbl="parChTrans1D2" presStyleIdx="12" presStyleCnt="17"/>
      <dgm:spPr/>
    </dgm:pt>
    <dgm:pt modelId="{7AF44F6D-EF2D-431F-9594-BED7A7C79D12}" type="pres">
      <dgm:prSet presAssocID="{911EDBF3-9B1B-4789-8CE5-F9E5702C3539}" presName="childText" presStyleLbl="bgAcc1" presStyleIdx="12" presStyleCnt="17">
        <dgm:presLayoutVars>
          <dgm:bulletEnabled val="1"/>
        </dgm:presLayoutVars>
      </dgm:prSet>
      <dgm:spPr/>
    </dgm:pt>
    <dgm:pt modelId="{33B7B049-0E56-4831-B3A5-67A941BCFC62}" type="pres">
      <dgm:prSet presAssocID="{DDC73594-DB7C-49F0-8458-B5CB71F2EAE9}" presName="root" presStyleCnt="0"/>
      <dgm:spPr/>
    </dgm:pt>
    <dgm:pt modelId="{6D584693-307C-429B-A53E-17BDFBF31F69}" type="pres">
      <dgm:prSet presAssocID="{DDC73594-DB7C-49F0-8458-B5CB71F2EAE9}" presName="rootComposite" presStyleCnt="0"/>
      <dgm:spPr/>
    </dgm:pt>
    <dgm:pt modelId="{99735BA0-34F1-4F39-B8AB-A29EA9265228}" type="pres">
      <dgm:prSet presAssocID="{DDC73594-DB7C-49F0-8458-B5CB71F2EAE9}" presName="rootText" presStyleLbl="node1" presStyleIdx="4" presStyleCnt="5"/>
      <dgm:spPr/>
    </dgm:pt>
    <dgm:pt modelId="{5FCDBDC6-40DB-485D-82C6-5F0BF55B77D8}" type="pres">
      <dgm:prSet presAssocID="{DDC73594-DB7C-49F0-8458-B5CB71F2EAE9}" presName="rootConnector" presStyleLbl="node1" presStyleIdx="4" presStyleCnt="5"/>
      <dgm:spPr/>
    </dgm:pt>
    <dgm:pt modelId="{2FD117AA-9740-47AE-9AC3-4837116E852A}" type="pres">
      <dgm:prSet presAssocID="{DDC73594-DB7C-49F0-8458-B5CB71F2EAE9}" presName="childShape" presStyleCnt="0"/>
      <dgm:spPr/>
    </dgm:pt>
    <dgm:pt modelId="{F6432BDA-3143-4B45-9BDD-4FCA9FB4FA91}" type="pres">
      <dgm:prSet presAssocID="{EE2EF4AE-D1EE-42ED-9270-B56DC6765FB9}" presName="Name13" presStyleLbl="parChTrans1D2" presStyleIdx="13" presStyleCnt="17"/>
      <dgm:spPr/>
    </dgm:pt>
    <dgm:pt modelId="{258A9F5E-426E-4AC1-8205-2138C460A649}" type="pres">
      <dgm:prSet presAssocID="{07340EB0-95C2-41EF-9DC6-A34D97E4FB30}" presName="childText" presStyleLbl="bgAcc1" presStyleIdx="13" presStyleCnt="17">
        <dgm:presLayoutVars>
          <dgm:bulletEnabled val="1"/>
        </dgm:presLayoutVars>
      </dgm:prSet>
      <dgm:spPr/>
    </dgm:pt>
    <dgm:pt modelId="{61624AD2-D17D-4303-9264-CE1A4DC150BE}" type="pres">
      <dgm:prSet presAssocID="{5B4293B0-18B8-4E5B-A682-E406DE67CCB0}" presName="Name13" presStyleLbl="parChTrans1D2" presStyleIdx="14" presStyleCnt="17"/>
      <dgm:spPr/>
    </dgm:pt>
    <dgm:pt modelId="{FD0B45DF-4D84-448B-8B0E-D63B126B187E}" type="pres">
      <dgm:prSet presAssocID="{19AE3DB8-84B8-4729-B9D6-B01EC9029070}" presName="childText" presStyleLbl="bgAcc1" presStyleIdx="14" presStyleCnt="17">
        <dgm:presLayoutVars>
          <dgm:bulletEnabled val="1"/>
        </dgm:presLayoutVars>
      </dgm:prSet>
      <dgm:spPr/>
    </dgm:pt>
    <dgm:pt modelId="{6808ABCC-4D36-431E-BC2F-60B91BC6C5AF}" type="pres">
      <dgm:prSet presAssocID="{AAD11D7E-59A7-490D-9AF4-9DCD6F77A06A}" presName="Name13" presStyleLbl="parChTrans1D2" presStyleIdx="15" presStyleCnt="17"/>
      <dgm:spPr/>
    </dgm:pt>
    <dgm:pt modelId="{F54339B5-3540-4775-B6AD-1B9AA94149D4}" type="pres">
      <dgm:prSet presAssocID="{E61AF940-494F-4E5F-AB2A-33401C87F42E}" presName="childText" presStyleLbl="bgAcc1" presStyleIdx="15" presStyleCnt="17">
        <dgm:presLayoutVars>
          <dgm:bulletEnabled val="1"/>
        </dgm:presLayoutVars>
      </dgm:prSet>
      <dgm:spPr/>
    </dgm:pt>
    <dgm:pt modelId="{6DB1DA2A-7241-4470-B819-7CFFAE1269E5}" type="pres">
      <dgm:prSet presAssocID="{03471E13-9F6E-4EEF-AA18-7E8CA09797C9}" presName="Name13" presStyleLbl="parChTrans1D2" presStyleIdx="16" presStyleCnt="17"/>
      <dgm:spPr/>
    </dgm:pt>
    <dgm:pt modelId="{C3014AF4-BF02-4888-985D-478ED5903FF4}" type="pres">
      <dgm:prSet presAssocID="{097DC468-BF8F-47E3-83EE-047D89A1FFA1}" presName="childText" presStyleLbl="bgAcc1" presStyleIdx="16" presStyleCnt="17">
        <dgm:presLayoutVars>
          <dgm:bulletEnabled val="1"/>
        </dgm:presLayoutVars>
      </dgm:prSet>
      <dgm:spPr/>
    </dgm:pt>
  </dgm:ptLst>
  <dgm:cxnLst>
    <dgm:cxn modelId="{CD79EB02-C4E9-4B0A-99F2-6AE9CDE8D1C6}" srcId="{DDC73594-DB7C-49F0-8458-B5CB71F2EAE9}" destId="{19AE3DB8-84B8-4729-B9D6-B01EC9029070}" srcOrd="1" destOrd="0" parTransId="{5B4293B0-18B8-4E5B-A682-E406DE67CCB0}" sibTransId="{44655B59-06E9-49DA-817C-63B48B4ED03B}"/>
    <dgm:cxn modelId="{F75F8503-E6F2-414C-86DC-64947CE891DE}" type="presOf" srcId="{8C17DD50-264F-4279-A828-F9A9E06DC7CB}" destId="{FEF4A23D-A0CD-4764-B055-42ED6F64FA22}" srcOrd="0" destOrd="0" presId="urn:microsoft.com/office/officeart/2005/8/layout/hierarchy3"/>
    <dgm:cxn modelId="{FD002709-F9A2-40F2-967C-5FD6248E833D}" type="presOf" srcId="{5FA8134A-A449-4D71-AD92-A9F339CD4A87}" destId="{39450838-50D5-4C59-A2BD-7D613A06BD2A}" srcOrd="0" destOrd="0" presId="urn:microsoft.com/office/officeart/2005/8/layout/hierarchy3"/>
    <dgm:cxn modelId="{FC67E80C-1A42-414A-AC6B-F854DF58E00A}" type="presOf" srcId="{5427752D-F5A0-45C7-8917-A18A4BA50D04}" destId="{B726E310-C911-46E2-9A70-7EAA1CC27BF2}" srcOrd="0" destOrd="0" presId="urn:microsoft.com/office/officeart/2005/8/layout/hierarchy3"/>
    <dgm:cxn modelId="{3F8E170D-B331-4C53-91D1-D17C99EA23B1}" srcId="{1AB4FD6E-CDF3-470B-910F-7E88976F465E}" destId="{CDB9707C-AE4C-41AC-B160-514B5BA5FD18}" srcOrd="2" destOrd="0" parTransId="{42B04AA1-AD75-4685-A64B-9976A55D48DC}" sibTransId="{E40C465A-DBEE-40C2-BEF8-1422A3967AA4}"/>
    <dgm:cxn modelId="{8CF6C212-4051-4C83-A7B7-67597D145627}" type="presOf" srcId="{DC94DD84-A83A-43BC-A4B1-6D147892B830}" destId="{7E9BE3F6-DC49-4A23-94F6-3A3AB4C65D5B}" srcOrd="0" destOrd="0" presId="urn:microsoft.com/office/officeart/2005/8/layout/hierarchy3"/>
    <dgm:cxn modelId="{52171A13-5364-49E0-A807-C87BE07C4707}" type="presOf" srcId="{32BDC211-6C12-4F21-8FF3-E641632EFE75}" destId="{36E5BF45-10CC-451D-8A2A-5EF77492C935}" srcOrd="0" destOrd="0" presId="urn:microsoft.com/office/officeart/2005/8/layout/hierarchy3"/>
    <dgm:cxn modelId="{B48FA214-4F51-49CE-81CC-43066592192A}" srcId="{1AB4FD6E-CDF3-470B-910F-7E88976F465E}" destId="{3E848F6E-72B5-46D3-A3DC-A78E3D5D0511}" srcOrd="3" destOrd="0" parTransId="{5A2022D8-B31C-49D5-8091-F2DC09F096EB}" sibTransId="{542BEA07-AAD2-43EF-B616-D9AA9C9E41AE}"/>
    <dgm:cxn modelId="{D82BB114-0410-4F48-922C-883D70F6A0AD}" type="presOf" srcId="{B3257111-D2F7-45FA-B92E-DBC523F9A8EE}" destId="{8A4158C2-772D-4E41-A8F7-A1ADA48709D4}" srcOrd="0" destOrd="0" presId="urn:microsoft.com/office/officeart/2005/8/layout/hierarchy3"/>
    <dgm:cxn modelId="{B3233315-5774-4E2E-8BEE-A114FBF88642}" type="presOf" srcId="{20A9DFFE-4BD8-445A-A0D3-2CC5C47F8896}" destId="{5A12A8E8-D09B-48D7-B40F-3434AE881E9F}" srcOrd="1" destOrd="0" presId="urn:microsoft.com/office/officeart/2005/8/layout/hierarchy3"/>
    <dgm:cxn modelId="{650DD415-0722-47AA-A21F-5E0A5B601880}" srcId="{35172029-3745-42BB-937B-E1632C22F3D4}" destId="{7F09594E-04EF-41D9-BCE9-27A65F442DA1}" srcOrd="1" destOrd="0" parTransId="{1D85F1E9-CA50-4B4F-8413-65632B451A1E}" sibTransId="{D806A8B3-CF28-45C6-9360-16CB482CE7F4}"/>
    <dgm:cxn modelId="{8CC72519-3182-4EAC-B4C5-67EA94D7714D}" type="presOf" srcId="{3FA0472B-F775-4BE8-8568-30A988B3FCD4}" destId="{B033F6D2-7C7F-45D7-9C6A-D40CB5C52974}" srcOrd="0" destOrd="0" presId="urn:microsoft.com/office/officeart/2005/8/layout/hierarchy3"/>
    <dgm:cxn modelId="{47997F19-AEDA-4FDD-A920-5DFA6662C6F5}" type="presOf" srcId="{0D6C632C-ADA8-460A-9368-234794F75EE2}" destId="{329ACA81-83B4-46B3-9655-742BD57C13C5}" srcOrd="0" destOrd="0" presId="urn:microsoft.com/office/officeart/2005/8/layout/hierarchy3"/>
    <dgm:cxn modelId="{13E5941C-1741-443E-B540-C0F121A3A3E7}" srcId="{7F09594E-04EF-41D9-BCE9-27A65F442DA1}" destId="{41829710-BCA5-4AA6-84F3-7FC10C1853D7}" srcOrd="1" destOrd="0" parTransId="{47752001-C317-4AB2-9D4A-B2B537310994}" sibTransId="{F7A15F4F-73D0-433D-B852-16E9D07C478C}"/>
    <dgm:cxn modelId="{6B69F21C-F3E7-4DF4-BC43-5452C7FE6F7F}" type="presOf" srcId="{5B4293B0-18B8-4E5B-A682-E406DE67CCB0}" destId="{61624AD2-D17D-4303-9264-CE1A4DC150BE}" srcOrd="0" destOrd="0" presId="urn:microsoft.com/office/officeart/2005/8/layout/hierarchy3"/>
    <dgm:cxn modelId="{BA50371D-25D4-4F8D-B9E1-DD59E26646F8}" type="presOf" srcId="{5A2022D8-B31C-49D5-8091-F2DC09F096EB}" destId="{E0769E76-E126-477B-8B1A-0882D0B6F5E1}" srcOrd="0" destOrd="0" presId="urn:microsoft.com/office/officeart/2005/8/layout/hierarchy3"/>
    <dgm:cxn modelId="{AA18D01E-499C-42DE-B268-BFAA192949A5}" type="presOf" srcId="{7F09594E-04EF-41D9-BCE9-27A65F442DA1}" destId="{98BAFC96-2681-4794-AEF7-D8C11218FFF1}" srcOrd="1" destOrd="0" presId="urn:microsoft.com/office/officeart/2005/8/layout/hierarchy3"/>
    <dgm:cxn modelId="{231F6820-82C6-4618-90C5-6011A5C58DD4}" type="presOf" srcId="{42B04AA1-AD75-4685-A64B-9976A55D48DC}" destId="{B80B1E3B-11CF-4386-94D8-61366D4F9F55}" srcOrd="0" destOrd="0" presId="urn:microsoft.com/office/officeart/2005/8/layout/hierarchy3"/>
    <dgm:cxn modelId="{AD501C23-87CF-4F5B-A886-FD2D3E212D52}" type="presOf" srcId="{1775B965-65CC-40DC-B049-D1BFB35DD169}" destId="{D126629E-DDB0-4DE4-8571-38625163B39C}" srcOrd="0" destOrd="0" presId="urn:microsoft.com/office/officeart/2005/8/layout/hierarchy3"/>
    <dgm:cxn modelId="{019ECC24-FD4E-4B9B-BF37-A6A37D3D6070}" type="presOf" srcId="{07340EB0-95C2-41EF-9DC6-A34D97E4FB30}" destId="{258A9F5E-426E-4AC1-8205-2138C460A649}" srcOrd="0" destOrd="0" presId="urn:microsoft.com/office/officeart/2005/8/layout/hierarchy3"/>
    <dgm:cxn modelId="{0FAFD624-B4E8-4DFD-81A5-47C4EA700024}" type="presOf" srcId="{19AE3DB8-84B8-4729-B9D6-B01EC9029070}" destId="{FD0B45DF-4D84-448B-8B0E-D63B126B187E}" srcOrd="0" destOrd="0" presId="urn:microsoft.com/office/officeart/2005/8/layout/hierarchy3"/>
    <dgm:cxn modelId="{CBB21429-ED02-4E08-9282-3A3CB82085EE}" type="presOf" srcId="{63188A4E-89E4-4330-8011-E74B177696DE}" destId="{30C12570-870B-4E85-A9A8-13645B420F56}" srcOrd="0" destOrd="0" presId="urn:microsoft.com/office/officeart/2005/8/layout/hierarchy3"/>
    <dgm:cxn modelId="{19D8E829-2AFD-4BDB-851B-A207EB0F6D29}" type="presOf" srcId="{A25F1528-05FB-4D4F-8081-D389F132FFD0}" destId="{E83D4F09-2B42-4126-B953-583B0542DE8F}" srcOrd="0" destOrd="0" presId="urn:microsoft.com/office/officeart/2005/8/layout/hierarchy3"/>
    <dgm:cxn modelId="{94B1EE2C-9D8B-44ED-8DFE-8FF4FF9F7F25}" srcId="{35172029-3745-42BB-937B-E1632C22F3D4}" destId="{20A9DFFE-4BD8-445A-A0D3-2CC5C47F8896}" srcOrd="3" destOrd="0" parTransId="{3F9FCA17-7674-4A8B-9D27-83AD76524326}" sibTransId="{ECEF678D-A0E5-478C-90EB-60A375591B43}"/>
    <dgm:cxn modelId="{22156C31-45F5-46E3-81F3-0D473D85BC58}" type="presOf" srcId="{DDC73594-DB7C-49F0-8458-B5CB71F2EAE9}" destId="{99735BA0-34F1-4F39-B8AB-A29EA9265228}" srcOrd="0" destOrd="0" presId="urn:microsoft.com/office/officeart/2005/8/layout/hierarchy3"/>
    <dgm:cxn modelId="{8E0BF736-EB9D-43AE-80C1-006380FB7F4B}" type="presOf" srcId="{85EF291E-776D-4752-96D2-E61846BE426A}" destId="{14D3AD36-A72B-4BF3-A5FF-D5E0A91CCAC9}" srcOrd="0" destOrd="0" presId="urn:microsoft.com/office/officeart/2005/8/layout/hierarchy3"/>
    <dgm:cxn modelId="{9D79333B-2341-4F0A-A538-DB293968ABCC}" type="presOf" srcId="{7F09594E-04EF-41D9-BCE9-27A65F442DA1}" destId="{5DD16998-BE60-41BC-9332-D65AC29E053C}" srcOrd="0" destOrd="0" presId="urn:microsoft.com/office/officeart/2005/8/layout/hierarchy3"/>
    <dgm:cxn modelId="{519AE83D-57B8-4138-8C36-A78500B4C09F}" srcId="{7F09594E-04EF-41D9-BCE9-27A65F442DA1}" destId="{DC94DD84-A83A-43BC-A4B1-6D147892B830}" srcOrd="0" destOrd="0" parTransId="{E7E66833-EFDB-4146-8E29-0CE6AC1A2108}" sibTransId="{947BACB4-EDE7-4121-AF0E-2FAD27904413}"/>
    <dgm:cxn modelId="{7B1E4A62-17CE-421A-81D3-ECB95937EB43}" srcId="{35172029-3745-42BB-937B-E1632C22F3D4}" destId="{3FA0472B-F775-4BE8-8568-30A988B3FCD4}" srcOrd="0" destOrd="0" parTransId="{965E99C1-FC31-4327-8D45-071843C3651A}" sibTransId="{9542E579-5FF9-4B6F-AFA8-BA3D08B0D78A}"/>
    <dgm:cxn modelId="{834E6543-632A-429C-8AB3-F51F5B03222F}" srcId="{DDC73594-DB7C-49F0-8458-B5CB71F2EAE9}" destId="{097DC468-BF8F-47E3-83EE-047D89A1FFA1}" srcOrd="3" destOrd="0" parTransId="{03471E13-9F6E-4EEF-AA18-7E8CA09797C9}" sibTransId="{F471B62E-2290-4A70-A0FE-9E65AA85722E}"/>
    <dgm:cxn modelId="{81A20B65-8AAD-4EE4-92F8-BC964A05170A}" srcId="{1AB4FD6E-CDF3-470B-910F-7E88976F465E}" destId="{7FC3B135-E4FD-42DB-9F01-E850E038593E}" srcOrd="1" destOrd="0" parTransId="{5FA8134A-A449-4D71-AD92-A9F339CD4A87}" sibTransId="{AF73BBF9-D67F-4DE0-83C3-3A68D4C33BA4}"/>
    <dgm:cxn modelId="{11E30566-F11A-4CA0-9259-F3710519B71C}" srcId="{7F09594E-04EF-41D9-BCE9-27A65F442DA1}" destId="{1775B965-65CC-40DC-B049-D1BFB35DD169}" srcOrd="2" destOrd="0" parTransId="{B3257111-D2F7-45FA-B92E-DBC523F9A8EE}" sibTransId="{75580DEB-074C-4D77-A6A9-F4D87BADA12B}"/>
    <dgm:cxn modelId="{9AD3E968-42EE-44CE-87C1-5BDD9EE9338E}" srcId="{1AB4FD6E-CDF3-470B-910F-7E88976F465E}" destId="{A25F1528-05FB-4D4F-8081-D389F132FFD0}" srcOrd="0" destOrd="0" parTransId="{85EF291E-776D-4752-96D2-E61846BE426A}" sibTransId="{1CEA9F15-1515-4836-A792-A2BC4894F650}"/>
    <dgm:cxn modelId="{5643756A-58EC-4315-B83A-15E7360B91F2}" type="presOf" srcId="{CDB9707C-AE4C-41AC-B160-514B5BA5FD18}" destId="{ACCD67F5-3D64-4F13-B58B-1487B53A5755}" srcOrd="0" destOrd="0" presId="urn:microsoft.com/office/officeart/2005/8/layout/hierarchy3"/>
    <dgm:cxn modelId="{0E4BD04B-B927-415A-92A8-756AD270D42D}" srcId="{3FA0472B-F775-4BE8-8568-30A988B3FCD4}" destId="{10E49F28-4388-4227-B63C-C2D719E1670E}" srcOrd="0" destOrd="0" parTransId="{387135EC-1C8F-49A2-A7A4-AAED42BCE8D0}" sibTransId="{F583E715-9A11-4EEA-8B0A-6B674B3BA39F}"/>
    <dgm:cxn modelId="{4D6A716C-15C1-4BB0-B128-14BC5C3AB3C0}" type="presOf" srcId="{7FC3B135-E4FD-42DB-9F01-E850E038593E}" destId="{38ECE87C-8275-4D4B-BD75-BB9FA1EB0C3A}" srcOrd="0" destOrd="0" presId="urn:microsoft.com/office/officeart/2005/8/layout/hierarchy3"/>
    <dgm:cxn modelId="{F426304D-CD12-4073-877E-C5CAB0E2EB61}" type="presOf" srcId="{03471E13-9F6E-4EEF-AA18-7E8CA09797C9}" destId="{6DB1DA2A-7241-4470-B819-7CFFAE1269E5}" srcOrd="0" destOrd="0" presId="urn:microsoft.com/office/officeart/2005/8/layout/hierarchy3"/>
    <dgm:cxn modelId="{79F0F54D-8576-4676-BDE0-E3FFF1DB5F59}" type="presOf" srcId="{35172029-3745-42BB-937B-E1632C22F3D4}" destId="{1BAA5F1D-923E-472B-8749-6EA4E1B2F3EB}" srcOrd="0" destOrd="0" presId="urn:microsoft.com/office/officeart/2005/8/layout/hierarchy3"/>
    <dgm:cxn modelId="{9FC72176-E14E-484E-BD95-FFD294C8E517}" type="presOf" srcId="{DDC73594-DB7C-49F0-8458-B5CB71F2EAE9}" destId="{5FCDBDC6-40DB-485D-82C6-5F0BF55B77D8}" srcOrd="1" destOrd="0" presId="urn:microsoft.com/office/officeart/2005/8/layout/hierarchy3"/>
    <dgm:cxn modelId="{CE7B6C59-09FF-49A7-993B-E5B88FAC7D72}" type="presOf" srcId="{387135EC-1C8F-49A2-A7A4-AAED42BCE8D0}" destId="{3300F2BA-8D17-48C5-9330-3C0E1E20C663}" srcOrd="0" destOrd="0" presId="urn:microsoft.com/office/officeart/2005/8/layout/hierarchy3"/>
    <dgm:cxn modelId="{FA2E547A-24CD-47C5-B5C1-ED1F50F94A8E}" type="presOf" srcId="{10E49F28-4388-4227-B63C-C2D719E1670E}" destId="{D09EEA9C-3A3B-4358-97D8-5B71EB9BB370}" srcOrd="0" destOrd="0" presId="urn:microsoft.com/office/officeart/2005/8/layout/hierarchy3"/>
    <dgm:cxn modelId="{6CF87E85-31EA-4E48-A60E-CB319A06571F}" type="presOf" srcId="{0D563A04-2583-4AF3-B730-0F7C5DC05E2C}" destId="{B39E963C-778E-4F93-A3E3-FE7D40A53243}" srcOrd="0" destOrd="0" presId="urn:microsoft.com/office/officeart/2005/8/layout/hierarchy3"/>
    <dgm:cxn modelId="{654D7887-FE92-4BB4-94C2-FF9B398559A6}" type="presOf" srcId="{911EDBF3-9B1B-4789-8CE5-F9E5702C3539}" destId="{7AF44F6D-EF2D-431F-9594-BED7A7C79D12}" srcOrd="0" destOrd="0" presId="urn:microsoft.com/office/officeart/2005/8/layout/hierarchy3"/>
    <dgm:cxn modelId="{F0356789-85DB-4017-8E9B-F498C95E4965}" srcId="{3FA0472B-F775-4BE8-8568-30A988B3FCD4}" destId="{5427752D-F5A0-45C7-8917-A18A4BA50D04}" srcOrd="1" destOrd="0" parTransId="{8C17DD50-264F-4279-A828-F9A9E06DC7CB}" sibTransId="{A88BAC17-308D-4178-AE6D-5BA7EBB75613}"/>
    <dgm:cxn modelId="{10DD788A-B289-468F-8022-23B8573FBEA7}" srcId="{35172029-3745-42BB-937B-E1632C22F3D4}" destId="{1AB4FD6E-CDF3-470B-910F-7E88976F465E}" srcOrd="2" destOrd="0" parTransId="{6915AA8F-7FE4-4484-AFCB-507A6077C15E}" sibTransId="{7AC9093A-61D5-4684-8DA4-A5539E2E19AA}"/>
    <dgm:cxn modelId="{F18C6E8C-AEAB-49D3-AB96-449272D15AA5}" type="presOf" srcId="{47752001-C317-4AB2-9D4A-B2B537310994}" destId="{D7BDFBEC-5AEB-409E-BBFC-A8D5C8D969C6}" srcOrd="0" destOrd="0" presId="urn:microsoft.com/office/officeart/2005/8/layout/hierarchy3"/>
    <dgm:cxn modelId="{9E42D292-FF85-4BCC-AED5-26E6F88AB654}" type="presOf" srcId="{AAD11D7E-59A7-490D-9AF4-9DCD6F77A06A}" destId="{6808ABCC-4D36-431E-BC2F-60B91BC6C5AF}" srcOrd="0" destOrd="0" presId="urn:microsoft.com/office/officeart/2005/8/layout/hierarchy3"/>
    <dgm:cxn modelId="{3A953597-6C18-4534-9C26-679A24131D47}" type="presOf" srcId="{3E848F6E-72B5-46D3-A3DC-A78E3D5D0511}" destId="{A4870AD1-A034-4CD1-A561-2A443129A85B}" srcOrd="0" destOrd="0" presId="urn:microsoft.com/office/officeart/2005/8/layout/hierarchy3"/>
    <dgm:cxn modelId="{0478BB98-EF96-4186-8924-A2994C04B348}" type="presOf" srcId="{3FA0472B-F775-4BE8-8568-30A988B3FCD4}" destId="{785BF338-212B-4637-8F37-66B684EE458A}" srcOrd="1" destOrd="0" presId="urn:microsoft.com/office/officeart/2005/8/layout/hierarchy3"/>
    <dgm:cxn modelId="{A8877C9F-A42B-44AF-AA51-40586F5E5190}" type="presOf" srcId="{1AB4FD6E-CDF3-470B-910F-7E88976F465E}" destId="{997BBA25-0CF6-4B06-9F05-721D2996100B}" srcOrd="1" destOrd="0" presId="urn:microsoft.com/office/officeart/2005/8/layout/hierarchy3"/>
    <dgm:cxn modelId="{3601EAA0-941D-44B1-822B-5EA3D903104B}" srcId="{35172029-3745-42BB-937B-E1632C22F3D4}" destId="{DDC73594-DB7C-49F0-8458-B5CB71F2EAE9}" srcOrd="4" destOrd="0" parTransId="{23D3A83C-EF1A-44F7-856F-10561C68753B}" sibTransId="{B1F35625-CAD2-47B6-B91B-F220DCD2EF0E}"/>
    <dgm:cxn modelId="{47FB39A1-6499-4BCF-A228-16C099A72E96}" type="presOf" srcId="{EA3D5612-E119-4BEA-83B0-D7A2AC96AD5C}" destId="{095640C3-5D73-46DD-865D-FA1583289E04}" srcOrd="0" destOrd="0" presId="urn:microsoft.com/office/officeart/2005/8/layout/hierarchy3"/>
    <dgm:cxn modelId="{32ECB3B1-7CBE-46D0-A081-4D49279EF4CF}" type="presOf" srcId="{41598DDD-CAF0-49EA-BE61-641877DB3AFA}" destId="{773047B3-5A03-4EE7-AAE6-9086F24D96AC}" srcOrd="0" destOrd="0" presId="urn:microsoft.com/office/officeart/2005/8/layout/hierarchy3"/>
    <dgm:cxn modelId="{7D980EBE-C5E9-4560-B6A1-6ED343CEB4AE}" srcId="{20A9DFFE-4BD8-445A-A0D3-2CC5C47F8896}" destId="{11633585-C7BA-4E2D-AF45-60130941E17D}" srcOrd="1" destOrd="0" parTransId="{41598DDD-CAF0-49EA-BE61-641877DB3AFA}" sibTransId="{95AB656B-0636-4A65-A147-8AE25885D77E}"/>
    <dgm:cxn modelId="{38C876C1-7417-4BB8-843A-48B64A821F18}" type="presOf" srcId="{E61AF940-494F-4E5F-AB2A-33401C87F42E}" destId="{F54339B5-3540-4775-B6AD-1B9AA94149D4}" srcOrd="0" destOrd="0" presId="urn:microsoft.com/office/officeart/2005/8/layout/hierarchy3"/>
    <dgm:cxn modelId="{E6F0CAC2-7805-4F59-8AC7-C8E484BB0B57}" type="presOf" srcId="{1AB4FD6E-CDF3-470B-910F-7E88976F465E}" destId="{C0CE65E7-7687-4454-B82F-EE98C7CBA0DC}" srcOrd="0" destOrd="0" presId="urn:microsoft.com/office/officeart/2005/8/layout/hierarchy3"/>
    <dgm:cxn modelId="{87D9B5C5-3F68-42CD-88DB-706E41770047}" type="presOf" srcId="{11633585-C7BA-4E2D-AF45-60130941E17D}" destId="{D9F87392-97F6-4B09-9F67-D4B360B7287E}" srcOrd="0" destOrd="0" presId="urn:microsoft.com/office/officeart/2005/8/layout/hierarchy3"/>
    <dgm:cxn modelId="{6F3A55D8-395F-4273-BEA6-34EC2915D076}" srcId="{20A9DFFE-4BD8-445A-A0D3-2CC5C47F8896}" destId="{32BDC211-6C12-4F21-8FF3-E641632EFE75}" srcOrd="0" destOrd="0" parTransId="{63188A4E-89E4-4330-8011-E74B177696DE}" sibTransId="{714E3769-C9FA-45EE-B637-F306A48BC1E0}"/>
    <dgm:cxn modelId="{9FC250DB-B59B-43F4-9229-95597BC79C95}" type="presOf" srcId="{EE2EF4AE-D1EE-42ED-9270-B56DC6765FB9}" destId="{F6432BDA-3143-4B45-9BDD-4FCA9FB4FA91}" srcOrd="0" destOrd="0" presId="urn:microsoft.com/office/officeart/2005/8/layout/hierarchy3"/>
    <dgm:cxn modelId="{5D65C0DF-145C-4BA2-B91A-1E6E67481CDC}" type="presOf" srcId="{20A9DFFE-4BD8-445A-A0D3-2CC5C47F8896}" destId="{A217E171-F5FB-4F67-9BA7-1E86E5C1531D}" srcOrd="0" destOrd="0" presId="urn:microsoft.com/office/officeart/2005/8/layout/hierarchy3"/>
    <dgm:cxn modelId="{E68280E1-61AA-4487-9669-3BCF665A4D68}" type="presOf" srcId="{41829710-BCA5-4AA6-84F3-7FC10C1853D7}" destId="{BE232190-5792-4615-8181-6C528B31E287}" srcOrd="0" destOrd="0" presId="urn:microsoft.com/office/officeart/2005/8/layout/hierarchy3"/>
    <dgm:cxn modelId="{937CB4E3-23E4-43B8-BB2B-F5D3BA64DAA7}" srcId="{DDC73594-DB7C-49F0-8458-B5CB71F2EAE9}" destId="{E61AF940-494F-4E5F-AB2A-33401C87F42E}" srcOrd="2" destOrd="0" parTransId="{AAD11D7E-59A7-490D-9AF4-9DCD6F77A06A}" sibTransId="{C71FCA4D-3E47-4356-AC07-C69D86CD11AB}"/>
    <dgm:cxn modelId="{F146F7E3-66DB-4BB6-851A-ACC7D036CD77}" type="presOf" srcId="{E7E66833-EFDB-4146-8E29-0CE6AC1A2108}" destId="{4F4DA192-8110-4497-B912-ABA1DA684621}" srcOrd="0" destOrd="0" presId="urn:microsoft.com/office/officeart/2005/8/layout/hierarchy3"/>
    <dgm:cxn modelId="{27679FF4-6475-4EF1-ABDC-E22F91583856}" srcId="{20A9DFFE-4BD8-445A-A0D3-2CC5C47F8896}" destId="{911EDBF3-9B1B-4789-8CE5-F9E5702C3539}" srcOrd="2" destOrd="0" parTransId="{EA3D5612-E119-4BEA-83B0-D7A2AC96AD5C}" sibTransId="{85F7BFEB-7648-495F-9E45-18482F295F7A}"/>
    <dgm:cxn modelId="{6D3F7CF9-9E59-4DE0-B126-489413C2BF85}" type="presOf" srcId="{097DC468-BF8F-47E3-83EE-047D89A1FFA1}" destId="{C3014AF4-BF02-4888-985D-478ED5903FF4}" srcOrd="0" destOrd="0" presId="urn:microsoft.com/office/officeart/2005/8/layout/hierarchy3"/>
    <dgm:cxn modelId="{4A852BFA-AB4F-4BD1-B2A8-730A562C43F3}" srcId="{DDC73594-DB7C-49F0-8458-B5CB71F2EAE9}" destId="{07340EB0-95C2-41EF-9DC6-A34D97E4FB30}" srcOrd="0" destOrd="0" parTransId="{EE2EF4AE-D1EE-42ED-9270-B56DC6765FB9}" sibTransId="{9A897922-CAD6-4A31-B7FF-1B08B3934FFD}"/>
    <dgm:cxn modelId="{338C95FC-F0A5-4399-9F42-8DC54A75FEBA}" srcId="{3FA0472B-F775-4BE8-8568-30A988B3FCD4}" destId="{0D563A04-2583-4AF3-B730-0F7C5DC05E2C}" srcOrd="2" destOrd="0" parTransId="{0D6C632C-ADA8-460A-9368-234794F75EE2}" sibTransId="{1B314F3A-6F3E-41BC-87A6-5E60DDE49D21}"/>
    <dgm:cxn modelId="{B009C000-8D1C-413F-A506-9D82E966EAA1}" type="presParOf" srcId="{1BAA5F1D-923E-472B-8749-6EA4E1B2F3EB}" destId="{E4F97C08-08FC-4BFF-853B-88194895981E}" srcOrd="0" destOrd="0" presId="urn:microsoft.com/office/officeart/2005/8/layout/hierarchy3"/>
    <dgm:cxn modelId="{258A0B2A-13B5-4811-A620-B0F4DDDF24C7}" type="presParOf" srcId="{E4F97C08-08FC-4BFF-853B-88194895981E}" destId="{4C1A4F31-1CB1-4020-97DC-D580641F97F5}" srcOrd="0" destOrd="0" presId="urn:microsoft.com/office/officeart/2005/8/layout/hierarchy3"/>
    <dgm:cxn modelId="{2451DD67-5511-479B-956A-DB95B3A487CA}" type="presParOf" srcId="{4C1A4F31-1CB1-4020-97DC-D580641F97F5}" destId="{B033F6D2-7C7F-45D7-9C6A-D40CB5C52974}" srcOrd="0" destOrd="0" presId="urn:microsoft.com/office/officeart/2005/8/layout/hierarchy3"/>
    <dgm:cxn modelId="{4131B252-3593-451C-A9D5-850A4ED126E9}" type="presParOf" srcId="{4C1A4F31-1CB1-4020-97DC-D580641F97F5}" destId="{785BF338-212B-4637-8F37-66B684EE458A}" srcOrd="1" destOrd="0" presId="urn:microsoft.com/office/officeart/2005/8/layout/hierarchy3"/>
    <dgm:cxn modelId="{006C3317-B41A-418B-A3D6-2974D06EEC42}" type="presParOf" srcId="{E4F97C08-08FC-4BFF-853B-88194895981E}" destId="{52BDB52B-7331-4FC9-8FD0-90A161D63279}" srcOrd="1" destOrd="0" presId="urn:microsoft.com/office/officeart/2005/8/layout/hierarchy3"/>
    <dgm:cxn modelId="{0BC7138E-C2C1-4577-8AB7-2EB81109D63B}" type="presParOf" srcId="{52BDB52B-7331-4FC9-8FD0-90A161D63279}" destId="{3300F2BA-8D17-48C5-9330-3C0E1E20C663}" srcOrd="0" destOrd="0" presId="urn:microsoft.com/office/officeart/2005/8/layout/hierarchy3"/>
    <dgm:cxn modelId="{082F11E3-3582-4032-8665-8D6EEC09E3B8}" type="presParOf" srcId="{52BDB52B-7331-4FC9-8FD0-90A161D63279}" destId="{D09EEA9C-3A3B-4358-97D8-5B71EB9BB370}" srcOrd="1" destOrd="0" presId="urn:microsoft.com/office/officeart/2005/8/layout/hierarchy3"/>
    <dgm:cxn modelId="{EDBC3226-3CDD-4016-AA6D-89DC5A636BCF}" type="presParOf" srcId="{52BDB52B-7331-4FC9-8FD0-90A161D63279}" destId="{FEF4A23D-A0CD-4764-B055-42ED6F64FA22}" srcOrd="2" destOrd="0" presId="urn:microsoft.com/office/officeart/2005/8/layout/hierarchy3"/>
    <dgm:cxn modelId="{DC35ACA3-174F-4871-BBD1-C17392039613}" type="presParOf" srcId="{52BDB52B-7331-4FC9-8FD0-90A161D63279}" destId="{B726E310-C911-46E2-9A70-7EAA1CC27BF2}" srcOrd="3" destOrd="0" presId="urn:microsoft.com/office/officeart/2005/8/layout/hierarchy3"/>
    <dgm:cxn modelId="{5B2D11B5-9423-4B86-AAFA-1CB0D07B925B}" type="presParOf" srcId="{52BDB52B-7331-4FC9-8FD0-90A161D63279}" destId="{329ACA81-83B4-46B3-9655-742BD57C13C5}" srcOrd="4" destOrd="0" presId="urn:microsoft.com/office/officeart/2005/8/layout/hierarchy3"/>
    <dgm:cxn modelId="{66FB38EB-05BB-4349-84B8-1F717779251D}" type="presParOf" srcId="{52BDB52B-7331-4FC9-8FD0-90A161D63279}" destId="{B39E963C-778E-4F93-A3E3-FE7D40A53243}" srcOrd="5" destOrd="0" presId="urn:microsoft.com/office/officeart/2005/8/layout/hierarchy3"/>
    <dgm:cxn modelId="{0B362CD9-3FE6-4474-BB15-1B8A86DDFAEE}" type="presParOf" srcId="{1BAA5F1D-923E-472B-8749-6EA4E1B2F3EB}" destId="{6C9757FF-B105-4BFB-B0C2-9433E513D27B}" srcOrd="1" destOrd="0" presId="urn:microsoft.com/office/officeart/2005/8/layout/hierarchy3"/>
    <dgm:cxn modelId="{6D0EC86E-C7B2-4282-8763-75306B50EBC6}" type="presParOf" srcId="{6C9757FF-B105-4BFB-B0C2-9433E513D27B}" destId="{9E0CEF2B-9F61-417C-9C2D-589A219B0AEC}" srcOrd="0" destOrd="0" presId="urn:microsoft.com/office/officeart/2005/8/layout/hierarchy3"/>
    <dgm:cxn modelId="{7F6C3A7E-9A1D-47C2-BA8A-A4B63949C5F8}" type="presParOf" srcId="{9E0CEF2B-9F61-417C-9C2D-589A219B0AEC}" destId="{5DD16998-BE60-41BC-9332-D65AC29E053C}" srcOrd="0" destOrd="0" presId="urn:microsoft.com/office/officeart/2005/8/layout/hierarchy3"/>
    <dgm:cxn modelId="{4DAB5DA4-CAFA-4033-8B85-52E26629FCAC}" type="presParOf" srcId="{9E0CEF2B-9F61-417C-9C2D-589A219B0AEC}" destId="{98BAFC96-2681-4794-AEF7-D8C11218FFF1}" srcOrd="1" destOrd="0" presId="urn:microsoft.com/office/officeart/2005/8/layout/hierarchy3"/>
    <dgm:cxn modelId="{5142EBA4-7EB6-4FE0-BA77-1266E1D5BBE4}" type="presParOf" srcId="{6C9757FF-B105-4BFB-B0C2-9433E513D27B}" destId="{A56B021A-A63D-44A7-8CC2-BDC9D3589832}" srcOrd="1" destOrd="0" presId="urn:microsoft.com/office/officeart/2005/8/layout/hierarchy3"/>
    <dgm:cxn modelId="{7B48D8E8-5E78-43AC-965F-3A45BAFB22C3}" type="presParOf" srcId="{A56B021A-A63D-44A7-8CC2-BDC9D3589832}" destId="{4F4DA192-8110-4497-B912-ABA1DA684621}" srcOrd="0" destOrd="0" presId="urn:microsoft.com/office/officeart/2005/8/layout/hierarchy3"/>
    <dgm:cxn modelId="{F8485C6F-D853-49FE-A881-DF9F029E2D46}" type="presParOf" srcId="{A56B021A-A63D-44A7-8CC2-BDC9D3589832}" destId="{7E9BE3F6-DC49-4A23-94F6-3A3AB4C65D5B}" srcOrd="1" destOrd="0" presId="urn:microsoft.com/office/officeart/2005/8/layout/hierarchy3"/>
    <dgm:cxn modelId="{5060B998-B8B2-4D5D-A30F-EA47CA5FE33E}" type="presParOf" srcId="{A56B021A-A63D-44A7-8CC2-BDC9D3589832}" destId="{D7BDFBEC-5AEB-409E-BBFC-A8D5C8D969C6}" srcOrd="2" destOrd="0" presId="urn:microsoft.com/office/officeart/2005/8/layout/hierarchy3"/>
    <dgm:cxn modelId="{D58306D5-7BA2-4921-B2EC-957AEC22FBAA}" type="presParOf" srcId="{A56B021A-A63D-44A7-8CC2-BDC9D3589832}" destId="{BE232190-5792-4615-8181-6C528B31E287}" srcOrd="3" destOrd="0" presId="urn:microsoft.com/office/officeart/2005/8/layout/hierarchy3"/>
    <dgm:cxn modelId="{F46E0678-8D5B-4319-9D84-85B12161FDF6}" type="presParOf" srcId="{A56B021A-A63D-44A7-8CC2-BDC9D3589832}" destId="{8A4158C2-772D-4E41-A8F7-A1ADA48709D4}" srcOrd="4" destOrd="0" presId="urn:microsoft.com/office/officeart/2005/8/layout/hierarchy3"/>
    <dgm:cxn modelId="{6741F5C2-493F-497E-948D-D75C7D5FFE94}" type="presParOf" srcId="{A56B021A-A63D-44A7-8CC2-BDC9D3589832}" destId="{D126629E-DDB0-4DE4-8571-38625163B39C}" srcOrd="5" destOrd="0" presId="urn:microsoft.com/office/officeart/2005/8/layout/hierarchy3"/>
    <dgm:cxn modelId="{8CC8B8D5-4D87-48BB-A659-B0244BEFD11D}" type="presParOf" srcId="{1BAA5F1D-923E-472B-8749-6EA4E1B2F3EB}" destId="{7732401A-A04B-488D-9FE2-EDBEF207CA19}" srcOrd="2" destOrd="0" presId="urn:microsoft.com/office/officeart/2005/8/layout/hierarchy3"/>
    <dgm:cxn modelId="{9E4D9B1A-F0F0-4BDD-8D03-ADCF87D39A5E}" type="presParOf" srcId="{7732401A-A04B-488D-9FE2-EDBEF207CA19}" destId="{D201BF38-4C22-437F-93DA-0F41B665D489}" srcOrd="0" destOrd="0" presId="urn:microsoft.com/office/officeart/2005/8/layout/hierarchy3"/>
    <dgm:cxn modelId="{8C2BA904-3A4F-42D7-8327-496DB89C5B17}" type="presParOf" srcId="{D201BF38-4C22-437F-93DA-0F41B665D489}" destId="{C0CE65E7-7687-4454-B82F-EE98C7CBA0DC}" srcOrd="0" destOrd="0" presId="urn:microsoft.com/office/officeart/2005/8/layout/hierarchy3"/>
    <dgm:cxn modelId="{2FB9A774-CBB8-417E-9539-D3DF2E948F52}" type="presParOf" srcId="{D201BF38-4C22-437F-93DA-0F41B665D489}" destId="{997BBA25-0CF6-4B06-9F05-721D2996100B}" srcOrd="1" destOrd="0" presId="urn:microsoft.com/office/officeart/2005/8/layout/hierarchy3"/>
    <dgm:cxn modelId="{2F6E1553-23EA-4707-87DA-AE8115F98B2F}" type="presParOf" srcId="{7732401A-A04B-488D-9FE2-EDBEF207CA19}" destId="{38087D15-F994-4381-8D34-793FC073512C}" srcOrd="1" destOrd="0" presId="urn:microsoft.com/office/officeart/2005/8/layout/hierarchy3"/>
    <dgm:cxn modelId="{D2D32F98-66AD-4D42-89C4-9BAD972C0BB0}" type="presParOf" srcId="{38087D15-F994-4381-8D34-793FC073512C}" destId="{14D3AD36-A72B-4BF3-A5FF-D5E0A91CCAC9}" srcOrd="0" destOrd="0" presId="urn:microsoft.com/office/officeart/2005/8/layout/hierarchy3"/>
    <dgm:cxn modelId="{6893325A-9E72-4BF8-BBD8-99231A2E7333}" type="presParOf" srcId="{38087D15-F994-4381-8D34-793FC073512C}" destId="{E83D4F09-2B42-4126-B953-583B0542DE8F}" srcOrd="1" destOrd="0" presId="urn:microsoft.com/office/officeart/2005/8/layout/hierarchy3"/>
    <dgm:cxn modelId="{0C1CD030-EDC8-44DC-988F-40F6F43FDBB4}" type="presParOf" srcId="{38087D15-F994-4381-8D34-793FC073512C}" destId="{39450838-50D5-4C59-A2BD-7D613A06BD2A}" srcOrd="2" destOrd="0" presId="urn:microsoft.com/office/officeart/2005/8/layout/hierarchy3"/>
    <dgm:cxn modelId="{97AD4E3E-8205-4273-876B-DF830F3DE5CB}" type="presParOf" srcId="{38087D15-F994-4381-8D34-793FC073512C}" destId="{38ECE87C-8275-4D4B-BD75-BB9FA1EB0C3A}" srcOrd="3" destOrd="0" presId="urn:microsoft.com/office/officeart/2005/8/layout/hierarchy3"/>
    <dgm:cxn modelId="{E1B0845B-00F8-4480-A8E7-45811A0A534B}" type="presParOf" srcId="{38087D15-F994-4381-8D34-793FC073512C}" destId="{B80B1E3B-11CF-4386-94D8-61366D4F9F55}" srcOrd="4" destOrd="0" presId="urn:microsoft.com/office/officeart/2005/8/layout/hierarchy3"/>
    <dgm:cxn modelId="{5A367528-5A4C-44EB-8172-5B1C0E6A3641}" type="presParOf" srcId="{38087D15-F994-4381-8D34-793FC073512C}" destId="{ACCD67F5-3D64-4F13-B58B-1487B53A5755}" srcOrd="5" destOrd="0" presId="urn:microsoft.com/office/officeart/2005/8/layout/hierarchy3"/>
    <dgm:cxn modelId="{0F1B3C8F-4AC0-4A3B-ACBE-F8A83D596D39}" type="presParOf" srcId="{38087D15-F994-4381-8D34-793FC073512C}" destId="{E0769E76-E126-477B-8B1A-0882D0B6F5E1}" srcOrd="6" destOrd="0" presId="urn:microsoft.com/office/officeart/2005/8/layout/hierarchy3"/>
    <dgm:cxn modelId="{538B0267-F691-45A4-999E-900C7972E118}" type="presParOf" srcId="{38087D15-F994-4381-8D34-793FC073512C}" destId="{A4870AD1-A034-4CD1-A561-2A443129A85B}" srcOrd="7" destOrd="0" presId="urn:microsoft.com/office/officeart/2005/8/layout/hierarchy3"/>
    <dgm:cxn modelId="{E636D85C-CBE9-4AA5-B7E4-A9625335CF7B}" type="presParOf" srcId="{1BAA5F1D-923E-472B-8749-6EA4E1B2F3EB}" destId="{835BAB49-FF80-4ED7-8024-63F2ABD710DF}" srcOrd="3" destOrd="0" presId="urn:microsoft.com/office/officeart/2005/8/layout/hierarchy3"/>
    <dgm:cxn modelId="{935B30C2-F5EB-46CA-9746-3E7336A8F2B4}" type="presParOf" srcId="{835BAB49-FF80-4ED7-8024-63F2ABD710DF}" destId="{FB0CC243-4C4A-468C-AF21-3B5E2CA49C1C}" srcOrd="0" destOrd="0" presId="urn:microsoft.com/office/officeart/2005/8/layout/hierarchy3"/>
    <dgm:cxn modelId="{5F9A8A96-AE7F-44E6-BF4A-6B3528DDAB3E}" type="presParOf" srcId="{FB0CC243-4C4A-468C-AF21-3B5E2CA49C1C}" destId="{A217E171-F5FB-4F67-9BA7-1E86E5C1531D}" srcOrd="0" destOrd="0" presId="urn:microsoft.com/office/officeart/2005/8/layout/hierarchy3"/>
    <dgm:cxn modelId="{FBD4DAD6-617C-4F5B-A872-C6DE9308A2EF}" type="presParOf" srcId="{FB0CC243-4C4A-468C-AF21-3B5E2CA49C1C}" destId="{5A12A8E8-D09B-48D7-B40F-3434AE881E9F}" srcOrd="1" destOrd="0" presId="urn:microsoft.com/office/officeart/2005/8/layout/hierarchy3"/>
    <dgm:cxn modelId="{4AE5E263-1219-41E7-AD47-F3AE035FB653}" type="presParOf" srcId="{835BAB49-FF80-4ED7-8024-63F2ABD710DF}" destId="{D1034661-4F39-48C4-A307-5D98DD2E12F0}" srcOrd="1" destOrd="0" presId="urn:microsoft.com/office/officeart/2005/8/layout/hierarchy3"/>
    <dgm:cxn modelId="{41732C8C-4A19-4557-B408-7A95C129C4C2}" type="presParOf" srcId="{D1034661-4F39-48C4-A307-5D98DD2E12F0}" destId="{30C12570-870B-4E85-A9A8-13645B420F56}" srcOrd="0" destOrd="0" presId="urn:microsoft.com/office/officeart/2005/8/layout/hierarchy3"/>
    <dgm:cxn modelId="{8A740BD0-11B2-4DE4-A390-7A8253163EDC}" type="presParOf" srcId="{D1034661-4F39-48C4-A307-5D98DD2E12F0}" destId="{36E5BF45-10CC-451D-8A2A-5EF77492C935}" srcOrd="1" destOrd="0" presId="urn:microsoft.com/office/officeart/2005/8/layout/hierarchy3"/>
    <dgm:cxn modelId="{C58FBEBA-872C-4F42-90CB-F5A4505DC47C}" type="presParOf" srcId="{D1034661-4F39-48C4-A307-5D98DD2E12F0}" destId="{773047B3-5A03-4EE7-AAE6-9086F24D96AC}" srcOrd="2" destOrd="0" presId="urn:microsoft.com/office/officeart/2005/8/layout/hierarchy3"/>
    <dgm:cxn modelId="{9E9557FA-9160-4390-858C-BA27BFB44D2F}" type="presParOf" srcId="{D1034661-4F39-48C4-A307-5D98DD2E12F0}" destId="{D9F87392-97F6-4B09-9F67-D4B360B7287E}" srcOrd="3" destOrd="0" presId="urn:microsoft.com/office/officeart/2005/8/layout/hierarchy3"/>
    <dgm:cxn modelId="{F24FE8C2-7C85-4802-8757-F00C5E8D0C98}" type="presParOf" srcId="{D1034661-4F39-48C4-A307-5D98DD2E12F0}" destId="{095640C3-5D73-46DD-865D-FA1583289E04}" srcOrd="4" destOrd="0" presId="urn:microsoft.com/office/officeart/2005/8/layout/hierarchy3"/>
    <dgm:cxn modelId="{88A69C42-F148-493F-B9AE-DF2120EECE79}" type="presParOf" srcId="{D1034661-4F39-48C4-A307-5D98DD2E12F0}" destId="{7AF44F6D-EF2D-431F-9594-BED7A7C79D12}" srcOrd="5" destOrd="0" presId="urn:microsoft.com/office/officeart/2005/8/layout/hierarchy3"/>
    <dgm:cxn modelId="{5A028430-7EF9-4B13-A504-496E7E80AE8A}" type="presParOf" srcId="{1BAA5F1D-923E-472B-8749-6EA4E1B2F3EB}" destId="{33B7B049-0E56-4831-B3A5-67A941BCFC62}" srcOrd="4" destOrd="0" presId="urn:microsoft.com/office/officeart/2005/8/layout/hierarchy3"/>
    <dgm:cxn modelId="{1A6BC7BE-25FD-4129-8D1E-F7A5EA9DD3AD}" type="presParOf" srcId="{33B7B049-0E56-4831-B3A5-67A941BCFC62}" destId="{6D584693-307C-429B-A53E-17BDFBF31F69}" srcOrd="0" destOrd="0" presId="urn:microsoft.com/office/officeart/2005/8/layout/hierarchy3"/>
    <dgm:cxn modelId="{F27F7F35-97C6-463F-94A8-0A38135D993F}" type="presParOf" srcId="{6D584693-307C-429B-A53E-17BDFBF31F69}" destId="{99735BA0-34F1-4F39-B8AB-A29EA9265228}" srcOrd="0" destOrd="0" presId="urn:microsoft.com/office/officeart/2005/8/layout/hierarchy3"/>
    <dgm:cxn modelId="{C361A7FA-E642-4B8C-84CB-F0DC2698BB79}" type="presParOf" srcId="{6D584693-307C-429B-A53E-17BDFBF31F69}" destId="{5FCDBDC6-40DB-485D-82C6-5F0BF55B77D8}" srcOrd="1" destOrd="0" presId="urn:microsoft.com/office/officeart/2005/8/layout/hierarchy3"/>
    <dgm:cxn modelId="{946765A2-5F63-4D47-AD44-E8AC51B2CFFE}" type="presParOf" srcId="{33B7B049-0E56-4831-B3A5-67A941BCFC62}" destId="{2FD117AA-9740-47AE-9AC3-4837116E852A}" srcOrd="1" destOrd="0" presId="urn:microsoft.com/office/officeart/2005/8/layout/hierarchy3"/>
    <dgm:cxn modelId="{B4AC18FC-FA2C-489A-93D7-E29781698300}" type="presParOf" srcId="{2FD117AA-9740-47AE-9AC3-4837116E852A}" destId="{F6432BDA-3143-4B45-9BDD-4FCA9FB4FA91}" srcOrd="0" destOrd="0" presId="urn:microsoft.com/office/officeart/2005/8/layout/hierarchy3"/>
    <dgm:cxn modelId="{CDB79901-1BD1-48E4-9E9F-454EA855E0AC}" type="presParOf" srcId="{2FD117AA-9740-47AE-9AC3-4837116E852A}" destId="{258A9F5E-426E-4AC1-8205-2138C460A649}" srcOrd="1" destOrd="0" presId="urn:microsoft.com/office/officeart/2005/8/layout/hierarchy3"/>
    <dgm:cxn modelId="{AEB7B52D-893E-43D5-8F76-87467238DDCE}" type="presParOf" srcId="{2FD117AA-9740-47AE-9AC3-4837116E852A}" destId="{61624AD2-D17D-4303-9264-CE1A4DC150BE}" srcOrd="2" destOrd="0" presId="urn:microsoft.com/office/officeart/2005/8/layout/hierarchy3"/>
    <dgm:cxn modelId="{E57DE8C7-9EA6-441B-B51D-D3E20E2784E9}" type="presParOf" srcId="{2FD117AA-9740-47AE-9AC3-4837116E852A}" destId="{FD0B45DF-4D84-448B-8B0E-D63B126B187E}" srcOrd="3" destOrd="0" presId="urn:microsoft.com/office/officeart/2005/8/layout/hierarchy3"/>
    <dgm:cxn modelId="{6C443C35-7210-4CEF-83AE-C122696127E3}" type="presParOf" srcId="{2FD117AA-9740-47AE-9AC3-4837116E852A}" destId="{6808ABCC-4D36-431E-BC2F-60B91BC6C5AF}" srcOrd="4" destOrd="0" presId="urn:microsoft.com/office/officeart/2005/8/layout/hierarchy3"/>
    <dgm:cxn modelId="{BB3AD981-8CE4-4665-AB54-9AD2D78C305F}" type="presParOf" srcId="{2FD117AA-9740-47AE-9AC3-4837116E852A}" destId="{F54339B5-3540-4775-B6AD-1B9AA94149D4}" srcOrd="5" destOrd="0" presId="urn:microsoft.com/office/officeart/2005/8/layout/hierarchy3"/>
    <dgm:cxn modelId="{38BB551B-DFAA-41E0-B9BD-B318ACBB85D4}" type="presParOf" srcId="{2FD117AA-9740-47AE-9AC3-4837116E852A}" destId="{6DB1DA2A-7241-4470-B819-7CFFAE1269E5}" srcOrd="6" destOrd="0" presId="urn:microsoft.com/office/officeart/2005/8/layout/hierarchy3"/>
    <dgm:cxn modelId="{F9ED809F-3242-43A5-8D76-DFDD84F0B56B}" type="presParOf" srcId="{2FD117AA-9740-47AE-9AC3-4837116E852A}" destId="{C3014AF4-BF02-4888-985D-478ED5903FF4}" srcOrd="7"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B5B4290-1E64-475B-BD37-96CEC9D8D66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60E7BA6-F683-4B2C-A225-51BEE7438133}">
      <dgm:prSet/>
      <dgm:spPr/>
      <dgm:t>
        <a:bodyPr/>
        <a:lstStyle/>
        <a:p>
          <a:pPr>
            <a:lnSpc>
              <a:spcPct val="100000"/>
            </a:lnSpc>
          </a:pPr>
          <a:r>
            <a:rPr lang="en-US"/>
            <a:t>The release of ChatGPT in late 2022 created a groundswell of interest in generative AI. Within a few hours of exploring this novel technology, users quickly identified &amp; exchanged a wide range of productivity tricks &amp; tips. In the subsequent weeks &amp; months, organizations have been striving to catch up &amp; adapt swiftly, all while safeguarding themselves against unexpected complications. AI has never been so accessible. Tools like ChatGPT, DALL-E 2, Midjourney, and Stable diffusion offer boundless opportunities for individuals to develop websites, devise advertising tactics &amp; managing treasuries.</a:t>
          </a:r>
        </a:p>
      </dgm:t>
    </dgm:pt>
    <dgm:pt modelId="{A44A756E-B190-47DF-9D4D-0B9D49049236}" type="parTrans" cxnId="{699A902C-355A-4EC6-A5FF-E88B7B9B84B3}">
      <dgm:prSet/>
      <dgm:spPr/>
      <dgm:t>
        <a:bodyPr/>
        <a:lstStyle/>
        <a:p>
          <a:endParaRPr lang="en-US"/>
        </a:p>
      </dgm:t>
    </dgm:pt>
    <dgm:pt modelId="{52FE52FC-655A-4966-A758-4951D41EACD2}" type="sibTrans" cxnId="{699A902C-355A-4EC6-A5FF-E88B7B9B84B3}">
      <dgm:prSet/>
      <dgm:spPr/>
      <dgm:t>
        <a:bodyPr/>
        <a:lstStyle/>
        <a:p>
          <a:endParaRPr lang="en-US"/>
        </a:p>
      </dgm:t>
    </dgm:pt>
    <dgm:pt modelId="{68F7BF58-6632-4841-83B3-44EE31E8994D}">
      <dgm:prSet/>
      <dgm:spPr/>
      <dgm:t>
        <a:bodyPr/>
        <a:lstStyle/>
        <a:p>
          <a:pPr>
            <a:lnSpc>
              <a:spcPct val="100000"/>
            </a:lnSpc>
          </a:pPr>
          <a:r>
            <a:rPr lang="en-US"/>
            <a:t>ChatGPT &amp; other Generative AI models have also proved useful for treasury professionals seeking to expand their data driven capabilities &amp; knowledge. Treasury is an ever-evolving field as technology &amp; economic conditions change.</a:t>
          </a:r>
        </a:p>
      </dgm:t>
    </dgm:pt>
    <dgm:pt modelId="{3AC5468D-CECC-4781-911E-81BF118B1B23}" type="parTrans" cxnId="{052E5ADC-760F-485B-9E46-30908EA4CEF6}">
      <dgm:prSet/>
      <dgm:spPr/>
      <dgm:t>
        <a:bodyPr/>
        <a:lstStyle/>
        <a:p>
          <a:endParaRPr lang="en-US"/>
        </a:p>
      </dgm:t>
    </dgm:pt>
    <dgm:pt modelId="{D0B1E3C3-0801-4636-99E5-71990A7DB65A}" type="sibTrans" cxnId="{052E5ADC-760F-485B-9E46-30908EA4CEF6}">
      <dgm:prSet/>
      <dgm:spPr/>
      <dgm:t>
        <a:bodyPr/>
        <a:lstStyle/>
        <a:p>
          <a:endParaRPr lang="en-US"/>
        </a:p>
      </dgm:t>
    </dgm:pt>
    <dgm:pt modelId="{DA64B246-968A-4B8D-823D-F5E230BCDCCB}" type="pres">
      <dgm:prSet presAssocID="{5B5B4290-1E64-475B-BD37-96CEC9D8D66C}" presName="root" presStyleCnt="0">
        <dgm:presLayoutVars>
          <dgm:dir/>
          <dgm:resizeHandles val="exact"/>
        </dgm:presLayoutVars>
      </dgm:prSet>
      <dgm:spPr/>
    </dgm:pt>
    <dgm:pt modelId="{5B876909-B581-4BE6-AD20-C07F15DFD86C}" type="pres">
      <dgm:prSet presAssocID="{660E7BA6-F683-4B2C-A225-51BEE7438133}" presName="compNode" presStyleCnt="0"/>
      <dgm:spPr/>
    </dgm:pt>
    <dgm:pt modelId="{12EC3CCB-8445-4E4B-9D70-FEFD8F3A0393}" type="pres">
      <dgm:prSet presAssocID="{660E7BA6-F683-4B2C-A225-51BEE7438133}" presName="bgRect" presStyleLbl="bgShp" presStyleIdx="0" presStyleCnt="2"/>
      <dgm:spPr/>
    </dgm:pt>
    <dgm:pt modelId="{F3ABE5C6-810C-407A-98A5-9927EB8B9FC6}" type="pres">
      <dgm:prSet presAssocID="{660E7BA6-F683-4B2C-A225-51BEE743813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52822B6F-9F38-4291-A99D-6E301F0D1531}" type="pres">
      <dgm:prSet presAssocID="{660E7BA6-F683-4B2C-A225-51BEE7438133}" presName="spaceRect" presStyleCnt="0"/>
      <dgm:spPr/>
    </dgm:pt>
    <dgm:pt modelId="{970A39A6-EFB8-464A-B72D-8F640A8E4E8D}" type="pres">
      <dgm:prSet presAssocID="{660E7BA6-F683-4B2C-A225-51BEE7438133}" presName="parTx" presStyleLbl="revTx" presStyleIdx="0" presStyleCnt="2">
        <dgm:presLayoutVars>
          <dgm:chMax val="0"/>
          <dgm:chPref val="0"/>
        </dgm:presLayoutVars>
      </dgm:prSet>
      <dgm:spPr/>
    </dgm:pt>
    <dgm:pt modelId="{36956393-5CA2-4C71-A633-9B654406D825}" type="pres">
      <dgm:prSet presAssocID="{52FE52FC-655A-4966-A758-4951D41EACD2}" presName="sibTrans" presStyleCnt="0"/>
      <dgm:spPr/>
    </dgm:pt>
    <dgm:pt modelId="{4B3803F6-5423-47F6-99BA-EFA517E3A676}" type="pres">
      <dgm:prSet presAssocID="{68F7BF58-6632-4841-83B3-44EE31E8994D}" presName="compNode" presStyleCnt="0"/>
      <dgm:spPr/>
    </dgm:pt>
    <dgm:pt modelId="{34EFB828-D1E2-4ACB-877F-C3EFC88490F2}" type="pres">
      <dgm:prSet presAssocID="{68F7BF58-6632-4841-83B3-44EE31E8994D}" presName="bgRect" presStyleLbl="bgShp" presStyleIdx="1" presStyleCnt="2"/>
      <dgm:spPr/>
    </dgm:pt>
    <dgm:pt modelId="{EE59E0A3-64CA-4655-A6FE-C6078F99AAC0}" type="pres">
      <dgm:prSet presAssocID="{68F7BF58-6632-4841-83B3-44EE31E8994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tcoin"/>
        </a:ext>
      </dgm:extLst>
    </dgm:pt>
    <dgm:pt modelId="{B92C6302-DE94-4CC2-A3AA-CE55EA5D0F31}" type="pres">
      <dgm:prSet presAssocID="{68F7BF58-6632-4841-83B3-44EE31E8994D}" presName="spaceRect" presStyleCnt="0"/>
      <dgm:spPr/>
    </dgm:pt>
    <dgm:pt modelId="{46F95D4D-D036-4C72-860D-F4938D0A2E09}" type="pres">
      <dgm:prSet presAssocID="{68F7BF58-6632-4841-83B3-44EE31E8994D}" presName="parTx" presStyleLbl="revTx" presStyleIdx="1" presStyleCnt="2">
        <dgm:presLayoutVars>
          <dgm:chMax val="0"/>
          <dgm:chPref val="0"/>
        </dgm:presLayoutVars>
      </dgm:prSet>
      <dgm:spPr/>
    </dgm:pt>
  </dgm:ptLst>
  <dgm:cxnLst>
    <dgm:cxn modelId="{A5C2D522-E890-4DDB-B08A-6A99555D3080}" type="presOf" srcId="{660E7BA6-F683-4B2C-A225-51BEE7438133}" destId="{970A39A6-EFB8-464A-B72D-8F640A8E4E8D}" srcOrd="0" destOrd="0" presId="urn:microsoft.com/office/officeart/2018/2/layout/IconVerticalSolidList"/>
    <dgm:cxn modelId="{699A902C-355A-4EC6-A5FF-E88B7B9B84B3}" srcId="{5B5B4290-1E64-475B-BD37-96CEC9D8D66C}" destId="{660E7BA6-F683-4B2C-A225-51BEE7438133}" srcOrd="0" destOrd="0" parTransId="{A44A756E-B190-47DF-9D4D-0B9D49049236}" sibTransId="{52FE52FC-655A-4966-A758-4951D41EACD2}"/>
    <dgm:cxn modelId="{549861D6-FADA-459B-92CE-4DA79D84F5D3}" type="presOf" srcId="{5B5B4290-1E64-475B-BD37-96CEC9D8D66C}" destId="{DA64B246-968A-4B8D-823D-F5E230BCDCCB}" srcOrd="0" destOrd="0" presId="urn:microsoft.com/office/officeart/2018/2/layout/IconVerticalSolidList"/>
    <dgm:cxn modelId="{052E5ADC-760F-485B-9E46-30908EA4CEF6}" srcId="{5B5B4290-1E64-475B-BD37-96CEC9D8D66C}" destId="{68F7BF58-6632-4841-83B3-44EE31E8994D}" srcOrd="1" destOrd="0" parTransId="{3AC5468D-CECC-4781-911E-81BF118B1B23}" sibTransId="{D0B1E3C3-0801-4636-99E5-71990A7DB65A}"/>
    <dgm:cxn modelId="{30763FF8-209C-4C98-B0F0-5AEBC98C8179}" type="presOf" srcId="{68F7BF58-6632-4841-83B3-44EE31E8994D}" destId="{46F95D4D-D036-4C72-860D-F4938D0A2E09}" srcOrd="0" destOrd="0" presId="urn:microsoft.com/office/officeart/2018/2/layout/IconVerticalSolidList"/>
    <dgm:cxn modelId="{5419810D-F9DE-4D7A-A542-72C701AFBC43}" type="presParOf" srcId="{DA64B246-968A-4B8D-823D-F5E230BCDCCB}" destId="{5B876909-B581-4BE6-AD20-C07F15DFD86C}" srcOrd="0" destOrd="0" presId="urn:microsoft.com/office/officeart/2018/2/layout/IconVerticalSolidList"/>
    <dgm:cxn modelId="{B499DF5A-2F8B-449E-96A4-840A2570720A}" type="presParOf" srcId="{5B876909-B581-4BE6-AD20-C07F15DFD86C}" destId="{12EC3CCB-8445-4E4B-9D70-FEFD8F3A0393}" srcOrd="0" destOrd="0" presId="urn:microsoft.com/office/officeart/2018/2/layout/IconVerticalSolidList"/>
    <dgm:cxn modelId="{F105DCF8-B25E-40F4-9E32-379AD3B8B0EB}" type="presParOf" srcId="{5B876909-B581-4BE6-AD20-C07F15DFD86C}" destId="{F3ABE5C6-810C-407A-98A5-9927EB8B9FC6}" srcOrd="1" destOrd="0" presId="urn:microsoft.com/office/officeart/2018/2/layout/IconVerticalSolidList"/>
    <dgm:cxn modelId="{3661030E-725B-42D6-ADB7-218DDBD81B90}" type="presParOf" srcId="{5B876909-B581-4BE6-AD20-C07F15DFD86C}" destId="{52822B6F-9F38-4291-A99D-6E301F0D1531}" srcOrd="2" destOrd="0" presId="urn:microsoft.com/office/officeart/2018/2/layout/IconVerticalSolidList"/>
    <dgm:cxn modelId="{12F0ECA6-2E84-4342-8A13-0672B34B2140}" type="presParOf" srcId="{5B876909-B581-4BE6-AD20-C07F15DFD86C}" destId="{970A39A6-EFB8-464A-B72D-8F640A8E4E8D}" srcOrd="3" destOrd="0" presId="urn:microsoft.com/office/officeart/2018/2/layout/IconVerticalSolidList"/>
    <dgm:cxn modelId="{556080A9-1C12-4916-BAB0-44931465AFED}" type="presParOf" srcId="{DA64B246-968A-4B8D-823D-F5E230BCDCCB}" destId="{36956393-5CA2-4C71-A633-9B654406D825}" srcOrd="1" destOrd="0" presId="urn:microsoft.com/office/officeart/2018/2/layout/IconVerticalSolidList"/>
    <dgm:cxn modelId="{87DB05C1-1CC7-4A03-AF0E-69B9B79CF303}" type="presParOf" srcId="{DA64B246-968A-4B8D-823D-F5E230BCDCCB}" destId="{4B3803F6-5423-47F6-99BA-EFA517E3A676}" srcOrd="2" destOrd="0" presId="urn:microsoft.com/office/officeart/2018/2/layout/IconVerticalSolidList"/>
    <dgm:cxn modelId="{1782904B-5B02-46C7-9DF9-C62C729DAE4A}" type="presParOf" srcId="{4B3803F6-5423-47F6-99BA-EFA517E3A676}" destId="{34EFB828-D1E2-4ACB-877F-C3EFC88490F2}" srcOrd="0" destOrd="0" presId="urn:microsoft.com/office/officeart/2018/2/layout/IconVerticalSolidList"/>
    <dgm:cxn modelId="{5FEB5965-D06C-41B2-B6B0-9C63AA2CD62F}" type="presParOf" srcId="{4B3803F6-5423-47F6-99BA-EFA517E3A676}" destId="{EE59E0A3-64CA-4655-A6FE-C6078F99AAC0}" srcOrd="1" destOrd="0" presId="urn:microsoft.com/office/officeart/2018/2/layout/IconVerticalSolidList"/>
    <dgm:cxn modelId="{2086E729-E7D6-4E7C-8BA2-3934C7E74291}" type="presParOf" srcId="{4B3803F6-5423-47F6-99BA-EFA517E3A676}" destId="{B92C6302-DE94-4CC2-A3AA-CE55EA5D0F31}" srcOrd="2" destOrd="0" presId="urn:microsoft.com/office/officeart/2018/2/layout/IconVerticalSolidList"/>
    <dgm:cxn modelId="{D702F37D-F5DA-4D5C-99F8-4F3589FF3BDE}" type="presParOf" srcId="{4B3803F6-5423-47F6-99BA-EFA517E3A676}" destId="{46F95D4D-D036-4C72-860D-F4938D0A2E0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35B3F00-66B8-4B65-9B28-9609E3DBBD8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9D10396-1FDC-4868-BCD8-A7754A9B7C6E}">
      <dgm:prSet/>
      <dgm:spPr/>
      <dgm:t>
        <a:bodyPr/>
        <a:lstStyle/>
        <a:p>
          <a:pPr>
            <a:lnSpc>
              <a:spcPct val="100000"/>
            </a:lnSpc>
          </a:pPr>
          <a:r>
            <a:rPr lang="en-US"/>
            <a:t>Reliance has demonstrated remarkable success in enhancing its business and profitability by prioritizing and investing in treasury management and operations not once, but twice.</a:t>
          </a:r>
        </a:p>
      </dgm:t>
    </dgm:pt>
    <dgm:pt modelId="{F7D4862E-7510-4A55-AB4C-6B5C8C8C7D12}" type="parTrans" cxnId="{D41960C0-DCA9-469D-9B3B-F012A3ED1754}">
      <dgm:prSet/>
      <dgm:spPr/>
      <dgm:t>
        <a:bodyPr/>
        <a:lstStyle/>
        <a:p>
          <a:endParaRPr lang="en-US"/>
        </a:p>
      </dgm:t>
    </dgm:pt>
    <dgm:pt modelId="{2D2A38CA-C91A-463A-83A4-3D670CA407C8}" type="sibTrans" cxnId="{D41960C0-DCA9-469D-9B3B-F012A3ED1754}">
      <dgm:prSet/>
      <dgm:spPr/>
      <dgm:t>
        <a:bodyPr/>
        <a:lstStyle/>
        <a:p>
          <a:endParaRPr lang="en-US"/>
        </a:p>
      </dgm:t>
    </dgm:pt>
    <dgm:pt modelId="{41A8C565-B6B6-4791-B79D-EA688F25CC20}">
      <dgm:prSet/>
      <dgm:spPr/>
      <dgm:t>
        <a:bodyPr/>
        <a:lstStyle/>
        <a:p>
          <a:pPr>
            <a:lnSpc>
              <a:spcPct val="100000"/>
            </a:lnSpc>
          </a:pPr>
          <a:r>
            <a:rPr lang="en-US"/>
            <a:t>Reliance Industries witnessed a significant increase of nearly 50% in its current investment, amounting to Rs 51,014 crore, during the fiscal year 2014-15.The purpose of this increased investment was to enhance its treasury income. However, during the same period, Reliance Industries experienced a substantial decrease in its cash and bank balance, which depleted by 67% to Rs 12,545 crore. These figures are based on the information provided in Reliance Industries' annual report.</a:t>
          </a:r>
        </a:p>
      </dgm:t>
    </dgm:pt>
    <dgm:pt modelId="{2F8A9BF9-B811-496F-B47D-20F5A045D6A1}" type="parTrans" cxnId="{7619E807-40F7-49B7-A3A6-B77D6D5FDFA6}">
      <dgm:prSet/>
      <dgm:spPr/>
      <dgm:t>
        <a:bodyPr/>
        <a:lstStyle/>
        <a:p>
          <a:endParaRPr lang="en-US"/>
        </a:p>
      </dgm:t>
    </dgm:pt>
    <dgm:pt modelId="{2064AFC4-8413-4662-A316-A5F854B82DA3}" type="sibTrans" cxnId="{7619E807-40F7-49B7-A3A6-B77D6D5FDFA6}">
      <dgm:prSet/>
      <dgm:spPr/>
      <dgm:t>
        <a:bodyPr/>
        <a:lstStyle/>
        <a:p>
          <a:endParaRPr lang="en-US"/>
        </a:p>
      </dgm:t>
    </dgm:pt>
    <dgm:pt modelId="{C6DBAC8C-BC60-431B-9032-EFA9AECBB85C}">
      <dgm:prSet/>
      <dgm:spPr/>
      <dgm:t>
        <a:bodyPr/>
        <a:lstStyle/>
        <a:p>
          <a:pPr>
            <a:lnSpc>
              <a:spcPct val="100000"/>
            </a:lnSpc>
          </a:pPr>
          <a:r>
            <a:rPr lang="en-US"/>
            <a:t>The current data indicates a shift towards a more assertive strategy in treasury operations aimed at achieving improved returns. Previously, Reliance Industries adopted a cautious approach by maintaining a significant portion of its surplus as cash and bank balances, prioritizing liquidity management over higher returns. However, the current investment now exceeds the cash and bank balance by more than four times, suggesting a more aggressive approach focused on maximizing returns.</a:t>
          </a:r>
        </a:p>
      </dgm:t>
    </dgm:pt>
    <dgm:pt modelId="{88D1CA21-A352-4982-B41A-08A229436A5C}" type="parTrans" cxnId="{42CFD490-104B-4F67-B8C4-04E0DCF9D6E4}">
      <dgm:prSet/>
      <dgm:spPr/>
      <dgm:t>
        <a:bodyPr/>
        <a:lstStyle/>
        <a:p>
          <a:endParaRPr lang="en-US"/>
        </a:p>
      </dgm:t>
    </dgm:pt>
    <dgm:pt modelId="{1904AEBE-9B9B-4096-8809-A8BEEB51D5DA}" type="sibTrans" cxnId="{42CFD490-104B-4F67-B8C4-04E0DCF9D6E4}">
      <dgm:prSet/>
      <dgm:spPr/>
      <dgm:t>
        <a:bodyPr/>
        <a:lstStyle/>
        <a:p>
          <a:endParaRPr lang="en-US"/>
        </a:p>
      </dgm:t>
    </dgm:pt>
    <dgm:pt modelId="{F7CBC92B-5903-4AF8-80E2-053910495806}" type="pres">
      <dgm:prSet presAssocID="{835B3F00-66B8-4B65-9B28-9609E3DBBD81}" presName="root" presStyleCnt="0">
        <dgm:presLayoutVars>
          <dgm:dir/>
          <dgm:resizeHandles val="exact"/>
        </dgm:presLayoutVars>
      </dgm:prSet>
      <dgm:spPr/>
    </dgm:pt>
    <dgm:pt modelId="{62D8DA79-DDE7-46CF-8B77-5DA65858229A}" type="pres">
      <dgm:prSet presAssocID="{69D10396-1FDC-4868-BCD8-A7754A9B7C6E}" presName="compNode" presStyleCnt="0"/>
      <dgm:spPr/>
    </dgm:pt>
    <dgm:pt modelId="{29403BB4-E3C9-4317-9EAC-52DEA67F2D11}" type="pres">
      <dgm:prSet presAssocID="{69D10396-1FDC-4868-BCD8-A7754A9B7C6E}" presName="bgRect" presStyleLbl="bgShp" presStyleIdx="0" presStyleCnt="3"/>
      <dgm:spPr/>
    </dgm:pt>
    <dgm:pt modelId="{2E74E3C8-1BE0-4951-BE08-1102CCD96CBA}" type="pres">
      <dgm:prSet presAssocID="{69D10396-1FDC-4868-BCD8-A7754A9B7C6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Graph with Upward Trend"/>
        </a:ext>
      </dgm:extLst>
    </dgm:pt>
    <dgm:pt modelId="{D8B8BE40-FC64-43C8-A792-1D7AE032D7F7}" type="pres">
      <dgm:prSet presAssocID="{69D10396-1FDC-4868-BCD8-A7754A9B7C6E}" presName="spaceRect" presStyleCnt="0"/>
      <dgm:spPr/>
    </dgm:pt>
    <dgm:pt modelId="{03F6D02B-30EC-481C-8A89-F9EBB56AF9BF}" type="pres">
      <dgm:prSet presAssocID="{69D10396-1FDC-4868-BCD8-A7754A9B7C6E}" presName="parTx" presStyleLbl="revTx" presStyleIdx="0" presStyleCnt="3">
        <dgm:presLayoutVars>
          <dgm:chMax val="0"/>
          <dgm:chPref val="0"/>
        </dgm:presLayoutVars>
      </dgm:prSet>
      <dgm:spPr/>
    </dgm:pt>
    <dgm:pt modelId="{940A14BE-8002-4354-A189-7316E4979222}" type="pres">
      <dgm:prSet presAssocID="{2D2A38CA-C91A-463A-83A4-3D670CA407C8}" presName="sibTrans" presStyleCnt="0"/>
      <dgm:spPr/>
    </dgm:pt>
    <dgm:pt modelId="{3A37BF3D-C52D-4AE4-8EA6-402E96C01F46}" type="pres">
      <dgm:prSet presAssocID="{41A8C565-B6B6-4791-B79D-EA688F25CC20}" presName="compNode" presStyleCnt="0"/>
      <dgm:spPr/>
    </dgm:pt>
    <dgm:pt modelId="{58B77779-7718-446B-877A-89918A7E9867}" type="pres">
      <dgm:prSet presAssocID="{41A8C565-B6B6-4791-B79D-EA688F25CC20}" presName="bgRect" presStyleLbl="bgShp" presStyleIdx="1" presStyleCnt="3"/>
      <dgm:spPr/>
    </dgm:pt>
    <dgm:pt modelId="{4FF97F71-59EC-483B-A54B-448A1B5CB44E}" type="pres">
      <dgm:prSet presAssocID="{41A8C565-B6B6-4791-B79D-EA688F25CC2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llar"/>
        </a:ext>
      </dgm:extLst>
    </dgm:pt>
    <dgm:pt modelId="{0F16EA4A-3E77-4C59-A5FA-FEC202C700D8}" type="pres">
      <dgm:prSet presAssocID="{41A8C565-B6B6-4791-B79D-EA688F25CC20}" presName="spaceRect" presStyleCnt="0"/>
      <dgm:spPr/>
    </dgm:pt>
    <dgm:pt modelId="{C77B5966-2306-4585-85BD-FE07D89BFACF}" type="pres">
      <dgm:prSet presAssocID="{41A8C565-B6B6-4791-B79D-EA688F25CC20}" presName="parTx" presStyleLbl="revTx" presStyleIdx="1" presStyleCnt="3">
        <dgm:presLayoutVars>
          <dgm:chMax val="0"/>
          <dgm:chPref val="0"/>
        </dgm:presLayoutVars>
      </dgm:prSet>
      <dgm:spPr/>
    </dgm:pt>
    <dgm:pt modelId="{35361411-8BD7-4F62-9F36-33FD5A29D602}" type="pres">
      <dgm:prSet presAssocID="{2064AFC4-8413-4662-A316-A5F854B82DA3}" presName="sibTrans" presStyleCnt="0"/>
      <dgm:spPr/>
    </dgm:pt>
    <dgm:pt modelId="{0AF5EF09-ED34-490F-BE8E-81DD99F54B68}" type="pres">
      <dgm:prSet presAssocID="{C6DBAC8C-BC60-431B-9032-EFA9AECBB85C}" presName="compNode" presStyleCnt="0"/>
      <dgm:spPr/>
    </dgm:pt>
    <dgm:pt modelId="{7AC9598B-C488-439E-8BE0-A9E7D3F970B0}" type="pres">
      <dgm:prSet presAssocID="{C6DBAC8C-BC60-431B-9032-EFA9AECBB85C}" presName="bgRect" presStyleLbl="bgShp" presStyleIdx="2" presStyleCnt="3"/>
      <dgm:spPr/>
    </dgm:pt>
    <dgm:pt modelId="{189DB5AF-6C09-47BB-ABA7-8CD2ABDCB5F5}" type="pres">
      <dgm:prSet presAssocID="{C6DBAC8C-BC60-431B-9032-EFA9AECBB85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uble"/>
        </a:ext>
      </dgm:extLst>
    </dgm:pt>
    <dgm:pt modelId="{7FE5A399-B6A6-4453-BD66-453617FBFCB7}" type="pres">
      <dgm:prSet presAssocID="{C6DBAC8C-BC60-431B-9032-EFA9AECBB85C}" presName="spaceRect" presStyleCnt="0"/>
      <dgm:spPr/>
    </dgm:pt>
    <dgm:pt modelId="{AF93B7AD-317B-4238-B518-21D992625A4C}" type="pres">
      <dgm:prSet presAssocID="{C6DBAC8C-BC60-431B-9032-EFA9AECBB85C}" presName="parTx" presStyleLbl="revTx" presStyleIdx="2" presStyleCnt="3">
        <dgm:presLayoutVars>
          <dgm:chMax val="0"/>
          <dgm:chPref val="0"/>
        </dgm:presLayoutVars>
      </dgm:prSet>
      <dgm:spPr/>
    </dgm:pt>
  </dgm:ptLst>
  <dgm:cxnLst>
    <dgm:cxn modelId="{7619E807-40F7-49B7-A3A6-B77D6D5FDFA6}" srcId="{835B3F00-66B8-4B65-9B28-9609E3DBBD81}" destId="{41A8C565-B6B6-4791-B79D-EA688F25CC20}" srcOrd="1" destOrd="0" parTransId="{2F8A9BF9-B811-496F-B47D-20F5A045D6A1}" sibTransId="{2064AFC4-8413-4662-A316-A5F854B82DA3}"/>
    <dgm:cxn modelId="{EB4CBE70-6E18-497B-9269-E7DB58A9A9C2}" type="presOf" srcId="{C6DBAC8C-BC60-431B-9032-EFA9AECBB85C}" destId="{AF93B7AD-317B-4238-B518-21D992625A4C}" srcOrd="0" destOrd="0" presId="urn:microsoft.com/office/officeart/2018/2/layout/IconVerticalSolidList"/>
    <dgm:cxn modelId="{6B731B7D-1E75-4DA9-96A8-A98986A56B07}" type="presOf" srcId="{835B3F00-66B8-4B65-9B28-9609E3DBBD81}" destId="{F7CBC92B-5903-4AF8-80E2-053910495806}" srcOrd="0" destOrd="0" presId="urn:microsoft.com/office/officeart/2018/2/layout/IconVerticalSolidList"/>
    <dgm:cxn modelId="{42CFD490-104B-4F67-B8C4-04E0DCF9D6E4}" srcId="{835B3F00-66B8-4B65-9B28-9609E3DBBD81}" destId="{C6DBAC8C-BC60-431B-9032-EFA9AECBB85C}" srcOrd="2" destOrd="0" parTransId="{88D1CA21-A352-4982-B41A-08A229436A5C}" sibTransId="{1904AEBE-9B9B-4096-8809-A8BEEB51D5DA}"/>
    <dgm:cxn modelId="{AE1A7993-2208-490D-BD67-8581E3806C35}" type="presOf" srcId="{41A8C565-B6B6-4791-B79D-EA688F25CC20}" destId="{C77B5966-2306-4585-85BD-FE07D89BFACF}" srcOrd="0" destOrd="0" presId="urn:microsoft.com/office/officeart/2018/2/layout/IconVerticalSolidList"/>
    <dgm:cxn modelId="{09C3ED97-6ADA-4E39-9DAD-9A3D64F822A2}" type="presOf" srcId="{69D10396-1FDC-4868-BCD8-A7754A9B7C6E}" destId="{03F6D02B-30EC-481C-8A89-F9EBB56AF9BF}" srcOrd="0" destOrd="0" presId="urn:microsoft.com/office/officeart/2018/2/layout/IconVerticalSolidList"/>
    <dgm:cxn modelId="{D41960C0-DCA9-469D-9B3B-F012A3ED1754}" srcId="{835B3F00-66B8-4B65-9B28-9609E3DBBD81}" destId="{69D10396-1FDC-4868-BCD8-A7754A9B7C6E}" srcOrd="0" destOrd="0" parTransId="{F7D4862E-7510-4A55-AB4C-6B5C8C8C7D12}" sibTransId="{2D2A38CA-C91A-463A-83A4-3D670CA407C8}"/>
    <dgm:cxn modelId="{70BE7158-10A3-4BA5-B9E4-F1F29DC01828}" type="presParOf" srcId="{F7CBC92B-5903-4AF8-80E2-053910495806}" destId="{62D8DA79-DDE7-46CF-8B77-5DA65858229A}" srcOrd="0" destOrd="0" presId="urn:microsoft.com/office/officeart/2018/2/layout/IconVerticalSolidList"/>
    <dgm:cxn modelId="{07352F70-01F6-4116-96AB-70644F564922}" type="presParOf" srcId="{62D8DA79-DDE7-46CF-8B77-5DA65858229A}" destId="{29403BB4-E3C9-4317-9EAC-52DEA67F2D11}" srcOrd="0" destOrd="0" presId="urn:microsoft.com/office/officeart/2018/2/layout/IconVerticalSolidList"/>
    <dgm:cxn modelId="{A6FE6F57-867A-4185-BDE4-4D77E9A1334B}" type="presParOf" srcId="{62D8DA79-DDE7-46CF-8B77-5DA65858229A}" destId="{2E74E3C8-1BE0-4951-BE08-1102CCD96CBA}" srcOrd="1" destOrd="0" presId="urn:microsoft.com/office/officeart/2018/2/layout/IconVerticalSolidList"/>
    <dgm:cxn modelId="{0E8B30DB-8CA2-46C1-9C6C-1ABD532E8839}" type="presParOf" srcId="{62D8DA79-DDE7-46CF-8B77-5DA65858229A}" destId="{D8B8BE40-FC64-43C8-A792-1D7AE032D7F7}" srcOrd="2" destOrd="0" presId="urn:microsoft.com/office/officeart/2018/2/layout/IconVerticalSolidList"/>
    <dgm:cxn modelId="{ACB05225-A2A9-4008-B10C-B69AAA452BBF}" type="presParOf" srcId="{62D8DA79-DDE7-46CF-8B77-5DA65858229A}" destId="{03F6D02B-30EC-481C-8A89-F9EBB56AF9BF}" srcOrd="3" destOrd="0" presId="urn:microsoft.com/office/officeart/2018/2/layout/IconVerticalSolidList"/>
    <dgm:cxn modelId="{DCEBF123-B7CA-4A9D-863C-4F7498F88762}" type="presParOf" srcId="{F7CBC92B-5903-4AF8-80E2-053910495806}" destId="{940A14BE-8002-4354-A189-7316E4979222}" srcOrd="1" destOrd="0" presId="urn:microsoft.com/office/officeart/2018/2/layout/IconVerticalSolidList"/>
    <dgm:cxn modelId="{AB725F75-B2DF-4397-A08B-A87EAC0AA840}" type="presParOf" srcId="{F7CBC92B-5903-4AF8-80E2-053910495806}" destId="{3A37BF3D-C52D-4AE4-8EA6-402E96C01F46}" srcOrd="2" destOrd="0" presId="urn:microsoft.com/office/officeart/2018/2/layout/IconVerticalSolidList"/>
    <dgm:cxn modelId="{9AC4A7F0-7DCC-4A41-BFD0-7DB1C2AB5DE5}" type="presParOf" srcId="{3A37BF3D-C52D-4AE4-8EA6-402E96C01F46}" destId="{58B77779-7718-446B-877A-89918A7E9867}" srcOrd="0" destOrd="0" presId="urn:microsoft.com/office/officeart/2018/2/layout/IconVerticalSolidList"/>
    <dgm:cxn modelId="{6153198F-8125-4334-ACD6-1539DE488000}" type="presParOf" srcId="{3A37BF3D-C52D-4AE4-8EA6-402E96C01F46}" destId="{4FF97F71-59EC-483B-A54B-448A1B5CB44E}" srcOrd="1" destOrd="0" presId="urn:microsoft.com/office/officeart/2018/2/layout/IconVerticalSolidList"/>
    <dgm:cxn modelId="{1AF72915-03D9-45EE-9381-313DA122CC6E}" type="presParOf" srcId="{3A37BF3D-C52D-4AE4-8EA6-402E96C01F46}" destId="{0F16EA4A-3E77-4C59-A5FA-FEC202C700D8}" srcOrd="2" destOrd="0" presId="urn:microsoft.com/office/officeart/2018/2/layout/IconVerticalSolidList"/>
    <dgm:cxn modelId="{CA7E91D5-BBB0-4BC4-A011-BE12995215FD}" type="presParOf" srcId="{3A37BF3D-C52D-4AE4-8EA6-402E96C01F46}" destId="{C77B5966-2306-4585-85BD-FE07D89BFACF}" srcOrd="3" destOrd="0" presId="urn:microsoft.com/office/officeart/2018/2/layout/IconVerticalSolidList"/>
    <dgm:cxn modelId="{C3B32AB1-D17F-4D51-9858-2D697DD48ABF}" type="presParOf" srcId="{F7CBC92B-5903-4AF8-80E2-053910495806}" destId="{35361411-8BD7-4F62-9F36-33FD5A29D602}" srcOrd="3" destOrd="0" presId="urn:microsoft.com/office/officeart/2018/2/layout/IconVerticalSolidList"/>
    <dgm:cxn modelId="{246FEFD7-1FE6-4A7F-AC46-F3350A62C62B}" type="presParOf" srcId="{F7CBC92B-5903-4AF8-80E2-053910495806}" destId="{0AF5EF09-ED34-490F-BE8E-81DD99F54B68}" srcOrd="4" destOrd="0" presId="urn:microsoft.com/office/officeart/2018/2/layout/IconVerticalSolidList"/>
    <dgm:cxn modelId="{6157D569-E7EF-482B-96A9-5CE32DD1D0FA}" type="presParOf" srcId="{0AF5EF09-ED34-490F-BE8E-81DD99F54B68}" destId="{7AC9598B-C488-439E-8BE0-A9E7D3F970B0}" srcOrd="0" destOrd="0" presId="urn:microsoft.com/office/officeart/2018/2/layout/IconVerticalSolidList"/>
    <dgm:cxn modelId="{33DD4386-FA89-4072-9443-B344E0DBD76F}" type="presParOf" srcId="{0AF5EF09-ED34-490F-BE8E-81DD99F54B68}" destId="{189DB5AF-6C09-47BB-ABA7-8CD2ABDCB5F5}" srcOrd="1" destOrd="0" presId="urn:microsoft.com/office/officeart/2018/2/layout/IconVerticalSolidList"/>
    <dgm:cxn modelId="{42938D6E-1BDD-4B38-9584-807EFEAE5C17}" type="presParOf" srcId="{0AF5EF09-ED34-490F-BE8E-81DD99F54B68}" destId="{7FE5A399-B6A6-4453-BD66-453617FBFCB7}" srcOrd="2" destOrd="0" presId="urn:microsoft.com/office/officeart/2018/2/layout/IconVerticalSolidList"/>
    <dgm:cxn modelId="{A70EAEAA-27EF-491A-AE22-C04B47662622}" type="presParOf" srcId="{0AF5EF09-ED34-490F-BE8E-81DD99F54B68}" destId="{AF93B7AD-317B-4238-B518-21D992625A4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9FCDD88-CCF6-4B95-9B39-3ECF76FC5BF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962A5FF-5F7A-40D3-BCE5-25914ED3F06A}">
      <dgm:prSet/>
      <dgm:spPr/>
      <dgm:t>
        <a:bodyPr/>
        <a:lstStyle/>
        <a:p>
          <a:pPr>
            <a:lnSpc>
              <a:spcPct val="100000"/>
            </a:lnSpc>
          </a:pPr>
          <a:r>
            <a:rPr lang="en-US"/>
            <a:t>During the annual general meeting (AGM) held on August 12, 2019, Ambani made the following statement:</a:t>
          </a:r>
          <a:r>
            <a:rPr lang="en-US">
              <a:highlight>
                <a:srgbClr val="FF00FF"/>
              </a:highlight>
            </a:rPr>
            <a:t> “We have a very clear roadmap to becoming a zero net-debt company within the next 18 months, that is by 31 March 2021.”</a:t>
          </a:r>
        </a:p>
      </dgm:t>
    </dgm:pt>
    <dgm:pt modelId="{35E5E0E5-9BE4-46CA-9DA1-D7D3A48D877E}" type="parTrans" cxnId="{14D3B19A-D4D1-4845-8BB9-55A9421A459F}">
      <dgm:prSet/>
      <dgm:spPr/>
      <dgm:t>
        <a:bodyPr/>
        <a:lstStyle/>
        <a:p>
          <a:endParaRPr lang="en-US"/>
        </a:p>
      </dgm:t>
    </dgm:pt>
    <dgm:pt modelId="{E07556A0-45EC-456A-9BDE-9D1B3768A977}" type="sibTrans" cxnId="{14D3B19A-D4D1-4845-8BB9-55A9421A459F}">
      <dgm:prSet/>
      <dgm:spPr/>
      <dgm:t>
        <a:bodyPr/>
        <a:lstStyle/>
        <a:p>
          <a:endParaRPr lang="en-US"/>
        </a:p>
      </dgm:t>
    </dgm:pt>
    <dgm:pt modelId="{3A6A04EF-7710-4831-A576-A6EBDA641FA7}">
      <dgm:prSet/>
      <dgm:spPr/>
      <dgm:t>
        <a:bodyPr/>
        <a:lstStyle/>
        <a:p>
          <a:pPr>
            <a:lnSpc>
              <a:spcPct val="100000"/>
            </a:lnSpc>
          </a:pPr>
          <a:r>
            <a:rPr lang="en-US"/>
            <a:t>The company then went on to announce a capital raise worth US$20bn and the completion of a US$7bn rights issue “completed entirely on a digital platform during lockdown”.</a:t>
          </a:r>
        </a:p>
      </dgm:t>
    </dgm:pt>
    <dgm:pt modelId="{ED6E0B58-F13C-4CC5-85F7-48977FEA4033}" type="parTrans" cxnId="{FBB80EFF-910E-41DD-A3FE-F6D73EABBAE5}">
      <dgm:prSet/>
      <dgm:spPr/>
      <dgm:t>
        <a:bodyPr/>
        <a:lstStyle/>
        <a:p>
          <a:endParaRPr lang="en-US"/>
        </a:p>
      </dgm:t>
    </dgm:pt>
    <dgm:pt modelId="{0C843287-CF01-4FD9-87BF-8911EBF3FBD4}" type="sibTrans" cxnId="{FBB80EFF-910E-41DD-A3FE-F6D73EABBAE5}">
      <dgm:prSet/>
      <dgm:spPr/>
      <dgm:t>
        <a:bodyPr/>
        <a:lstStyle/>
        <a:p>
          <a:endParaRPr lang="en-US"/>
        </a:p>
      </dgm:t>
    </dgm:pt>
    <dgm:pt modelId="{CDB0292D-77D3-4853-9640-A4D93594CF56}">
      <dgm:prSet/>
      <dgm:spPr/>
      <dgm:t>
        <a:bodyPr/>
        <a:lstStyle/>
        <a:p>
          <a:pPr>
            <a:lnSpc>
              <a:spcPct val="100000"/>
            </a:lnSpc>
          </a:pPr>
          <a:r>
            <a:rPr lang="en-US"/>
            <a:t>On June 20, 2020, Ambani announced in a statement submitted to the Bombay Stock Exchange (BSE) that RIL had achieved a net debt-free status, surpassing the March 2021 deadline by nine months.</a:t>
          </a:r>
        </a:p>
      </dgm:t>
    </dgm:pt>
    <dgm:pt modelId="{83B2F2B1-61C4-4909-8DDE-DB84C7666966}" type="parTrans" cxnId="{40B1DFE9-58A2-4155-B813-B76201DDEB03}">
      <dgm:prSet/>
      <dgm:spPr/>
      <dgm:t>
        <a:bodyPr/>
        <a:lstStyle/>
        <a:p>
          <a:endParaRPr lang="en-US"/>
        </a:p>
      </dgm:t>
    </dgm:pt>
    <dgm:pt modelId="{01E2198B-D6F6-4543-9F38-619E3D632630}" type="sibTrans" cxnId="{40B1DFE9-58A2-4155-B813-B76201DDEB03}">
      <dgm:prSet/>
      <dgm:spPr/>
      <dgm:t>
        <a:bodyPr/>
        <a:lstStyle/>
        <a:p>
          <a:endParaRPr lang="en-US"/>
        </a:p>
      </dgm:t>
    </dgm:pt>
    <dgm:pt modelId="{C8C48788-BB56-4654-995C-0988F84751E9}">
      <dgm:prSet/>
      <dgm:spPr/>
      <dgm:t>
        <a:bodyPr/>
        <a:lstStyle/>
        <a:p>
          <a:pPr>
            <a:lnSpc>
              <a:spcPct val="100000"/>
            </a:lnSpc>
          </a:pPr>
          <a:r>
            <a:rPr lang="en-US"/>
            <a:t>One of the prominent persons involved in this mission was </a:t>
          </a:r>
          <a:r>
            <a:rPr lang="en-US" b="1"/>
            <a:t>Mr. Soumyo Dutta, Group Treasurer</a:t>
          </a:r>
          <a:r>
            <a:rPr lang="en-US"/>
            <a:t>. He has explained the Treasury operations of Reliance as structurally, Reliance Industries has treasuries embedded within each of its business divisions; there is a treasury for the refining business, one for the petrochemical business, one for the consumer business and so on. The role of the central treasury, he suggests, is to “lay down the broad boundaries, frameworks and priorities, and define how each individual treasury should interact with our banking partners.”</a:t>
          </a:r>
        </a:p>
      </dgm:t>
    </dgm:pt>
    <dgm:pt modelId="{21579738-BBAB-40DC-81E4-122EA439D721}" type="parTrans" cxnId="{66653D20-3604-42E4-ABC7-4C1B7AE9ECC5}">
      <dgm:prSet/>
      <dgm:spPr/>
      <dgm:t>
        <a:bodyPr/>
        <a:lstStyle/>
        <a:p>
          <a:endParaRPr lang="en-US"/>
        </a:p>
      </dgm:t>
    </dgm:pt>
    <dgm:pt modelId="{18182593-9186-4BBC-8BFA-110F4EE1701B}" type="sibTrans" cxnId="{66653D20-3604-42E4-ABC7-4C1B7AE9ECC5}">
      <dgm:prSet/>
      <dgm:spPr/>
      <dgm:t>
        <a:bodyPr/>
        <a:lstStyle/>
        <a:p>
          <a:endParaRPr lang="en-US"/>
        </a:p>
      </dgm:t>
    </dgm:pt>
    <dgm:pt modelId="{6FF47B0D-B2B9-48B6-AF6C-F185E194475E}">
      <dgm:prSet/>
      <dgm:spPr/>
      <dgm:t>
        <a:bodyPr/>
        <a:lstStyle/>
        <a:p>
          <a:pPr>
            <a:lnSpc>
              <a:spcPct val="100000"/>
            </a:lnSpc>
          </a:pPr>
          <a:r>
            <a:rPr lang="en-US"/>
            <a:t>The company uses SAP as its enterprise resource planning system and Murex for treasury and financial markets, working with the providers to ensure there are linkages and interoperability between the two.</a:t>
          </a:r>
        </a:p>
      </dgm:t>
    </dgm:pt>
    <dgm:pt modelId="{15B06E83-F0C7-4CAD-AA8C-C5A4E2938C97}" type="parTrans" cxnId="{53EBF488-D0B5-4B6C-9346-5A8F4BBB9F95}">
      <dgm:prSet/>
      <dgm:spPr/>
      <dgm:t>
        <a:bodyPr/>
        <a:lstStyle/>
        <a:p>
          <a:endParaRPr lang="en-US"/>
        </a:p>
      </dgm:t>
    </dgm:pt>
    <dgm:pt modelId="{6625845B-52AB-4D74-A1FE-F48B0B6287A2}" type="sibTrans" cxnId="{53EBF488-D0B5-4B6C-9346-5A8F4BBB9F95}">
      <dgm:prSet/>
      <dgm:spPr/>
      <dgm:t>
        <a:bodyPr/>
        <a:lstStyle/>
        <a:p>
          <a:endParaRPr lang="en-US"/>
        </a:p>
      </dgm:t>
    </dgm:pt>
    <dgm:pt modelId="{0F999011-231A-43FA-815D-6958D97191FC}" type="pres">
      <dgm:prSet presAssocID="{39FCDD88-CCF6-4B95-9B39-3ECF76FC5BFF}" presName="root" presStyleCnt="0">
        <dgm:presLayoutVars>
          <dgm:dir/>
          <dgm:resizeHandles val="exact"/>
        </dgm:presLayoutVars>
      </dgm:prSet>
      <dgm:spPr/>
    </dgm:pt>
    <dgm:pt modelId="{C239F407-C562-4DFD-A3E9-F38C0968BE41}" type="pres">
      <dgm:prSet presAssocID="{4962A5FF-5F7A-40D3-BCE5-25914ED3F06A}" presName="compNode" presStyleCnt="0"/>
      <dgm:spPr/>
    </dgm:pt>
    <dgm:pt modelId="{DAE5E1E2-E833-44A0-8456-5A60C7DFF91F}" type="pres">
      <dgm:prSet presAssocID="{4962A5FF-5F7A-40D3-BCE5-25914ED3F06A}" presName="bgRect" presStyleLbl="bgShp" presStyleIdx="0" presStyleCnt="5"/>
      <dgm:spPr/>
    </dgm:pt>
    <dgm:pt modelId="{B3557210-4325-47EB-BFEF-0F1EC7268550}" type="pres">
      <dgm:prSet presAssocID="{4962A5FF-5F7A-40D3-BCE5-25914ED3F06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eeting"/>
        </a:ext>
      </dgm:extLst>
    </dgm:pt>
    <dgm:pt modelId="{D7FA1277-48AE-499D-962E-DA5A635CC463}" type="pres">
      <dgm:prSet presAssocID="{4962A5FF-5F7A-40D3-BCE5-25914ED3F06A}" presName="spaceRect" presStyleCnt="0"/>
      <dgm:spPr/>
    </dgm:pt>
    <dgm:pt modelId="{DD1F9AF5-67D6-4025-85DD-08D4DC6969BA}" type="pres">
      <dgm:prSet presAssocID="{4962A5FF-5F7A-40D3-BCE5-25914ED3F06A}" presName="parTx" presStyleLbl="revTx" presStyleIdx="0" presStyleCnt="5">
        <dgm:presLayoutVars>
          <dgm:chMax val="0"/>
          <dgm:chPref val="0"/>
        </dgm:presLayoutVars>
      </dgm:prSet>
      <dgm:spPr/>
    </dgm:pt>
    <dgm:pt modelId="{D5A042AC-DF8A-4F98-AB0E-E2B19171DAC9}" type="pres">
      <dgm:prSet presAssocID="{E07556A0-45EC-456A-9BDE-9D1B3768A977}" presName="sibTrans" presStyleCnt="0"/>
      <dgm:spPr/>
    </dgm:pt>
    <dgm:pt modelId="{3AB9C3A0-AA8A-4019-B9AC-35023864C252}" type="pres">
      <dgm:prSet presAssocID="{3A6A04EF-7710-4831-A576-A6EBDA641FA7}" presName="compNode" presStyleCnt="0"/>
      <dgm:spPr/>
    </dgm:pt>
    <dgm:pt modelId="{18C231F5-D09D-4740-9265-B68AF876C02B}" type="pres">
      <dgm:prSet presAssocID="{3A6A04EF-7710-4831-A576-A6EBDA641FA7}" presName="bgRect" presStyleLbl="bgShp" presStyleIdx="1" presStyleCnt="5"/>
      <dgm:spPr/>
    </dgm:pt>
    <dgm:pt modelId="{053A928A-2799-4FE2-9845-A067E8DC477D}" type="pres">
      <dgm:prSet presAssocID="{3A6A04EF-7710-4831-A576-A6EBDA641FA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llar"/>
        </a:ext>
      </dgm:extLst>
    </dgm:pt>
    <dgm:pt modelId="{B37158C2-042E-42EC-B502-52DF9A5FA3CE}" type="pres">
      <dgm:prSet presAssocID="{3A6A04EF-7710-4831-A576-A6EBDA641FA7}" presName="spaceRect" presStyleCnt="0"/>
      <dgm:spPr/>
    </dgm:pt>
    <dgm:pt modelId="{BAD1F02B-1F8F-4C9E-A8A4-4DDFF0F859BC}" type="pres">
      <dgm:prSet presAssocID="{3A6A04EF-7710-4831-A576-A6EBDA641FA7}" presName="parTx" presStyleLbl="revTx" presStyleIdx="1" presStyleCnt="5">
        <dgm:presLayoutVars>
          <dgm:chMax val="0"/>
          <dgm:chPref val="0"/>
        </dgm:presLayoutVars>
      </dgm:prSet>
      <dgm:spPr/>
    </dgm:pt>
    <dgm:pt modelId="{3A3E4C18-AE09-46B3-9641-59EFF2FCAD2C}" type="pres">
      <dgm:prSet presAssocID="{0C843287-CF01-4FD9-87BF-8911EBF3FBD4}" presName="sibTrans" presStyleCnt="0"/>
      <dgm:spPr/>
    </dgm:pt>
    <dgm:pt modelId="{FEA0C7DD-7B13-452F-98AB-239DE6BF8185}" type="pres">
      <dgm:prSet presAssocID="{CDB0292D-77D3-4853-9640-A4D93594CF56}" presName="compNode" presStyleCnt="0"/>
      <dgm:spPr/>
    </dgm:pt>
    <dgm:pt modelId="{2D9BC329-8E32-41C7-971E-1A9906A730C3}" type="pres">
      <dgm:prSet presAssocID="{CDB0292D-77D3-4853-9640-A4D93594CF56}" presName="bgRect" presStyleLbl="bgShp" presStyleIdx="2" presStyleCnt="5"/>
      <dgm:spPr/>
    </dgm:pt>
    <dgm:pt modelId="{75313EEF-A8C8-43E5-B32C-67001894D60B}" type="pres">
      <dgm:prSet presAssocID="{CDB0292D-77D3-4853-9640-A4D93594CF5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Japanese Dolls"/>
        </a:ext>
      </dgm:extLst>
    </dgm:pt>
    <dgm:pt modelId="{9491A323-B85B-42CE-80A6-1B8568112810}" type="pres">
      <dgm:prSet presAssocID="{CDB0292D-77D3-4853-9640-A4D93594CF56}" presName="spaceRect" presStyleCnt="0"/>
      <dgm:spPr/>
    </dgm:pt>
    <dgm:pt modelId="{9FB111A8-506F-4ABF-BD9D-E2745A2AE11F}" type="pres">
      <dgm:prSet presAssocID="{CDB0292D-77D3-4853-9640-A4D93594CF56}" presName="parTx" presStyleLbl="revTx" presStyleIdx="2" presStyleCnt="5">
        <dgm:presLayoutVars>
          <dgm:chMax val="0"/>
          <dgm:chPref val="0"/>
        </dgm:presLayoutVars>
      </dgm:prSet>
      <dgm:spPr/>
    </dgm:pt>
    <dgm:pt modelId="{5B823FF8-4D88-44C3-85CF-CA55A7545A3D}" type="pres">
      <dgm:prSet presAssocID="{01E2198B-D6F6-4543-9F38-619E3D632630}" presName="sibTrans" presStyleCnt="0"/>
      <dgm:spPr/>
    </dgm:pt>
    <dgm:pt modelId="{8333C19F-FA71-440A-83C0-4A233C32079F}" type="pres">
      <dgm:prSet presAssocID="{C8C48788-BB56-4654-995C-0988F84751E9}" presName="compNode" presStyleCnt="0"/>
      <dgm:spPr/>
    </dgm:pt>
    <dgm:pt modelId="{1641EBE7-F489-4D78-A399-EBC1E55F3A59}" type="pres">
      <dgm:prSet presAssocID="{C8C48788-BB56-4654-995C-0988F84751E9}" presName="bgRect" presStyleLbl="bgShp" presStyleIdx="3" presStyleCnt="5"/>
      <dgm:spPr/>
    </dgm:pt>
    <dgm:pt modelId="{16E1C10C-EB45-4B32-8D9C-D1E6AFE82CDD}" type="pres">
      <dgm:prSet presAssocID="{C8C48788-BB56-4654-995C-0988F84751E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aptain"/>
        </a:ext>
      </dgm:extLst>
    </dgm:pt>
    <dgm:pt modelId="{79805F84-7024-4489-A7AB-71502F8B9D55}" type="pres">
      <dgm:prSet presAssocID="{C8C48788-BB56-4654-995C-0988F84751E9}" presName="spaceRect" presStyleCnt="0"/>
      <dgm:spPr/>
    </dgm:pt>
    <dgm:pt modelId="{B5E61B81-8DA3-4AF1-8511-4AD15D81095A}" type="pres">
      <dgm:prSet presAssocID="{C8C48788-BB56-4654-995C-0988F84751E9}" presName="parTx" presStyleLbl="revTx" presStyleIdx="3" presStyleCnt="5">
        <dgm:presLayoutVars>
          <dgm:chMax val="0"/>
          <dgm:chPref val="0"/>
        </dgm:presLayoutVars>
      </dgm:prSet>
      <dgm:spPr/>
    </dgm:pt>
    <dgm:pt modelId="{0EFC1EEC-03ED-4673-9B53-C73BE30507EA}" type="pres">
      <dgm:prSet presAssocID="{18182593-9186-4BBC-8BFA-110F4EE1701B}" presName="sibTrans" presStyleCnt="0"/>
      <dgm:spPr/>
    </dgm:pt>
    <dgm:pt modelId="{C546A994-A1BF-4FD9-BFFF-1D297647BE7F}" type="pres">
      <dgm:prSet presAssocID="{6FF47B0D-B2B9-48B6-AF6C-F185E194475E}" presName="compNode" presStyleCnt="0"/>
      <dgm:spPr/>
    </dgm:pt>
    <dgm:pt modelId="{3F342AF4-D706-4716-95A7-E224D87A6E0A}" type="pres">
      <dgm:prSet presAssocID="{6FF47B0D-B2B9-48B6-AF6C-F185E194475E}" presName="bgRect" presStyleLbl="bgShp" presStyleIdx="4" presStyleCnt="5"/>
      <dgm:spPr/>
    </dgm:pt>
    <dgm:pt modelId="{0A452A45-F531-4ABA-9BBF-088B78E48BBE}" type="pres">
      <dgm:prSet presAssocID="{6FF47B0D-B2B9-48B6-AF6C-F185E194475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nk"/>
        </a:ext>
      </dgm:extLst>
    </dgm:pt>
    <dgm:pt modelId="{FCF288D3-64D6-4CB5-8B57-038F3472C52F}" type="pres">
      <dgm:prSet presAssocID="{6FF47B0D-B2B9-48B6-AF6C-F185E194475E}" presName="spaceRect" presStyleCnt="0"/>
      <dgm:spPr/>
    </dgm:pt>
    <dgm:pt modelId="{F863DE9D-A7DA-4A67-A728-46BAC5D3FF7E}" type="pres">
      <dgm:prSet presAssocID="{6FF47B0D-B2B9-48B6-AF6C-F185E194475E}" presName="parTx" presStyleLbl="revTx" presStyleIdx="4" presStyleCnt="5">
        <dgm:presLayoutVars>
          <dgm:chMax val="0"/>
          <dgm:chPref val="0"/>
        </dgm:presLayoutVars>
      </dgm:prSet>
      <dgm:spPr/>
    </dgm:pt>
  </dgm:ptLst>
  <dgm:cxnLst>
    <dgm:cxn modelId="{66653D20-3604-42E4-ABC7-4C1B7AE9ECC5}" srcId="{39FCDD88-CCF6-4B95-9B39-3ECF76FC5BFF}" destId="{C8C48788-BB56-4654-995C-0988F84751E9}" srcOrd="3" destOrd="0" parTransId="{21579738-BBAB-40DC-81E4-122EA439D721}" sibTransId="{18182593-9186-4BBC-8BFA-110F4EE1701B}"/>
    <dgm:cxn modelId="{1A4A9B46-C429-4711-8265-9AA5FB02CA38}" type="presOf" srcId="{CDB0292D-77D3-4853-9640-A4D93594CF56}" destId="{9FB111A8-506F-4ABF-BD9D-E2745A2AE11F}" srcOrd="0" destOrd="0" presId="urn:microsoft.com/office/officeart/2018/2/layout/IconVerticalSolidList"/>
    <dgm:cxn modelId="{E29F786F-479E-4CB5-AFCB-0A1B64761321}" type="presOf" srcId="{6FF47B0D-B2B9-48B6-AF6C-F185E194475E}" destId="{F863DE9D-A7DA-4A67-A728-46BAC5D3FF7E}" srcOrd="0" destOrd="0" presId="urn:microsoft.com/office/officeart/2018/2/layout/IconVerticalSolidList"/>
    <dgm:cxn modelId="{53EBF488-D0B5-4B6C-9346-5A8F4BBB9F95}" srcId="{39FCDD88-CCF6-4B95-9B39-3ECF76FC5BFF}" destId="{6FF47B0D-B2B9-48B6-AF6C-F185E194475E}" srcOrd="4" destOrd="0" parTransId="{15B06E83-F0C7-4CAD-AA8C-C5A4E2938C97}" sibTransId="{6625845B-52AB-4D74-A1FE-F48B0B6287A2}"/>
    <dgm:cxn modelId="{575E648E-6352-4F51-B962-9A19CD5FA09A}" type="presOf" srcId="{39FCDD88-CCF6-4B95-9B39-3ECF76FC5BFF}" destId="{0F999011-231A-43FA-815D-6958D97191FC}" srcOrd="0" destOrd="0" presId="urn:microsoft.com/office/officeart/2018/2/layout/IconVerticalSolidList"/>
    <dgm:cxn modelId="{14D3B19A-D4D1-4845-8BB9-55A9421A459F}" srcId="{39FCDD88-CCF6-4B95-9B39-3ECF76FC5BFF}" destId="{4962A5FF-5F7A-40D3-BCE5-25914ED3F06A}" srcOrd="0" destOrd="0" parTransId="{35E5E0E5-9BE4-46CA-9DA1-D7D3A48D877E}" sibTransId="{E07556A0-45EC-456A-9BDE-9D1B3768A977}"/>
    <dgm:cxn modelId="{1EC785A7-134F-4921-81FD-C5FD4899C789}" type="presOf" srcId="{3A6A04EF-7710-4831-A576-A6EBDA641FA7}" destId="{BAD1F02B-1F8F-4C9E-A8A4-4DDFF0F859BC}" srcOrd="0" destOrd="0" presId="urn:microsoft.com/office/officeart/2018/2/layout/IconVerticalSolidList"/>
    <dgm:cxn modelId="{1EF6CBB9-A47D-43A9-B45D-D01C345A2370}" type="presOf" srcId="{C8C48788-BB56-4654-995C-0988F84751E9}" destId="{B5E61B81-8DA3-4AF1-8511-4AD15D81095A}" srcOrd="0" destOrd="0" presId="urn:microsoft.com/office/officeart/2018/2/layout/IconVerticalSolidList"/>
    <dgm:cxn modelId="{40B1DFE9-58A2-4155-B813-B76201DDEB03}" srcId="{39FCDD88-CCF6-4B95-9B39-3ECF76FC5BFF}" destId="{CDB0292D-77D3-4853-9640-A4D93594CF56}" srcOrd="2" destOrd="0" parTransId="{83B2F2B1-61C4-4909-8DDE-DB84C7666966}" sibTransId="{01E2198B-D6F6-4543-9F38-619E3D632630}"/>
    <dgm:cxn modelId="{2E74BEF4-F96A-4A14-AAA0-9275527356DD}" type="presOf" srcId="{4962A5FF-5F7A-40D3-BCE5-25914ED3F06A}" destId="{DD1F9AF5-67D6-4025-85DD-08D4DC6969BA}" srcOrd="0" destOrd="0" presId="urn:microsoft.com/office/officeart/2018/2/layout/IconVerticalSolidList"/>
    <dgm:cxn modelId="{FBB80EFF-910E-41DD-A3FE-F6D73EABBAE5}" srcId="{39FCDD88-CCF6-4B95-9B39-3ECF76FC5BFF}" destId="{3A6A04EF-7710-4831-A576-A6EBDA641FA7}" srcOrd="1" destOrd="0" parTransId="{ED6E0B58-F13C-4CC5-85F7-48977FEA4033}" sibTransId="{0C843287-CF01-4FD9-87BF-8911EBF3FBD4}"/>
    <dgm:cxn modelId="{263E6DE5-60DA-46B7-A5F6-8FE730EBE9BF}" type="presParOf" srcId="{0F999011-231A-43FA-815D-6958D97191FC}" destId="{C239F407-C562-4DFD-A3E9-F38C0968BE41}" srcOrd="0" destOrd="0" presId="urn:microsoft.com/office/officeart/2018/2/layout/IconVerticalSolidList"/>
    <dgm:cxn modelId="{A683A79F-1EC4-4EAC-8E31-7519A0104C38}" type="presParOf" srcId="{C239F407-C562-4DFD-A3E9-F38C0968BE41}" destId="{DAE5E1E2-E833-44A0-8456-5A60C7DFF91F}" srcOrd="0" destOrd="0" presId="urn:microsoft.com/office/officeart/2018/2/layout/IconVerticalSolidList"/>
    <dgm:cxn modelId="{7C533ECD-87DA-4CF5-8FBB-E11B98474D0B}" type="presParOf" srcId="{C239F407-C562-4DFD-A3E9-F38C0968BE41}" destId="{B3557210-4325-47EB-BFEF-0F1EC7268550}" srcOrd="1" destOrd="0" presId="urn:microsoft.com/office/officeart/2018/2/layout/IconVerticalSolidList"/>
    <dgm:cxn modelId="{C93D11E2-E05B-48EC-8860-B54BEDB5AB5F}" type="presParOf" srcId="{C239F407-C562-4DFD-A3E9-F38C0968BE41}" destId="{D7FA1277-48AE-499D-962E-DA5A635CC463}" srcOrd="2" destOrd="0" presId="urn:microsoft.com/office/officeart/2018/2/layout/IconVerticalSolidList"/>
    <dgm:cxn modelId="{53B4BBEC-F6A2-45ED-8E9B-9727115A8E7E}" type="presParOf" srcId="{C239F407-C562-4DFD-A3E9-F38C0968BE41}" destId="{DD1F9AF5-67D6-4025-85DD-08D4DC6969BA}" srcOrd="3" destOrd="0" presId="urn:microsoft.com/office/officeart/2018/2/layout/IconVerticalSolidList"/>
    <dgm:cxn modelId="{D7EC207B-5447-4CD4-A4F0-F1B52F912A73}" type="presParOf" srcId="{0F999011-231A-43FA-815D-6958D97191FC}" destId="{D5A042AC-DF8A-4F98-AB0E-E2B19171DAC9}" srcOrd="1" destOrd="0" presId="urn:microsoft.com/office/officeart/2018/2/layout/IconVerticalSolidList"/>
    <dgm:cxn modelId="{6AFC78E7-D8C7-4E42-9D49-00AB0314A21F}" type="presParOf" srcId="{0F999011-231A-43FA-815D-6958D97191FC}" destId="{3AB9C3A0-AA8A-4019-B9AC-35023864C252}" srcOrd="2" destOrd="0" presId="urn:microsoft.com/office/officeart/2018/2/layout/IconVerticalSolidList"/>
    <dgm:cxn modelId="{1D266807-83EC-4258-85AC-A7584255770F}" type="presParOf" srcId="{3AB9C3A0-AA8A-4019-B9AC-35023864C252}" destId="{18C231F5-D09D-4740-9265-B68AF876C02B}" srcOrd="0" destOrd="0" presId="urn:microsoft.com/office/officeart/2018/2/layout/IconVerticalSolidList"/>
    <dgm:cxn modelId="{A59341F2-D5AD-4D60-AAE9-FC4E27AF2FD4}" type="presParOf" srcId="{3AB9C3A0-AA8A-4019-B9AC-35023864C252}" destId="{053A928A-2799-4FE2-9845-A067E8DC477D}" srcOrd="1" destOrd="0" presId="urn:microsoft.com/office/officeart/2018/2/layout/IconVerticalSolidList"/>
    <dgm:cxn modelId="{393F7BBC-3A40-4BB3-8190-3434D54BA554}" type="presParOf" srcId="{3AB9C3A0-AA8A-4019-B9AC-35023864C252}" destId="{B37158C2-042E-42EC-B502-52DF9A5FA3CE}" srcOrd="2" destOrd="0" presId="urn:microsoft.com/office/officeart/2018/2/layout/IconVerticalSolidList"/>
    <dgm:cxn modelId="{473A5AAE-13DB-4694-BB88-8853CB43B052}" type="presParOf" srcId="{3AB9C3A0-AA8A-4019-B9AC-35023864C252}" destId="{BAD1F02B-1F8F-4C9E-A8A4-4DDFF0F859BC}" srcOrd="3" destOrd="0" presId="urn:microsoft.com/office/officeart/2018/2/layout/IconVerticalSolidList"/>
    <dgm:cxn modelId="{1222C8D0-FFFF-4293-B808-0C1B1C391505}" type="presParOf" srcId="{0F999011-231A-43FA-815D-6958D97191FC}" destId="{3A3E4C18-AE09-46B3-9641-59EFF2FCAD2C}" srcOrd="3" destOrd="0" presId="urn:microsoft.com/office/officeart/2018/2/layout/IconVerticalSolidList"/>
    <dgm:cxn modelId="{36FFADCA-119D-4CCA-ADBB-7CE6836C5433}" type="presParOf" srcId="{0F999011-231A-43FA-815D-6958D97191FC}" destId="{FEA0C7DD-7B13-452F-98AB-239DE6BF8185}" srcOrd="4" destOrd="0" presId="urn:microsoft.com/office/officeart/2018/2/layout/IconVerticalSolidList"/>
    <dgm:cxn modelId="{BA6A0060-D643-464B-BE06-5B9E8B8E4595}" type="presParOf" srcId="{FEA0C7DD-7B13-452F-98AB-239DE6BF8185}" destId="{2D9BC329-8E32-41C7-971E-1A9906A730C3}" srcOrd="0" destOrd="0" presId="urn:microsoft.com/office/officeart/2018/2/layout/IconVerticalSolidList"/>
    <dgm:cxn modelId="{0632F601-A257-472B-9EA8-419C22174102}" type="presParOf" srcId="{FEA0C7DD-7B13-452F-98AB-239DE6BF8185}" destId="{75313EEF-A8C8-43E5-B32C-67001894D60B}" srcOrd="1" destOrd="0" presId="urn:microsoft.com/office/officeart/2018/2/layout/IconVerticalSolidList"/>
    <dgm:cxn modelId="{28B31048-2970-4506-94CE-BFBE66C96F6A}" type="presParOf" srcId="{FEA0C7DD-7B13-452F-98AB-239DE6BF8185}" destId="{9491A323-B85B-42CE-80A6-1B8568112810}" srcOrd="2" destOrd="0" presId="urn:microsoft.com/office/officeart/2018/2/layout/IconVerticalSolidList"/>
    <dgm:cxn modelId="{F1F77D39-8AA7-4451-B263-206466E530B9}" type="presParOf" srcId="{FEA0C7DD-7B13-452F-98AB-239DE6BF8185}" destId="{9FB111A8-506F-4ABF-BD9D-E2745A2AE11F}" srcOrd="3" destOrd="0" presId="urn:microsoft.com/office/officeart/2018/2/layout/IconVerticalSolidList"/>
    <dgm:cxn modelId="{7D4614B1-3057-4D3F-98C5-D7EE0A4F425A}" type="presParOf" srcId="{0F999011-231A-43FA-815D-6958D97191FC}" destId="{5B823FF8-4D88-44C3-85CF-CA55A7545A3D}" srcOrd="5" destOrd="0" presId="urn:microsoft.com/office/officeart/2018/2/layout/IconVerticalSolidList"/>
    <dgm:cxn modelId="{1C9E81CB-4234-4F15-BB92-8D9356220FD8}" type="presParOf" srcId="{0F999011-231A-43FA-815D-6958D97191FC}" destId="{8333C19F-FA71-440A-83C0-4A233C32079F}" srcOrd="6" destOrd="0" presId="urn:microsoft.com/office/officeart/2018/2/layout/IconVerticalSolidList"/>
    <dgm:cxn modelId="{DDD4601A-1CB7-43D3-8EE4-B7F6F0276434}" type="presParOf" srcId="{8333C19F-FA71-440A-83C0-4A233C32079F}" destId="{1641EBE7-F489-4D78-A399-EBC1E55F3A59}" srcOrd="0" destOrd="0" presId="urn:microsoft.com/office/officeart/2018/2/layout/IconVerticalSolidList"/>
    <dgm:cxn modelId="{F6DF587E-6836-41C0-A0D0-BC84151F556E}" type="presParOf" srcId="{8333C19F-FA71-440A-83C0-4A233C32079F}" destId="{16E1C10C-EB45-4B32-8D9C-D1E6AFE82CDD}" srcOrd="1" destOrd="0" presId="urn:microsoft.com/office/officeart/2018/2/layout/IconVerticalSolidList"/>
    <dgm:cxn modelId="{1E94AC5E-C531-4FBC-BC9B-FFB0446037F6}" type="presParOf" srcId="{8333C19F-FA71-440A-83C0-4A233C32079F}" destId="{79805F84-7024-4489-A7AB-71502F8B9D55}" srcOrd="2" destOrd="0" presId="urn:microsoft.com/office/officeart/2018/2/layout/IconVerticalSolidList"/>
    <dgm:cxn modelId="{1474040E-A753-44BA-BB84-4EA3E3244843}" type="presParOf" srcId="{8333C19F-FA71-440A-83C0-4A233C32079F}" destId="{B5E61B81-8DA3-4AF1-8511-4AD15D81095A}" srcOrd="3" destOrd="0" presId="urn:microsoft.com/office/officeart/2018/2/layout/IconVerticalSolidList"/>
    <dgm:cxn modelId="{D4AF8FB6-75B9-4A30-B77C-C9CFC33A9141}" type="presParOf" srcId="{0F999011-231A-43FA-815D-6958D97191FC}" destId="{0EFC1EEC-03ED-4673-9B53-C73BE30507EA}" srcOrd="7" destOrd="0" presId="urn:microsoft.com/office/officeart/2018/2/layout/IconVerticalSolidList"/>
    <dgm:cxn modelId="{98ADD4C6-7E2C-4118-8E88-F876052C8C30}" type="presParOf" srcId="{0F999011-231A-43FA-815D-6958D97191FC}" destId="{C546A994-A1BF-4FD9-BFFF-1D297647BE7F}" srcOrd="8" destOrd="0" presId="urn:microsoft.com/office/officeart/2018/2/layout/IconVerticalSolidList"/>
    <dgm:cxn modelId="{4FAC64D6-5217-43A2-ABDE-E0D54686FDEB}" type="presParOf" srcId="{C546A994-A1BF-4FD9-BFFF-1D297647BE7F}" destId="{3F342AF4-D706-4716-95A7-E224D87A6E0A}" srcOrd="0" destOrd="0" presId="urn:microsoft.com/office/officeart/2018/2/layout/IconVerticalSolidList"/>
    <dgm:cxn modelId="{A44DB78A-E1FE-47B5-97FA-EB11270D65B5}" type="presParOf" srcId="{C546A994-A1BF-4FD9-BFFF-1D297647BE7F}" destId="{0A452A45-F531-4ABA-9BBF-088B78E48BBE}" srcOrd="1" destOrd="0" presId="urn:microsoft.com/office/officeart/2018/2/layout/IconVerticalSolidList"/>
    <dgm:cxn modelId="{E7B1F519-7E0E-47CD-A9A2-364ABC3000DE}" type="presParOf" srcId="{C546A994-A1BF-4FD9-BFFF-1D297647BE7F}" destId="{FCF288D3-64D6-4CB5-8B57-038F3472C52F}" srcOrd="2" destOrd="0" presId="urn:microsoft.com/office/officeart/2018/2/layout/IconVerticalSolidList"/>
    <dgm:cxn modelId="{16BD0949-3DA5-432B-A685-151E801DD715}" type="presParOf" srcId="{C546A994-A1BF-4FD9-BFFF-1D297647BE7F}" destId="{F863DE9D-A7DA-4A67-A728-46BAC5D3FF7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4C73F6-8D44-4748-9FF0-94A0C958C887}"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IN"/>
        </a:p>
      </dgm:t>
    </dgm:pt>
    <dgm:pt modelId="{F3E8842D-6A7E-4C38-8F65-6D91B82A89FC}">
      <dgm:prSet phldrT="[Text]" custT="1"/>
      <dgm:spPr/>
      <dgm:t>
        <a:bodyPr/>
        <a:lstStyle/>
        <a:p>
          <a:r>
            <a:rPr lang="en-IN" sz="900"/>
            <a:t>Project</a:t>
          </a:r>
        </a:p>
        <a:p>
          <a:r>
            <a:rPr lang="en-IN" sz="900"/>
            <a:t>Manager</a:t>
          </a:r>
        </a:p>
      </dgm:t>
    </dgm:pt>
    <dgm:pt modelId="{EA14C115-605B-41AE-B30A-169A61F0ED11}" type="parTrans" cxnId="{6D1D302F-08AB-4D29-A1DD-18D7800B0C0A}">
      <dgm:prSet/>
      <dgm:spPr/>
      <dgm:t>
        <a:bodyPr/>
        <a:lstStyle/>
        <a:p>
          <a:endParaRPr lang="en-IN"/>
        </a:p>
      </dgm:t>
    </dgm:pt>
    <dgm:pt modelId="{0AED5CC9-7D1F-4CBC-8506-EF2A0E7268FC}" type="sibTrans" cxnId="{6D1D302F-08AB-4D29-A1DD-18D7800B0C0A}">
      <dgm:prSet/>
      <dgm:spPr/>
      <dgm:t>
        <a:bodyPr/>
        <a:lstStyle/>
        <a:p>
          <a:endParaRPr lang="en-IN"/>
        </a:p>
      </dgm:t>
    </dgm:pt>
    <dgm:pt modelId="{DF5AD78F-FAA0-407A-94E5-4AFFE9DF13E7}" type="pres">
      <dgm:prSet presAssocID="{B34C73F6-8D44-4748-9FF0-94A0C958C887}" presName="hierChild1" presStyleCnt="0">
        <dgm:presLayoutVars>
          <dgm:chPref val="1"/>
          <dgm:dir/>
          <dgm:animOne val="branch"/>
          <dgm:animLvl val="lvl"/>
          <dgm:resizeHandles/>
        </dgm:presLayoutVars>
      </dgm:prSet>
      <dgm:spPr/>
    </dgm:pt>
    <dgm:pt modelId="{7D323579-4CB7-43F0-B57F-AD691F86C310}" type="pres">
      <dgm:prSet presAssocID="{F3E8842D-6A7E-4C38-8F65-6D91B82A89FC}" presName="hierRoot1" presStyleCnt="0"/>
      <dgm:spPr/>
    </dgm:pt>
    <dgm:pt modelId="{AA891B2F-3E07-4EDA-BD94-0F4E643AA25C}" type="pres">
      <dgm:prSet presAssocID="{F3E8842D-6A7E-4C38-8F65-6D91B82A89FC}" presName="composite" presStyleCnt="0"/>
      <dgm:spPr/>
    </dgm:pt>
    <dgm:pt modelId="{7A9D69ED-12E2-448C-A9BC-033C4F4D879D}" type="pres">
      <dgm:prSet presAssocID="{F3E8842D-6A7E-4C38-8F65-6D91B82A89FC}" presName="background" presStyleLbl="node0" presStyleIdx="0" presStyleCnt="1"/>
      <dgm:spPr/>
    </dgm:pt>
    <dgm:pt modelId="{80FDE87C-D2E6-47C6-9D25-A17387F8C249}" type="pres">
      <dgm:prSet presAssocID="{F3E8842D-6A7E-4C38-8F65-6D91B82A89FC}" presName="text" presStyleLbl="fgAcc0" presStyleIdx="0" presStyleCnt="1" custLinFactNeighborX="-16368" custLinFactNeighborY="-26294">
        <dgm:presLayoutVars>
          <dgm:chPref val="3"/>
        </dgm:presLayoutVars>
      </dgm:prSet>
      <dgm:spPr/>
    </dgm:pt>
    <dgm:pt modelId="{4A428519-C16B-49AC-9B26-0608CE7432EC}" type="pres">
      <dgm:prSet presAssocID="{F3E8842D-6A7E-4C38-8F65-6D91B82A89FC}" presName="hierChild2" presStyleCnt="0"/>
      <dgm:spPr/>
    </dgm:pt>
  </dgm:ptLst>
  <dgm:cxnLst>
    <dgm:cxn modelId="{421DCB0B-F41E-4211-81D9-38A4A3C9A3B7}" type="presOf" srcId="{B34C73F6-8D44-4748-9FF0-94A0C958C887}" destId="{DF5AD78F-FAA0-407A-94E5-4AFFE9DF13E7}" srcOrd="0" destOrd="0" presId="urn:microsoft.com/office/officeart/2005/8/layout/hierarchy1"/>
    <dgm:cxn modelId="{6D1D302F-08AB-4D29-A1DD-18D7800B0C0A}" srcId="{B34C73F6-8D44-4748-9FF0-94A0C958C887}" destId="{F3E8842D-6A7E-4C38-8F65-6D91B82A89FC}" srcOrd="0" destOrd="0" parTransId="{EA14C115-605B-41AE-B30A-169A61F0ED11}" sibTransId="{0AED5CC9-7D1F-4CBC-8506-EF2A0E7268FC}"/>
    <dgm:cxn modelId="{44657974-4099-4DC9-B42E-9A985C65BC55}" type="presOf" srcId="{F3E8842D-6A7E-4C38-8F65-6D91B82A89FC}" destId="{80FDE87C-D2E6-47C6-9D25-A17387F8C249}" srcOrd="0" destOrd="0" presId="urn:microsoft.com/office/officeart/2005/8/layout/hierarchy1"/>
    <dgm:cxn modelId="{2A1F9277-2469-489B-A0EB-686A0FF33CB2}" type="presParOf" srcId="{DF5AD78F-FAA0-407A-94E5-4AFFE9DF13E7}" destId="{7D323579-4CB7-43F0-B57F-AD691F86C310}" srcOrd="0" destOrd="0" presId="urn:microsoft.com/office/officeart/2005/8/layout/hierarchy1"/>
    <dgm:cxn modelId="{7F763744-097C-42F2-B2CE-826F3E243726}" type="presParOf" srcId="{7D323579-4CB7-43F0-B57F-AD691F86C310}" destId="{AA891B2F-3E07-4EDA-BD94-0F4E643AA25C}" srcOrd="0" destOrd="0" presId="urn:microsoft.com/office/officeart/2005/8/layout/hierarchy1"/>
    <dgm:cxn modelId="{A5395739-8736-490B-AC46-ED1BC4C3EE56}" type="presParOf" srcId="{AA891B2F-3E07-4EDA-BD94-0F4E643AA25C}" destId="{7A9D69ED-12E2-448C-A9BC-033C4F4D879D}" srcOrd="0" destOrd="0" presId="urn:microsoft.com/office/officeart/2005/8/layout/hierarchy1"/>
    <dgm:cxn modelId="{E541F34C-17E2-4B7B-81C8-6CDE1D426826}" type="presParOf" srcId="{AA891B2F-3E07-4EDA-BD94-0F4E643AA25C}" destId="{80FDE87C-D2E6-47C6-9D25-A17387F8C249}" srcOrd="1" destOrd="0" presId="urn:microsoft.com/office/officeart/2005/8/layout/hierarchy1"/>
    <dgm:cxn modelId="{5A5D8A11-1182-46D8-BDAD-24A936F5A1CD}" type="presParOf" srcId="{7D323579-4CB7-43F0-B57F-AD691F86C310}" destId="{4A428519-C16B-49AC-9B26-0608CE7432EC}" srcOrd="1" destOrd="0" presId="urn:microsoft.com/office/officeart/2005/8/layout/hierarchy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B3E5276-A499-4A49-87AC-FDDE8AE8D34A}" type="doc">
      <dgm:prSet loTypeId="urn:microsoft.com/office/officeart/2005/8/layout/hChevron3" loCatId="process" qsTypeId="urn:microsoft.com/office/officeart/2005/8/quickstyle/3d2" qsCatId="3D" csTypeId="urn:microsoft.com/office/officeart/2005/8/colors/accent1_2" csCatId="accent1" phldr="1"/>
      <dgm:spPr/>
    </dgm:pt>
    <dgm:pt modelId="{AE77A068-98D4-44E7-A724-3B6CF5CEADC4}">
      <dgm:prSet phldrT="[Text]" phldr="0"/>
      <dgm:spPr/>
      <dgm:t>
        <a:bodyPr/>
        <a:lstStyle/>
        <a:p>
          <a:pPr rtl="0"/>
          <a:r>
            <a:rPr lang="en-US">
              <a:latin typeface="Gill Sans Nova"/>
            </a:rPr>
            <a:t>Saved over 1 month per person per year for higher value tasks </a:t>
          </a:r>
          <a:endParaRPr lang="en-US"/>
        </a:p>
      </dgm:t>
    </dgm:pt>
    <dgm:pt modelId="{502FE7EB-6DC5-450C-967F-E3B32270DF85}" type="parTrans" cxnId="{2D740E55-8981-4EF8-A210-597BDBD582B6}">
      <dgm:prSet/>
      <dgm:spPr/>
      <dgm:t>
        <a:bodyPr/>
        <a:lstStyle/>
        <a:p>
          <a:endParaRPr lang="en-IN"/>
        </a:p>
      </dgm:t>
    </dgm:pt>
    <dgm:pt modelId="{EC20FA0E-A848-4DE3-983E-61E000475063}" type="sibTrans" cxnId="{2D740E55-8981-4EF8-A210-597BDBD582B6}">
      <dgm:prSet/>
      <dgm:spPr/>
      <dgm:t>
        <a:bodyPr/>
        <a:lstStyle/>
        <a:p>
          <a:endParaRPr lang="en-IN"/>
        </a:p>
      </dgm:t>
    </dgm:pt>
    <dgm:pt modelId="{0DFD705C-EE5C-482F-893B-B8517759564D}">
      <dgm:prSet phldrT="[Text]" phldr="0"/>
      <dgm:spPr/>
      <dgm:t>
        <a:bodyPr/>
        <a:lstStyle/>
        <a:p>
          <a:pPr rtl="0"/>
          <a:r>
            <a:rPr lang="en-US">
              <a:latin typeface="Gill Sans Nova"/>
            </a:rPr>
            <a:t>Accuracy of up to 85% has been achieved in A/R Forecast</a:t>
          </a:r>
          <a:endParaRPr lang="en-US"/>
        </a:p>
      </dgm:t>
    </dgm:pt>
    <dgm:pt modelId="{27B70BC3-CA4B-451F-9E6F-5C701D0E0742}" type="parTrans" cxnId="{F120F35B-EA50-4F44-9D5A-318A816CAD72}">
      <dgm:prSet/>
      <dgm:spPr/>
      <dgm:t>
        <a:bodyPr/>
        <a:lstStyle/>
        <a:p>
          <a:endParaRPr lang="en-IN"/>
        </a:p>
      </dgm:t>
    </dgm:pt>
    <dgm:pt modelId="{6B99EE2D-B977-4988-BBAD-090229C1E3F6}" type="sibTrans" cxnId="{F120F35B-EA50-4F44-9D5A-318A816CAD72}">
      <dgm:prSet/>
      <dgm:spPr/>
      <dgm:t>
        <a:bodyPr/>
        <a:lstStyle/>
        <a:p>
          <a:endParaRPr lang="en-IN"/>
        </a:p>
      </dgm:t>
    </dgm:pt>
    <dgm:pt modelId="{F7796C09-A365-43CE-945F-0D44DBD30938}">
      <dgm:prSet phldrT="[Text]" phldr="0"/>
      <dgm:spPr/>
      <dgm:t>
        <a:bodyPr/>
        <a:lstStyle/>
        <a:p>
          <a:pPr rtl="0"/>
          <a:r>
            <a:rPr lang="en-US">
              <a:latin typeface="Gill Sans Nova"/>
            </a:rPr>
            <a:t>Improved short-term visibility for 900+ projects by daily forecasts</a:t>
          </a:r>
          <a:endParaRPr lang="en-US"/>
        </a:p>
      </dgm:t>
    </dgm:pt>
    <dgm:pt modelId="{C8820193-43FB-43D5-8959-EB2E9F9D03F7}" type="parTrans" cxnId="{D73E5727-A49C-428A-9C6A-C5AE2FAB11C1}">
      <dgm:prSet/>
      <dgm:spPr/>
      <dgm:t>
        <a:bodyPr/>
        <a:lstStyle/>
        <a:p>
          <a:endParaRPr lang="en-IN"/>
        </a:p>
      </dgm:t>
    </dgm:pt>
    <dgm:pt modelId="{FF3537F7-164B-4434-BAD7-50EA259ABE77}" type="sibTrans" cxnId="{D73E5727-A49C-428A-9C6A-C5AE2FAB11C1}">
      <dgm:prSet/>
      <dgm:spPr/>
      <dgm:t>
        <a:bodyPr/>
        <a:lstStyle/>
        <a:p>
          <a:endParaRPr lang="en-IN"/>
        </a:p>
      </dgm:t>
    </dgm:pt>
    <dgm:pt modelId="{41345E8B-3E0C-4262-9DDD-6700BC6F3180}">
      <dgm:prSet phldr="0"/>
      <dgm:spPr/>
      <dgm:t>
        <a:bodyPr/>
        <a:lstStyle/>
        <a:p>
          <a:pPr rtl="0"/>
          <a:r>
            <a:rPr lang="en-US">
              <a:latin typeface="Gill Sans Nova"/>
            </a:rPr>
            <a:t>Variance Analysis provides insights into various cash flow categories</a:t>
          </a:r>
        </a:p>
      </dgm:t>
    </dgm:pt>
    <dgm:pt modelId="{9A9C0D98-BA53-43EA-94E0-C991A68487CF}" type="parTrans" cxnId="{3DE2EA55-C2F8-4EE4-82B0-0EE1E870A9E8}">
      <dgm:prSet/>
      <dgm:spPr/>
      <dgm:t>
        <a:bodyPr/>
        <a:lstStyle/>
        <a:p>
          <a:endParaRPr lang="en-IN"/>
        </a:p>
      </dgm:t>
    </dgm:pt>
    <dgm:pt modelId="{CF67AAC4-8AA1-4530-87B9-CEFD557E92BB}" type="sibTrans" cxnId="{3DE2EA55-C2F8-4EE4-82B0-0EE1E870A9E8}">
      <dgm:prSet/>
      <dgm:spPr/>
      <dgm:t>
        <a:bodyPr/>
        <a:lstStyle/>
        <a:p>
          <a:endParaRPr lang="en-IN"/>
        </a:p>
      </dgm:t>
    </dgm:pt>
    <dgm:pt modelId="{EB0A5C2D-2065-4ABC-9CA0-A0CF3A89906A}" type="pres">
      <dgm:prSet presAssocID="{0B3E5276-A499-4A49-87AC-FDDE8AE8D34A}" presName="Name0" presStyleCnt="0">
        <dgm:presLayoutVars>
          <dgm:dir/>
          <dgm:resizeHandles val="exact"/>
        </dgm:presLayoutVars>
      </dgm:prSet>
      <dgm:spPr/>
    </dgm:pt>
    <dgm:pt modelId="{18D38B66-509C-4D8F-862C-B6AA8A63CB33}" type="pres">
      <dgm:prSet presAssocID="{AE77A068-98D4-44E7-A724-3B6CF5CEADC4}" presName="parTxOnly" presStyleLbl="node1" presStyleIdx="0" presStyleCnt="4">
        <dgm:presLayoutVars>
          <dgm:bulletEnabled val="1"/>
        </dgm:presLayoutVars>
      </dgm:prSet>
      <dgm:spPr/>
    </dgm:pt>
    <dgm:pt modelId="{634E283D-187D-46B7-9AFF-1C7269A3E965}" type="pres">
      <dgm:prSet presAssocID="{EC20FA0E-A848-4DE3-983E-61E000475063}" presName="parSpace" presStyleCnt="0"/>
      <dgm:spPr/>
    </dgm:pt>
    <dgm:pt modelId="{EDBBA896-5D72-466C-9D81-9DB9DB61B734}" type="pres">
      <dgm:prSet presAssocID="{0DFD705C-EE5C-482F-893B-B8517759564D}" presName="parTxOnly" presStyleLbl="node1" presStyleIdx="1" presStyleCnt="4">
        <dgm:presLayoutVars>
          <dgm:bulletEnabled val="1"/>
        </dgm:presLayoutVars>
      </dgm:prSet>
      <dgm:spPr/>
    </dgm:pt>
    <dgm:pt modelId="{8675BF8F-8173-4792-A254-2B04168884AF}" type="pres">
      <dgm:prSet presAssocID="{6B99EE2D-B977-4988-BBAD-090229C1E3F6}" presName="parSpace" presStyleCnt="0"/>
      <dgm:spPr/>
    </dgm:pt>
    <dgm:pt modelId="{DA9B370B-7A76-4B83-A14E-1ADCD243416D}" type="pres">
      <dgm:prSet presAssocID="{F7796C09-A365-43CE-945F-0D44DBD30938}" presName="parTxOnly" presStyleLbl="node1" presStyleIdx="2" presStyleCnt="4" custLinFactNeighborX="8711">
        <dgm:presLayoutVars>
          <dgm:bulletEnabled val="1"/>
        </dgm:presLayoutVars>
      </dgm:prSet>
      <dgm:spPr/>
    </dgm:pt>
    <dgm:pt modelId="{697B555B-9D6C-42EE-AE0C-C88DB4C4BCE8}" type="pres">
      <dgm:prSet presAssocID="{FF3537F7-164B-4434-BAD7-50EA259ABE77}" presName="parSpace" presStyleCnt="0"/>
      <dgm:spPr/>
    </dgm:pt>
    <dgm:pt modelId="{090C58F6-FECF-4446-8B88-1EB3A4F95496}" type="pres">
      <dgm:prSet presAssocID="{41345E8B-3E0C-4262-9DDD-6700BC6F3180}" presName="parTxOnly" presStyleLbl="node1" presStyleIdx="3" presStyleCnt="4">
        <dgm:presLayoutVars>
          <dgm:bulletEnabled val="1"/>
        </dgm:presLayoutVars>
      </dgm:prSet>
      <dgm:spPr/>
    </dgm:pt>
  </dgm:ptLst>
  <dgm:cxnLst>
    <dgm:cxn modelId="{D73E5727-A49C-428A-9C6A-C5AE2FAB11C1}" srcId="{0B3E5276-A499-4A49-87AC-FDDE8AE8D34A}" destId="{F7796C09-A365-43CE-945F-0D44DBD30938}" srcOrd="2" destOrd="0" parTransId="{C8820193-43FB-43D5-8959-EB2E9F9D03F7}" sibTransId="{FF3537F7-164B-4434-BAD7-50EA259ABE77}"/>
    <dgm:cxn modelId="{0E796933-8D09-4382-8B2B-0CB7D9C943BC}" type="presOf" srcId="{AE77A068-98D4-44E7-A724-3B6CF5CEADC4}" destId="{18D38B66-509C-4D8F-862C-B6AA8A63CB33}" srcOrd="0" destOrd="0" presId="urn:microsoft.com/office/officeart/2005/8/layout/hChevron3"/>
    <dgm:cxn modelId="{F120F35B-EA50-4F44-9D5A-318A816CAD72}" srcId="{0B3E5276-A499-4A49-87AC-FDDE8AE8D34A}" destId="{0DFD705C-EE5C-482F-893B-B8517759564D}" srcOrd="1" destOrd="0" parTransId="{27B70BC3-CA4B-451F-9E6F-5C701D0E0742}" sibTransId="{6B99EE2D-B977-4988-BBAD-090229C1E3F6}"/>
    <dgm:cxn modelId="{24E4DD66-DAEC-44A3-A4DB-A2BFEA88C176}" type="presOf" srcId="{0B3E5276-A499-4A49-87AC-FDDE8AE8D34A}" destId="{EB0A5C2D-2065-4ABC-9CA0-A0CF3A89906A}" srcOrd="0" destOrd="0" presId="urn:microsoft.com/office/officeart/2005/8/layout/hChevron3"/>
    <dgm:cxn modelId="{2D740E55-8981-4EF8-A210-597BDBD582B6}" srcId="{0B3E5276-A499-4A49-87AC-FDDE8AE8D34A}" destId="{AE77A068-98D4-44E7-A724-3B6CF5CEADC4}" srcOrd="0" destOrd="0" parTransId="{502FE7EB-6DC5-450C-967F-E3B32270DF85}" sibTransId="{EC20FA0E-A848-4DE3-983E-61E000475063}"/>
    <dgm:cxn modelId="{3DE2EA55-C2F8-4EE4-82B0-0EE1E870A9E8}" srcId="{0B3E5276-A499-4A49-87AC-FDDE8AE8D34A}" destId="{41345E8B-3E0C-4262-9DDD-6700BC6F3180}" srcOrd="3" destOrd="0" parTransId="{9A9C0D98-BA53-43EA-94E0-C991A68487CF}" sibTransId="{CF67AAC4-8AA1-4530-87B9-CEFD557E92BB}"/>
    <dgm:cxn modelId="{5084DB95-05DD-473C-9A78-C70241DC9852}" type="presOf" srcId="{0DFD705C-EE5C-482F-893B-B8517759564D}" destId="{EDBBA896-5D72-466C-9D81-9DB9DB61B734}" srcOrd="0" destOrd="0" presId="urn:microsoft.com/office/officeart/2005/8/layout/hChevron3"/>
    <dgm:cxn modelId="{3E338BAD-65B2-497D-899A-94EE72B57646}" type="presOf" srcId="{F7796C09-A365-43CE-945F-0D44DBD30938}" destId="{DA9B370B-7A76-4B83-A14E-1ADCD243416D}" srcOrd="0" destOrd="0" presId="urn:microsoft.com/office/officeart/2005/8/layout/hChevron3"/>
    <dgm:cxn modelId="{08F89AB9-6CF3-49D7-89F4-254F8B993386}" type="presOf" srcId="{41345E8B-3E0C-4262-9DDD-6700BC6F3180}" destId="{090C58F6-FECF-4446-8B88-1EB3A4F95496}" srcOrd="0" destOrd="0" presId="urn:microsoft.com/office/officeart/2005/8/layout/hChevron3"/>
    <dgm:cxn modelId="{6506F265-AAC5-4A3B-A62F-04596D8B6420}" type="presParOf" srcId="{EB0A5C2D-2065-4ABC-9CA0-A0CF3A89906A}" destId="{18D38B66-509C-4D8F-862C-B6AA8A63CB33}" srcOrd="0" destOrd="0" presId="urn:microsoft.com/office/officeart/2005/8/layout/hChevron3"/>
    <dgm:cxn modelId="{48B3C8AF-416B-44B5-B6D7-7FD42DCA0B9A}" type="presParOf" srcId="{EB0A5C2D-2065-4ABC-9CA0-A0CF3A89906A}" destId="{634E283D-187D-46B7-9AFF-1C7269A3E965}" srcOrd="1" destOrd="0" presId="urn:microsoft.com/office/officeart/2005/8/layout/hChevron3"/>
    <dgm:cxn modelId="{9E273BF8-FF6D-4C2B-A60A-80998FBDE436}" type="presParOf" srcId="{EB0A5C2D-2065-4ABC-9CA0-A0CF3A89906A}" destId="{EDBBA896-5D72-466C-9D81-9DB9DB61B734}" srcOrd="2" destOrd="0" presId="urn:microsoft.com/office/officeart/2005/8/layout/hChevron3"/>
    <dgm:cxn modelId="{FD8B5A78-3130-47A8-AFB6-77B7A56FDB8B}" type="presParOf" srcId="{EB0A5C2D-2065-4ABC-9CA0-A0CF3A89906A}" destId="{8675BF8F-8173-4792-A254-2B04168884AF}" srcOrd="3" destOrd="0" presId="urn:microsoft.com/office/officeart/2005/8/layout/hChevron3"/>
    <dgm:cxn modelId="{65494DE2-466B-4770-9B4F-B6D7F136CA74}" type="presParOf" srcId="{EB0A5C2D-2065-4ABC-9CA0-A0CF3A89906A}" destId="{DA9B370B-7A76-4B83-A14E-1ADCD243416D}" srcOrd="4" destOrd="0" presId="urn:microsoft.com/office/officeart/2005/8/layout/hChevron3"/>
    <dgm:cxn modelId="{9A56BBF2-F074-4E82-B427-ABAB16BA2881}" type="presParOf" srcId="{EB0A5C2D-2065-4ABC-9CA0-A0CF3A89906A}" destId="{697B555B-9D6C-42EE-AE0C-C88DB4C4BCE8}" srcOrd="5" destOrd="0" presId="urn:microsoft.com/office/officeart/2005/8/layout/hChevron3"/>
    <dgm:cxn modelId="{1EB31A9D-09F3-416B-A68D-5EEE1995D1D5}" type="presParOf" srcId="{EB0A5C2D-2065-4ABC-9CA0-A0CF3A89906A}" destId="{090C58F6-FECF-4446-8B88-1EB3A4F95496}" srcOrd="6" destOrd="0" presId="urn:microsoft.com/office/officeart/2005/8/layout/hChevron3"/>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17EF59-F517-4380-8661-8352B3ECBED7}"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89C0A18D-43D4-45E9-834A-CD50BC13A3AD}">
      <dgm:prSet/>
      <dgm:spPr/>
      <dgm:t>
        <a:bodyPr/>
        <a:lstStyle/>
        <a:p>
          <a:pPr>
            <a:lnSpc>
              <a:spcPct val="100000"/>
            </a:lnSpc>
          </a:pPr>
          <a:r>
            <a:rPr lang="en-US"/>
            <a:t>Forecasting</a:t>
          </a:r>
          <a:r>
            <a:rPr lang="en-US">
              <a:latin typeface="Gill Sans Nova"/>
            </a:rPr>
            <a:t> cover</a:t>
          </a:r>
          <a:r>
            <a:rPr lang="en-US"/>
            <a:t> multiple variables and parameters,</a:t>
          </a:r>
          <a:r>
            <a:rPr lang="en-US">
              <a:latin typeface="Gill Sans Nova"/>
            </a:rPr>
            <a:t> with</a:t>
          </a:r>
          <a:r>
            <a:rPr lang="en-US"/>
            <a:t> regular review and updates.</a:t>
          </a:r>
        </a:p>
      </dgm:t>
    </dgm:pt>
    <dgm:pt modelId="{C6957A78-4622-4555-941F-C68BBDB3CDBC}" type="parTrans" cxnId="{41E92F08-2552-44CC-9AF3-BC7A13B0AA1C}">
      <dgm:prSet/>
      <dgm:spPr/>
      <dgm:t>
        <a:bodyPr/>
        <a:lstStyle/>
        <a:p>
          <a:endParaRPr lang="en-US"/>
        </a:p>
      </dgm:t>
    </dgm:pt>
    <dgm:pt modelId="{ED2CF2F9-1D10-40EC-9A80-ECFDC11448F2}" type="sibTrans" cxnId="{41E92F08-2552-44CC-9AF3-BC7A13B0AA1C}">
      <dgm:prSet/>
      <dgm:spPr/>
      <dgm:t>
        <a:bodyPr/>
        <a:lstStyle/>
        <a:p>
          <a:endParaRPr lang="en-US"/>
        </a:p>
      </dgm:t>
    </dgm:pt>
    <dgm:pt modelId="{0C707478-6CDF-4C83-8681-D4F805B48B4F}">
      <dgm:prSet/>
      <dgm:spPr/>
      <dgm:t>
        <a:bodyPr/>
        <a:lstStyle/>
        <a:p>
          <a:pPr>
            <a:lnSpc>
              <a:spcPct val="100000"/>
            </a:lnSpc>
          </a:pPr>
          <a:r>
            <a:rPr lang="en-US"/>
            <a:t>Selecting the appropriate model </a:t>
          </a:r>
          <a:r>
            <a:rPr lang="en-US">
              <a:latin typeface="Gill Sans Nova"/>
            </a:rPr>
            <a:t>and its optimizaion is crucial.</a:t>
          </a:r>
          <a:endParaRPr lang="en-US"/>
        </a:p>
      </dgm:t>
    </dgm:pt>
    <dgm:pt modelId="{50AB41A4-D088-49F4-9515-1C3A94115AF5}" type="parTrans" cxnId="{9DF23F66-6549-44AA-BC16-B8ADD583725E}">
      <dgm:prSet/>
      <dgm:spPr/>
      <dgm:t>
        <a:bodyPr/>
        <a:lstStyle/>
        <a:p>
          <a:endParaRPr lang="en-US"/>
        </a:p>
      </dgm:t>
    </dgm:pt>
    <dgm:pt modelId="{328CF17A-6175-4C0B-811C-728460F49DA6}" type="sibTrans" cxnId="{9DF23F66-6549-44AA-BC16-B8ADD583725E}">
      <dgm:prSet/>
      <dgm:spPr/>
      <dgm:t>
        <a:bodyPr/>
        <a:lstStyle/>
        <a:p>
          <a:endParaRPr lang="en-US"/>
        </a:p>
      </dgm:t>
    </dgm:pt>
    <dgm:pt modelId="{B23097C4-4072-4042-AA94-6A9A184C203C}">
      <dgm:prSet/>
      <dgm:spPr/>
      <dgm:t>
        <a:bodyPr/>
        <a:lstStyle/>
        <a:p>
          <a:pPr>
            <a:lnSpc>
              <a:spcPct val="100000"/>
            </a:lnSpc>
          </a:pPr>
          <a:r>
            <a:rPr lang="en-US">
              <a:latin typeface="Gill Sans Nova"/>
            </a:rPr>
            <a:t>20</a:t>
          </a:r>
          <a:r>
            <a:rPr lang="en-US"/>
            <a:t> statistical models for forecasting, </a:t>
          </a:r>
          <a:r>
            <a:rPr lang="en-US">
              <a:latin typeface="Gill Sans Nova"/>
            </a:rPr>
            <a:t>based</a:t>
          </a:r>
          <a:r>
            <a:rPr lang="en-US"/>
            <a:t> on the category and data quality.</a:t>
          </a:r>
        </a:p>
      </dgm:t>
    </dgm:pt>
    <dgm:pt modelId="{6988D567-EEE1-400F-8E94-1C04D7B32CAA}" type="parTrans" cxnId="{2167B9C4-9B19-4C94-837A-8C8FAFA585EE}">
      <dgm:prSet/>
      <dgm:spPr/>
      <dgm:t>
        <a:bodyPr/>
        <a:lstStyle/>
        <a:p>
          <a:endParaRPr lang="en-US"/>
        </a:p>
      </dgm:t>
    </dgm:pt>
    <dgm:pt modelId="{44D17BA8-2FDB-4CB9-9F61-7DE8B6B983E4}" type="sibTrans" cxnId="{2167B9C4-9B19-4C94-837A-8C8FAFA585EE}">
      <dgm:prSet/>
      <dgm:spPr/>
      <dgm:t>
        <a:bodyPr/>
        <a:lstStyle/>
        <a:p>
          <a:endParaRPr lang="en-US"/>
        </a:p>
      </dgm:t>
    </dgm:pt>
    <dgm:pt modelId="{27E905C3-122C-4B94-A46D-BDFD83708F99}" type="pres">
      <dgm:prSet presAssocID="{B117EF59-F517-4380-8661-8352B3ECBED7}" presName="root" presStyleCnt="0">
        <dgm:presLayoutVars>
          <dgm:dir/>
          <dgm:resizeHandles val="exact"/>
        </dgm:presLayoutVars>
      </dgm:prSet>
      <dgm:spPr/>
    </dgm:pt>
    <dgm:pt modelId="{57F90BC6-1214-484B-87E7-03CDE325B4D6}" type="pres">
      <dgm:prSet presAssocID="{89C0A18D-43D4-45E9-834A-CD50BC13A3AD}" presName="compNode" presStyleCnt="0"/>
      <dgm:spPr/>
    </dgm:pt>
    <dgm:pt modelId="{C0F76769-D832-4244-AAEB-FEACD8052F30}" type="pres">
      <dgm:prSet presAssocID="{89C0A18D-43D4-45E9-834A-CD50BC13A3A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Venn Diagram"/>
        </a:ext>
      </dgm:extLst>
    </dgm:pt>
    <dgm:pt modelId="{89B90BC0-94C6-4BF4-9169-C1A20093DCFB}" type="pres">
      <dgm:prSet presAssocID="{89C0A18D-43D4-45E9-834A-CD50BC13A3AD}" presName="spaceRect" presStyleCnt="0"/>
      <dgm:spPr/>
    </dgm:pt>
    <dgm:pt modelId="{A4CD401C-86E7-4BFE-9609-0C9EBD049EC0}" type="pres">
      <dgm:prSet presAssocID="{89C0A18D-43D4-45E9-834A-CD50BC13A3AD}" presName="textRect" presStyleLbl="revTx" presStyleIdx="0" presStyleCnt="3">
        <dgm:presLayoutVars>
          <dgm:chMax val="1"/>
          <dgm:chPref val="1"/>
        </dgm:presLayoutVars>
      </dgm:prSet>
      <dgm:spPr/>
    </dgm:pt>
    <dgm:pt modelId="{10641A27-DEF0-4B8E-A32F-6F0EF19122E9}" type="pres">
      <dgm:prSet presAssocID="{ED2CF2F9-1D10-40EC-9A80-ECFDC11448F2}" presName="sibTrans" presStyleCnt="0"/>
      <dgm:spPr/>
    </dgm:pt>
    <dgm:pt modelId="{3C25AFF7-184B-4518-8050-8709C51A2423}" type="pres">
      <dgm:prSet presAssocID="{B23097C4-4072-4042-AA94-6A9A184C203C}" presName="compNode" presStyleCnt="0"/>
      <dgm:spPr/>
    </dgm:pt>
    <dgm:pt modelId="{50FEA65C-D951-4A09-B136-FD18013EDA20}" type="pres">
      <dgm:prSet presAssocID="{B23097C4-4072-4042-AA94-6A9A184C203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248D73F3-EF2B-4B25-AAD1-52714C3D8707}" type="pres">
      <dgm:prSet presAssocID="{B23097C4-4072-4042-AA94-6A9A184C203C}" presName="spaceRect" presStyleCnt="0"/>
      <dgm:spPr/>
    </dgm:pt>
    <dgm:pt modelId="{28AD9865-A2FA-4639-898A-0B1DE5A85FE1}" type="pres">
      <dgm:prSet presAssocID="{B23097C4-4072-4042-AA94-6A9A184C203C}" presName="textRect" presStyleLbl="revTx" presStyleIdx="1" presStyleCnt="3">
        <dgm:presLayoutVars>
          <dgm:chMax val="1"/>
          <dgm:chPref val="1"/>
        </dgm:presLayoutVars>
      </dgm:prSet>
      <dgm:spPr/>
    </dgm:pt>
    <dgm:pt modelId="{2F1D1734-9FE9-4638-A69A-5A5CE8B3A0D5}" type="pres">
      <dgm:prSet presAssocID="{44D17BA8-2FDB-4CB9-9F61-7DE8B6B983E4}" presName="sibTrans" presStyleCnt="0"/>
      <dgm:spPr/>
    </dgm:pt>
    <dgm:pt modelId="{35B1090F-7190-49BA-B4E0-057BD540EF8B}" type="pres">
      <dgm:prSet presAssocID="{0C707478-6CDF-4C83-8681-D4F805B48B4F}" presName="compNode" presStyleCnt="0"/>
      <dgm:spPr/>
    </dgm:pt>
    <dgm:pt modelId="{313699E4-93E4-4D3F-B3A5-38C169E8809B}" type="pres">
      <dgm:prSet presAssocID="{0C707478-6CDF-4C83-8681-D4F805B48B4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6BB596A7-0C61-4C16-87CB-8C3E987BB24B}" type="pres">
      <dgm:prSet presAssocID="{0C707478-6CDF-4C83-8681-D4F805B48B4F}" presName="spaceRect" presStyleCnt="0"/>
      <dgm:spPr/>
    </dgm:pt>
    <dgm:pt modelId="{D1C3D619-4FA5-4DD9-AF04-89FC37A5739F}" type="pres">
      <dgm:prSet presAssocID="{0C707478-6CDF-4C83-8681-D4F805B48B4F}" presName="textRect" presStyleLbl="revTx" presStyleIdx="2" presStyleCnt="3">
        <dgm:presLayoutVars>
          <dgm:chMax val="1"/>
          <dgm:chPref val="1"/>
        </dgm:presLayoutVars>
      </dgm:prSet>
      <dgm:spPr/>
    </dgm:pt>
  </dgm:ptLst>
  <dgm:cxnLst>
    <dgm:cxn modelId="{41E92F08-2552-44CC-9AF3-BC7A13B0AA1C}" srcId="{B117EF59-F517-4380-8661-8352B3ECBED7}" destId="{89C0A18D-43D4-45E9-834A-CD50BC13A3AD}" srcOrd="0" destOrd="0" parTransId="{C6957A78-4622-4555-941F-C68BBDB3CDBC}" sibTransId="{ED2CF2F9-1D10-40EC-9A80-ECFDC11448F2}"/>
    <dgm:cxn modelId="{50076816-405B-4403-8303-90BF8C6B5572}" type="presOf" srcId="{89C0A18D-43D4-45E9-834A-CD50BC13A3AD}" destId="{A4CD401C-86E7-4BFE-9609-0C9EBD049EC0}" srcOrd="0" destOrd="0" presId="urn:microsoft.com/office/officeart/2018/2/layout/IconLabelList"/>
    <dgm:cxn modelId="{35D14939-1531-4B3F-90E1-AE555E0698B9}" type="presOf" srcId="{0C707478-6CDF-4C83-8681-D4F805B48B4F}" destId="{D1C3D619-4FA5-4DD9-AF04-89FC37A5739F}" srcOrd="0" destOrd="0" presId="urn:microsoft.com/office/officeart/2018/2/layout/IconLabelList"/>
    <dgm:cxn modelId="{9DF23F66-6549-44AA-BC16-B8ADD583725E}" srcId="{B117EF59-F517-4380-8661-8352B3ECBED7}" destId="{0C707478-6CDF-4C83-8681-D4F805B48B4F}" srcOrd="2" destOrd="0" parTransId="{50AB41A4-D088-49F4-9515-1C3A94115AF5}" sibTransId="{328CF17A-6175-4C0B-811C-728460F49DA6}"/>
    <dgm:cxn modelId="{3F7C384A-6270-411A-8426-AFA65F259D05}" type="presOf" srcId="{B23097C4-4072-4042-AA94-6A9A184C203C}" destId="{28AD9865-A2FA-4639-898A-0B1DE5A85FE1}" srcOrd="0" destOrd="0" presId="urn:microsoft.com/office/officeart/2018/2/layout/IconLabelList"/>
    <dgm:cxn modelId="{35ACCCBD-4934-41E8-88B7-3C87FB4D90CC}" type="presOf" srcId="{B117EF59-F517-4380-8661-8352B3ECBED7}" destId="{27E905C3-122C-4B94-A46D-BDFD83708F99}" srcOrd="0" destOrd="0" presId="urn:microsoft.com/office/officeart/2018/2/layout/IconLabelList"/>
    <dgm:cxn modelId="{2167B9C4-9B19-4C94-837A-8C8FAFA585EE}" srcId="{B117EF59-F517-4380-8661-8352B3ECBED7}" destId="{B23097C4-4072-4042-AA94-6A9A184C203C}" srcOrd="1" destOrd="0" parTransId="{6988D567-EEE1-400F-8E94-1C04D7B32CAA}" sibTransId="{44D17BA8-2FDB-4CB9-9F61-7DE8B6B983E4}"/>
    <dgm:cxn modelId="{568F824F-F681-43D1-9648-CEC7EFD6497F}" type="presParOf" srcId="{27E905C3-122C-4B94-A46D-BDFD83708F99}" destId="{57F90BC6-1214-484B-87E7-03CDE325B4D6}" srcOrd="0" destOrd="0" presId="urn:microsoft.com/office/officeart/2018/2/layout/IconLabelList"/>
    <dgm:cxn modelId="{11482C02-1CB4-40DF-9220-FEC0EC34B943}" type="presParOf" srcId="{57F90BC6-1214-484B-87E7-03CDE325B4D6}" destId="{C0F76769-D832-4244-AAEB-FEACD8052F30}" srcOrd="0" destOrd="0" presId="urn:microsoft.com/office/officeart/2018/2/layout/IconLabelList"/>
    <dgm:cxn modelId="{E1523483-ED28-4F69-B30D-1855BC8240F1}" type="presParOf" srcId="{57F90BC6-1214-484B-87E7-03CDE325B4D6}" destId="{89B90BC0-94C6-4BF4-9169-C1A20093DCFB}" srcOrd="1" destOrd="0" presId="urn:microsoft.com/office/officeart/2018/2/layout/IconLabelList"/>
    <dgm:cxn modelId="{E7819BB6-B84F-44BB-8D5D-073CBE27C7DA}" type="presParOf" srcId="{57F90BC6-1214-484B-87E7-03CDE325B4D6}" destId="{A4CD401C-86E7-4BFE-9609-0C9EBD049EC0}" srcOrd="2" destOrd="0" presId="urn:microsoft.com/office/officeart/2018/2/layout/IconLabelList"/>
    <dgm:cxn modelId="{47216B6F-07BE-4448-942C-67C06074082E}" type="presParOf" srcId="{27E905C3-122C-4B94-A46D-BDFD83708F99}" destId="{10641A27-DEF0-4B8E-A32F-6F0EF19122E9}" srcOrd="1" destOrd="0" presId="urn:microsoft.com/office/officeart/2018/2/layout/IconLabelList"/>
    <dgm:cxn modelId="{3D4197F7-093B-41AA-B691-7C9A929B2053}" type="presParOf" srcId="{27E905C3-122C-4B94-A46D-BDFD83708F99}" destId="{3C25AFF7-184B-4518-8050-8709C51A2423}" srcOrd="2" destOrd="0" presId="urn:microsoft.com/office/officeart/2018/2/layout/IconLabelList"/>
    <dgm:cxn modelId="{74987950-19BD-4977-8FD9-68BA272B3028}" type="presParOf" srcId="{3C25AFF7-184B-4518-8050-8709C51A2423}" destId="{50FEA65C-D951-4A09-B136-FD18013EDA20}" srcOrd="0" destOrd="0" presId="urn:microsoft.com/office/officeart/2018/2/layout/IconLabelList"/>
    <dgm:cxn modelId="{C5D73F5B-3741-4C18-9DAD-90AA33CAB5D5}" type="presParOf" srcId="{3C25AFF7-184B-4518-8050-8709C51A2423}" destId="{248D73F3-EF2B-4B25-AAD1-52714C3D8707}" srcOrd="1" destOrd="0" presId="urn:microsoft.com/office/officeart/2018/2/layout/IconLabelList"/>
    <dgm:cxn modelId="{375DDAD5-E298-47A3-BE9B-BC8265382151}" type="presParOf" srcId="{3C25AFF7-184B-4518-8050-8709C51A2423}" destId="{28AD9865-A2FA-4639-898A-0B1DE5A85FE1}" srcOrd="2" destOrd="0" presId="urn:microsoft.com/office/officeart/2018/2/layout/IconLabelList"/>
    <dgm:cxn modelId="{36D2F80A-C09D-480C-926A-4F3B4EE255B4}" type="presParOf" srcId="{27E905C3-122C-4B94-A46D-BDFD83708F99}" destId="{2F1D1734-9FE9-4638-A69A-5A5CE8B3A0D5}" srcOrd="3" destOrd="0" presId="urn:microsoft.com/office/officeart/2018/2/layout/IconLabelList"/>
    <dgm:cxn modelId="{7A12BD49-6525-4EFA-B524-0CA3A93AE3AB}" type="presParOf" srcId="{27E905C3-122C-4B94-A46D-BDFD83708F99}" destId="{35B1090F-7190-49BA-B4E0-057BD540EF8B}" srcOrd="4" destOrd="0" presId="urn:microsoft.com/office/officeart/2018/2/layout/IconLabelList"/>
    <dgm:cxn modelId="{B4F7BB6A-6370-48BF-91EE-56BF1AE9050A}" type="presParOf" srcId="{35B1090F-7190-49BA-B4E0-057BD540EF8B}" destId="{313699E4-93E4-4D3F-B3A5-38C169E8809B}" srcOrd="0" destOrd="0" presId="urn:microsoft.com/office/officeart/2018/2/layout/IconLabelList"/>
    <dgm:cxn modelId="{9BF6E554-2CC8-4388-B757-EC4FF6EF8105}" type="presParOf" srcId="{35B1090F-7190-49BA-B4E0-057BD540EF8B}" destId="{6BB596A7-0C61-4C16-87CB-8C3E987BB24B}" srcOrd="1" destOrd="0" presId="urn:microsoft.com/office/officeart/2018/2/layout/IconLabelList"/>
    <dgm:cxn modelId="{20EA69E7-FAAA-493E-8F33-E32C64E1F80C}" type="presParOf" srcId="{35B1090F-7190-49BA-B4E0-057BD540EF8B}" destId="{D1C3D619-4FA5-4DD9-AF04-89FC37A5739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697C5B0-8DDB-47A9-B43E-F5DD7DE1376E}"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A6193E62-302D-4203-9B7A-F7A4C44C8F3A}">
      <dgm:prSet/>
      <dgm:spPr/>
      <dgm:t>
        <a:bodyPr/>
        <a:lstStyle/>
        <a:p>
          <a:pPr>
            <a:lnSpc>
              <a:spcPct val="100000"/>
            </a:lnSpc>
          </a:pPr>
          <a:r>
            <a:rPr lang="en-US"/>
            <a:t>Balance Sheets​</a:t>
          </a:r>
        </a:p>
      </dgm:t>
    </dgm:pt>
    <dgm:pt modelId="{014D3FC2-2EEB-4DFF-8C2E-255CCA2F490E}" type="parTrans" cxnId="{D8D3F460-9B12-4E1E-A247-DAC3D560CF15}">
      <dgm:prSet/>
      <dgm:spPr/>
      <dgm:t>
        <a:bodyPr/>
        <a:lstStyle/>
        <a:p>
          <a:endParaRPr lang="en-US"/>
        </a:p>
      </dgm:t>
    </dgm:pt>
    <dgm:pt modelId="{5F5E06EC-7183-4F3E-96B1-1793A1E4CF6F}" type="sibTrans" cxnId="{D8D3F460-9B12-4E1E-A247-DAC3D560CF15}">
      <dgm:prSet/>
      <dgm:spPr/>
      <dgm:t>
        <a:bodyPr/>
        <a:lstStyle/>
        <a:p>
          <a:endParaRPr lang="en-US"/>
        </a:p>
      </dgm:t>
    </dgm:pt>
    <dgm:pt modelId="{FE5E3208-DD13-498C-B94F-22A56471BEB2}">
      <dgm:prSet/>
      <dgm:spPr/>
      <dgm:t>
        <a:bodyPr/>
        <a:lstStyle/>
        <a:p>
          <a:pPr>
            <a:lnSpc>
              <a:spcPct val="100000"/>
            </a:lnSpc>
          </a:pPr>
          <a:r>
            <a:rPr lang="en-US"/>
            <a:t>Income Statements​</a:t>
          </a:r>
        </a:p>
      </dgm:t>
    </dgm:pt>
    <dgm:pt modelId="{638B2FD5-840A-4FAC-A0F5-6F225AA48AE8}" type="parTrans" cxnId="{57F734CD-0EFB-4D59-85C7-D9946A2ACC57}">
      <dgm:prSet/>
      <dgm:spPr/>
      <dgm:t>
        <a:bodyPr/>
        <a:lstStyle/>
        <a:p>
          <a:endParaRPr lang="en-US"/>
        </a:p>
      </dgm:t>
    </dgm:pt>
    <dgm:pt modelId="{04AD5B47-46FC-4184-904C-1AA3CF6EE1B7}" type="sibTrans" cxnId="{57F734CD-0EFB-4D59-85C7-D9946A2ACC57}">
      <dgm:prSet/>
      <dgm:spPr/>
      <dgm:t>
        <a:bodyPr/>
        <a:lstStyle/>
        <a:p>
          <a:endParaRPr lang="en-US"/>
        </a:p>
      </dgm:t>
    </dgm:pt>
    <dgm:pt modelId="{06999AA2-B809-4B14-BFB4-05978DBB2333}">
      <dgm:prSet/>
      <dgm:spPr/>
      <dgm:t>
        <a:bodyPr/>
        <a:lstStyle/>
        <a:p>
          <a:pPr>
            <a:lnSpc>
              <a:spcPct val="100000"/>
            </a:lnSpc>
          </a:pPr>
          <a:r>
            <a:rPr lang="en-US"/>
            <a:t>Account Receivable &amp; Accounts Payable, Payroll data​</a:t>
          </a:r>
        </a:p>
      </dgm:t>
    </dgm:pt>
    <dgm:pt modelId="{9E8A212D-7BB8-4F07-BED9-4317475AD430}" type="parTrans" cxnId="{6BA56A85-5E73-4F68-AB89-6096EB08496A}">
      <dgm:prSet/>
      <dgm:spPr/>
      <dgm:t>
        <a:bodyPr/>
        <a:lstStyle/>
        <a:p>
          <a:endParaRPr lang="en-US"/>
        </a:p>
      </dgm:t>
    </dgm:pt>
    <dgm:pt modelId="{C28887E4-20E7-447A-800C-BA178D7B1944}" type="sibTrans" cxnId="{6BA56A85-5E73-4F68-AB89-6096EB08496A}">
      <dgm:prSet/>
      <dgm:spPr/>
      <dgm:t>
        <a:bodyPr/>
        <a:lstStyle/>
        <a:p>
          <a:endParaRPr lang="en-US"/>
        </a:p>
      </dgm:t>
    </dgm:pt>
    <dgm:pt modelId="{D3ED0CA7-C773-4B87-A941-ED55B6BF544F}">
      <dgm:prSet/>
      <dgm:spPr/>
      <dgm:t>
        <a:bodyPr/>
        <a:lstStyle/>
        <a:p>
          <a:pPr>
            <a:lnSpc>
              <a:spcPct val="100000"/>
            </a:lnSpc>
          </a:pPr>
          <a:r>
            <a:rPr lang="en-US"/>
            <a:t>Bank Documents</a:t>
          </a:r>
        </a:p>
      </dgm:t>
    </dgm:pt>
    <dgm:pt modelId="{0453C00F-1313-4211-921A-5B2F85AD9472}" type="parTrans" cxnId="{8E5829D0-944E-44D6-A0F5-81899770BB89}">
      <dgm:prSet/>
      <dgm:spPr/>
      <dgm:t>
        <a:bodyPr/>
        <a:lstStyle/>
        <a:p>
          <a:endParaRPr lang="en-US"/>
        </a:p>
      </dgm:t>
    </dgm:pt>
    <dgm:pt modelId="{55B98A32-5D96-4C89-BE9C-07346B3C0A60}" type="sibTrans" cxnId="{8E5829D0-944E-44D6-A0F5-81899770BB89}">
      <dgm:prSet/>
      <dgm:spPr/>
      <dgm:t>
        <a:bodyPr/>
        <a:lstStyle/>
        <a:p>
          <a:endParaRPr lang="en-US"/>
        </a:p>
      </dgm:t>
    </dgm:pt>
    <dgm:pt modelId="{CFB5E204-3D69-4080-B730-F88EE44168A0}" type="pres">
      <dgm:prSet presAssocID="{2697C5B0-8DDB-47A9-B43E-F5DD7DE1376E}" presName="root" presStyleCnt="0">
        <dgm:presLayoutVars>
          <dgm:dir/>
          <dgm:resizeHandles val="exact"/>
        </dgm:presLayoutVars>
      </dgm:prSet>
      <dgm:spPr/>
    </dgm:pt>
    <dgm:pt modelId="{3CC05830-3DBE-4CE9-A6DB-F6E394F87599}" type="pres">
      <dgm:prSet presAssocID="{A6193E62-302D-4203-9B7A-F7A4C44C8F3A}" presName="compNode" presStyleCnt="0"/>
      <dgm:spPr/>
    </dgm:pt>
    <dgm:pt modelId="{4A3A63EB-CB3B-4392-A4EB-9007CE3F9B2D}" type="pres">
      <dgm:prSet presAssocID="{A6193E62-302D-4203-9B7A-F7A4C44C8F3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ales of Justice"/>
        </a:ext>
      </dgm:extLst>
    </dgm:pt>
    <dgm:pt modelId="{1F4D80EE-9A21-44B3-8F2A-DD4FBF31AE30}" type="pres">
      <dgm:prSet presAssocID="{A6193E62-302D-4203-9B7A-F7A4C44C8F3A}" presName="spaceRect" presStyleCnt="0"/>
      <dgm:spPr/>
    </dgm:pt>
    <dgm:pt modelId="{8AF5652A-C730-490C-82A7-F6368BE23081}" type="pres">
      <dgm:prSet presAssocID="{A6193E62-302D-4203-9B7A-F7A4C44C8F3A}" presName="textRect" presStyleLbl="revTx" presStyleIdx="0" presStyleCnt="4">
        <dgm:presLayoutVars>
          <dgm:chMax val="1"/>
          <dgm:chPref val="1"/>
        </dgm:presLayoutVars>
      </dgm:prSet>
      <dgm:spPr/>
    </dgm:pt>
    <dgm:pt modelId="{475CA236-A138-4BCD-B808-16A35601E63E}" type="pres">
      <dgm:prSet presAssocID="{5F5E06EC-7183-4F3E-96B1-1793A1E4CF6F}" presName="sibTrans" presStyleCnt="0"/>
      <dgm:spPr/>
    </dgm:pt>
    <dgm:pt modelId="{3C014F02-D03B-4100-ADB6-4687224F27CD}" type="pres">
      <dgm:prSet presAssocID="{FE5E3208-DD13-498C-B94F-22A56471BEB2}" presName="compNode" presStyleCnt="0"/>
      <dgm:spPr/>
    </dgm:pt>
    <dgm:pt modelId="{38157567-3B0F-4C4D-AE8E-8D65270A9EEB}" type="pres">
      <dgm:prSet presAssocID="{FE5E3208-DD13-498C-B94F-22A56471BEB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330426E7-10E7-4187-AEE5-D12C453EEDB0}" type="pres">
      <dgm:prSet presAssocID="{FE5E3208-DD13-498C-B94F-22A56471BEB2}" presName="spaceRect" presStyleCnt="0"/>
      <dgm:spPr/>
    </dgm:pt>
    <dgm:pt modelId="{366886FC-34BB-400D-B606-A4896C6960CD}" type="pres">
      <dgm:prSet presAssocID="{FE5E3208-DD13-498C-B94F-22A56471BEB2}" presName="textRect" presStyleLbl="revTx" presStyleIdx="1" presStyleCnt="4">
        <dgm:presLayoutVars>
          <dgm:chMax val="1"/>
          <dgm:chPref val="1"/>
        </dgm:presLayoutVars>
      </dgm:prSet>
      <dgm:spPr/>
    </dgm:pt>
    <dgm:pt modelId="{E966A140-0D07-440F-9756-84F9B2246DBF}" type="pres">
      <dgm:prSet presAssocID="{04AD5B47-46FC-4184-904C-1AA3CF6EE1B7}" presName="sibTrans" presStyleCnt="0"/>
      <dgm:spPr/>
    </dgm:pt>
    <dgm:pt modelId="{F0D9B842-680C-401C-96BB-A60544F41375}" type="pres">
      <dgm:prSet presAssocID="{06999AA2-B809-4B14-BFB4-05978DBB2333}" presName="compNode" presStyleCnt="0"/>
      <dgm:spPr/>
    </dgm:pt>
    <dgm:pt modelId="{46ED9DEA-941C-4AD6-BEBB-18B11438F8A8}" type="pres">
      <dgm:prSet presAssocID="{06999AA2-B809-4B14-BFB4-05978DBB233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nk Check"/>
        </a:ext>
      </dgm:extLst>
    </dgm:pt>
    <dgm:pt modelId="{405C99A2-3107-4C07-A94E-4CBB233388E5}" type="pres">
      <dgm:prSet presAssocID="{06999AA2-B809-4B14-BFB4-05978DBB2333}" presName="spaceRect" presStyleCnt="0"/>
      <dgm:spPr/>
    </dgm:pt>
    <dgm:pt modelId="{8FCB5704-2FBE-4696-9D15-F450BA9C62C6}" type="pres">
      <dgm:prSet presAssocID="{06999AA2-B809-4B14-BFB4-05978DBB2333}" presName="textRect" presStyleLbl="revTx" presStyleIdx="2" presStyleCnt="4">
        <dgm:presLayoutVars>
          <dgm:chMax val="1"/>
          <dgm:chPref val="1"/>
        </dgm:presLayoutVars>
      </dgm:prSet>
      <dgm:spPr/>
    </dgm:pt>
    <dgm:pt modelId="{50D6C216-3D84-4E5B-813B-38F981ED3E06}" type="pres">
      <dgm:prSet presAssocID="{C28887E4-20E7-447A-800C-BA178D7B1944}" presName="sibTrans" presStyleCnt="0"/>
      <dgm:spPr/>
    </dgm:pt>
    <dgm:pt modelId="{EB2CBE8B-3F5F-4682-9521-ED0393377D17}" type="pres">
      <dgm:prSet presAssocID="{D3ED0CA7-C773-4B87-A941-ED55B6BF544F}" presName="compNode" presStyleCnt="0"/>
      <dgm:spPr/>
    </dgm:pt>
    <dgm:pt modelId="{29F06937-EC2F-44C3-8AC6-871DED514EF1}" type="pres">
      <dgm:prSet presAssocID="{D3ED0CA7-C773-4B87-A941-ED55B6BF544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ument"/>
        </a:ext>
      </dgm:extLst>
    </dgm:pt>
    <dgm:pt modelId="{9918592D-141F-44E9-91AB-66C854929059}" type="pres">
      <dgm:prSet presAssocID="{D3ED0CA7-C773-4B87-A941-ED55B6BF544F}" presName="spaceRect" presStyleCnt="0"/>
      <dgm:spPr/>
    </dgm:pt>
    <dgm:pt modelId="{A3DB7352-581D-4260-B08F-97800BDFA578}" type="pres">
      <dgm:prSet presAssocID="{D3ED0CA7-C773-4B87-A941-ED55B6BF544F}" presName="textRect" presStyleLbl="revTx" presStyleIdx="3" presStyleCnt="4">
        <dgm:presLayoutVars>
          <dgm:chMax val="1"/>
          <dgm:chPref val="1"/>
        </dgm:presLayoutVars>
      </dgm:prSet>
      <dgm:spPr/>
    </dgm:pt>
  </dgm:ptLst>
  <dgm:cxnLst>
    <dgm:cxn modelId="{E534AF0E-5DE3-4291-A35A-4E101D305B3F}" type="presOf" srcId="{2697C5B0-8DDB-47A9-B43E-F5DD7DE1376E}" destId="{CFB5E204-3D69-4080-B730-F88EE44168A0}" srcOrd="0" destOrd="0" presId="urn:microsoft.com/office/officeart/2018/2/layout/IconLabelList"/>
    <dgm:cxn modelId="{E7061437-053F-4AEB-A004-5EEA69276A6B}" type="presOf" srcId="{06999AA2-B809-4B14-BFB4-05978DBB2333}" destId="{8FCB5704-2FBE-4696-9D15-F450BA9C62C6}" srcOrd="0" destOrd="0" presId="urn:microsoft.com/office/officeart/2018/2/layout/IconLabelList"/>
    <dgm:cxn modelId="{D8D3F460-9B12-4E1E-A247-DAC3D560CF15}" srcId="{2697C5B0-8DDB-47A9-B43E-F5DD7DE1376E}" destId="{A6193E62-302D-4203-9B7A-F7A4C44C8F3A}" srcOrd="0" destOrd="0" parTransId="{014D3FC2-2EEB-4DFF-8C2E-255CCA2F490E}" sibTransId="{5F5E06EC-7183-4F3E-96B1-1793A1E4CF6F}"/>
    <dgm:cxn modelId="{6BA56A85-5E73-4F68-AB89-6096EB08496A}" srcId="{2697C5B0-8DDB-47A9-B43E-F5DD7DE1376E}" destId="{06999AA2-B809-4B14-BFB4-05978DBB2333}" srcOrd="2" destOrd="0" parTransId="{9E8A212D-7BB8-4F07-BED9-4317475AD430}" sibTransId="{C28887E4-20E7-447A-800C-BA178D7B1944}"/>
    <dgm:cxn modelId="{57F734CD-0EFB-4D59-85C7-D9946A2ACC57}" srcId="{2697C5B0-8DDB-47A9-B43E-F5DD7DE1376E}" destId="{FE5E3208-DD13-498C-B94F-22A56471BEB2}" srcOrd="1" destOrd="0" parTransId="{638B2FD5-840A-4FAC-A0F5-6F225AA48AE8}" sibTransId="{04AD5B47-46FC-4184-904C-1AA3CF6EE1B7}"/>
    <dgm:cxn modelId="{8E5829D0-944E-44D6-A0F5-81899770BB89}" srcId="{2697C5B0-8DDB-47A9-B43E-F5DD7DE1376E}" destId="{D3ED0CA7-C773-4B87-A941-ED55B6BF544F}" srcOrd="3" destOrd="0" parTransId="{0453C00F-1313-4211-921A-5B2F85AD9472}" sibTransId="{55B98A32-5D96-4C89-BE9C-07346B3C0A60}"/>
    <dgm:cxn modelId="{D97D5FD4-4786-4473-B585-E0C42D8FBA19}" type="presOf" srcId="{D3ED0CA7-C773-4B87-A941-ED55B6BF544F}" destId="{A3DB7352-581D-4260-B08F-97800BDFA578}" srcOrd="0" destOrd="0" presId="urn:microsoft.com/office/officeart/2018/2/layout/IconLabelList"/>
    <dgm:cxn modelId="{AF91FAE9-F897-4E4E-B3AC-CF98BC80C669}" type="presOf" srcId="{FE5E3208-DD13-498C-B94F-22A56471BEB2}" destId="{366886FC-34BB-400D-B606-A4896C6960CD}" srcOrd="0" destOrd="0" presId="urn:microsoft.com/office/officeart/2018/2/layout/IconLabelList"/>
    <dgm:cxn modelId="{1507EEF6-0F14-4830-853B-2F957F08A397}" type="presOf" srcId="{A6193E62-302D-4203-9B7A-F7A4C44C8F3A}" destId="{8AF5652A-C730-490C-82A7-F6368BE23081}" srcOrd="0" destOrd="0" presId="urn:microsoft.com/office/officeart/2018/2/layout/IconLabelList"/>
    <dgm:cxn modelId="{1F44CCF5-D630-446B-A567-55DEED3BAA9D}" type="presParOf" srcId="{CFB5E204-3D69-4080-B730-F88EE44168A0}" destId="{3CC05830-3DBE-4CE9-A6DB-F6E394F87599}" srcOrd="0" destOrd="0" presId="urn:microsoft.com/office/officeart/2018/2/layout/IconLabelList"/>
    <dgm:cxn modelId="{8F07C27B-72D1-46C5-B56C-6CA397AFF18D}" type="presParOf" srcId="{3CC05830-3DBE-4CE9-A6DB-F6E394F87599}" destId="{4A3A63EB-CB3B-4392-A4EB-9007CE3F9B2D}" srcOrd="0" destOrd="0" presId="urn:microsoft.com/office/officeart/2018/2/layout/IconLabelList"/>
    <dgm:cxn modelId="{88DACDB9-1D22-4FEA-AB5E-62BC9C5DC019}" type="presParOf" srcId="{3CC05830-3DBE-4CE9-A6DB-F6E394F87599}" destId="{1F4D80EE-9A21-44B3-8F2A-DD4FBF31AE30}" srcOrd="1" destOrd="0" presId="urn:microsoft.com/office/officeart/2018/2/layout/IconLabelList"/>
    <dgm:cxn modelId="{4E341996-0D7C-4DD6-A442-EBC1D74FC3FF}" type="presParOf" srcId="{3CC05830-3DBE-4CE9-A6DB-F6E394F87599}" destId="{8AF5652A-C730-490C-82A7-F6368BE23081}" srcOrd="2" destOrd="0" presId="urn:microsoft.com/office/officeart/2018/2/layout/IconLabelList"/>
    <dgm:cxn modelId="{65BC1633-D542-4D3D-8E90-10326C93D0FE}" type="presParOf" srcId="{CFB5E204-3D69-4080-B730-F88EE44168A0}" destId="{475CA236-A138-4BCD-B808-16A35601E63E}" srcOrd="1" destOrd="0" presId="urn:microsoft.com/office/officeart/2018/2/layout/IconLabelList"/>
    <dgm:cxn modelId="{DB0F0AEB-6A37-41DD-A85B-D87CD2CF4E42}" type="presParOf" srcId="{CFB5E204-3D69-4080-B730-F88EE44168A0}" destId="{3C014F02-D03B-4100-ADB6-4687224F27CD}" srcOrd="2" destOrd="0" presId="urn:microsoft.com/office/officeart/2018/2/layout/IconLabelList"/>
    <dgm:cxn modelId="{4C6883F6-0585-4293-9DA3-47AC0D1B94C5}" type="presParOf" srcId="{3C014F02-D03B-4100-ADB6-4687224F27CD}" destId="{38157567-3B0F-4C4D-AE8E-8D65270A9EEB}" srcOrd="0" destOrd="0" presId="urn:microsoft.com/office/officeart/2018/2/layout/IconLabelList"/>
    <dgm:cxn modelId="{2308981F-98DC-4E10-B901-3014B712CF79}" type="presParOf" srcId="{3C014F02-D03B-4100-ADB6-4687224F27CD}" destId="{330426E7-10E7-4187-AEE5-D12C453EEDB0}" srcOrd="1" destOrd="0" presId="urn:microsoft.com/office/officeart/2018/2/layout/IconLabelList"/>
    <dgm:cxn modelId="{FA888F8E-0A79-45DB-A9ED-FE87638839F8}" type="presParOf" srcId="{3C014F02-D03B-4100-ADB6-4687224F27CD}" destId="{366886FC-34BB-400D-B606-A4896C6960CD}" srcOrd="2" destOrd="0" presId="urn:microsoft.com/office/officeart/2018/2/layout/IconLabelList"/>
    <dgm:cxn modelId="{F5DE84AD-B8FC-4E41-A28F-0DC026FCD061}" type="presParOf" srcId="{CFB5E204-3D69-4080-B730-F88EE44168A0}" destId="{E966A140-0D07-440F-9756-84F9B2246DBF}" srcOrd="3" destOrd="0" presId="urn:microsoft.com/office/officeart/2018/2/layout/IconLabelList"/>
    <dgm:cxn modelId="{E6B3F2AD-A6B8-4D61-B833-AAE1D7D81379}" type="presParOf" srcId="{CFB5E204-3D69-4080-B730-F88EE44168A0}" destId="{F0D9B842-680C-401C-96BB-A60544F41375}" srcOrd="4" destOrd="0" presId="urn:microsoft.com/office/officeart/2018/2/layout/IconLabelList"/>
    <dgm:cxn modelId="{2420E51D-076C-4E62-A2CF-59393A98B1D7}" type="presParOf" srcId="{F0D9B842-680C-401C-96BB-A60544F41375}" destId="{46ED9DEA-941C-4AD6-BEBB-18B11438F8A8}" srcOrd="0" destOrd="0" presId="urn:microsoft.com/office/officeart/2018/2/layout/IconLabelList"/>
    <dgm:cxn modelId="{F44D7B76-AE86-4621-BFD5-608C2D8ECE2E}" type="presParOf" srcId="{F0D9B842-680C-401C-96BB-A60544F41375}" destId="{405C99A2-3107-4C07-A94E-4CBB233388E5}" srcOrd="1" destOrd="0" presId="urn:microsoft.com/office/officeart/2018/2/layout/IconLabelList"/>
    <dgm:cxn modelId="{96DA29A2-F456-42AC-BAC2-B8C10F6EF383}" type="presParOf" srcId="{F0D9B842-680C-401C-96BB-A60544F41375}" destId="{8FCB5704-2FBE-4696-9D15-F450BA9C62C6}" srcOrd="2" destOrd="0" presId="urn:microsoft.com/office/officeart/2018/2/layout/IconLabelList"/>
    <dgm:cxn modelId="{BC681A70-F136-4B66-BA96-3878D8C9CC9E}" type="presParOf" srcId="{CFB5E204-3D69-4080-B730-F88EE44168A0}" destId="{50D6C216-3D84-4E5B-813B-38F981ED3E06}" srcOrd="5" destOrd="0" presId="urn:microsoft.com/office/officeart/2018/2/layout/IconLabelList"/>
    <dgm:cxn modelId="{13C44A41-CEFE-485A-B2C6-52FAFE6C30FC}" type="presParOf" srcId="{CFB5E204-3D69-4080-B730-F88EE44168A0}" destId="{EB2CBE8B-3F5F-4682-9521-ED0393377D17}" srcOrd="6" destOrd="0" presId="urn:microsoft.com/office/officeart/2018/2/layout/IconLabelList"/>
    <dgm:cxn modelId="{78393C99-392E-47D6-9572-2EC4CBF226E3}" type="presParOf" srcId="{EB2CBE8B-3F5F-4682-9521-ED0393377D17}" destId="{29F06937-EC2F-44C3-8AC6-871DED514EF1}" srcOrd="0" destOrd="0" presId="urn:microsoft.com/office/officeart/2018/2/layout/IconLabelList"/>
    <dgm:cxn modelId="{F6577C74-C623-4701-B64E-9E2E1940C138}" type="presParOf" srcId="{EB2CBE8B-3F5F-4682-9521-ED0393377D17}" destId="{9918592D-141F-44E9-91AB-66C854929059}" srcOrd="1" destOrd="0" presId="urn:microsoft.com/office/officeart/2018/2/layout/IconLabelList"/>
    <dgm:cxn modelId="{71E07555-4212-4F10-B005-0C4EC1F3E82E}" type="presParOf" srcId="{EB2CBE8B-3F5F-4682-9521-ED0393377D17}" destId="{A3DB7352-581D-4260-B08F-97800BDFA578}" srcOrd="2" destOrd="0" presId="urn:microsoft.com/office/officeart/2018/2/layout/IconLabel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2A5EF9A-3BDE-4164-9FC4-B356870972AA}" type="doc">
      <dgm:prSet loTypeId="urn:microsoft.com/office/officeart/2016/7/layout/RepeatingBendingProcessNew" loCatId="process" qsTypeId="urn:microsoft.com/office/officeart/2005/8/quickstyle/simple1" qsCatId="simple" csTypeId="urn:microsoft.com/office/officeart/2005/8/colors/colorful1" csCatId="colorful" phldr="1"/>
      <dgm:spPr/>
      <dgm:t>
        <a:bodyPr/>
        <a:lstStyle/>
        <a:p>
          <a:endParaRPr lang="en-US"/>
        </a:p>
      </dgm:t>
    </dgm:pt>
    <dgm:pt modelId="{DC990D52-7F7D-41B8-A937-A10E21E4E0C4}">
      <dgm:prSet/>
      <dgm:spPr/>
      <dgm:t>
        <a:bodyPr/>
        <a:lstStyle/>
        <a:p>
          <a:r>
            <a:rPr lang="en-US"/>
            <a:t>Data analysis provides a pre-selection of five to six models for testing.</a:t>
          </a:r>
        </a:p>
      </dgm:t>
    </dgm:pt>
    <dgm:pt modelId="{0E2DD7E1-657F-43A3-98A4-95477C72DB8B}" type="parTrans" cxnId="{6DDE98C6-34F2-46CF-82FC-D003E9C8FD59}">
      <dgm:prSet/>
      <dgm:spPr/>
      <dgm:t>
        <a:bodyPr/>
        <a:lstStyle/>
        <a:p>
          <a:endParaRPr lang="en-US"/>
        </a:p>
      </dgm:t>
    </dgm:pt>
    <dgm:pt modelId="{6659A32A-16D7-4513-875F-78EC3E9394BF}" type="sibTrans" cxnId="{6DDE98C6-34F2-46CF-82FC-D003E9C8FD59}">
      <dgm:prSet/>
      <dgm:spPr/>
      <dgm:t>
        <a:bodyPr/>
        <a:lstStyle/>
        <a:p>
          <a:endParaRPr lang="en-US"/>
        </a:p>
      </dgm:t>
    </dgm:pt>
    <dgm:pt modelId="{7B96402B-9F47-458C-ABE5-F8D53B5DFB2C}">
      <dgm:prSet/>
      <dgm:spPr/>
      <dgm:t>
        <a:bodyPr/>
        <a:lstStyle/>
        <a:p>
          <a:r>
            <a:rPr lang="en-US"/>
            <a:t>The models are calibrated using identified influencing factors.</a:t>
          </a:r>
        </a:p>
      </dgm:t>
    </dgm:pt>
    <dgm:pt modelId="{8B07D779-5FE4-4394-B2FA-A776DF457294}" type="parTrans" cxnId="{41C373F2-186D-4FB3-8E54-82DA11CFDAA0}">
      <dgm:prSet/>
      <dgm:spPr/>
      <dgm:t>
        <a:bodyPr/>
        <a:lstStyle/>
        <a:p>
          <a:endParaRPr lang="en-US"/>
        </a:p>
      </dgm:t>
    </dgm:pt>
    <dgm:pt modelId="{8A3B90D7-782A-4102-B8EA-F24958CE1806}" type="sibTrans" cxnId="{41C373F2-186D-4FB3-8E54-82DA11CFDAA0}">
      <dgm:prSet/>
      <dgm:spPr/>
      <dgm:t>
        <a:bodyPr/>
        <a:lstStyle/>
        <a:p>
          <a:endParaRPr lang="en-US"/>
        </a:p>
      </dgm:t>
    </dgm:pt>
    <dgm:pt modelId="{CE34E473-382B-45FC-B0BF-8142225B0FA5}">
      <dgm:prSet/>
      <dgm:spPr/>
      <dgm:t>
        <a:bodyPr/>
        <a:lstStyle/>
        <a:p>
          <a:r>
            <a:rPr lang="en-US"/>
            <a:t>A test forecast is generated based on the most recent twelve months of actual historical data.</a:t>
          </a:r>
        </a:p>
      </dgm:t>
    </dgm:pt>
    <dgm:pt modelId="{556E0854-B941-4E67-9B1F-711F08298982}" type="parTrans" cxnId="{93C8D175-2075-4A33-A5BD-202B654AABBB}">
      <dgm:prSet/>
      <dgm:spPr/>
      <dgm:t>
        <a:bodyPr/>
        <a:lstStyle/>
        <a:p>
          <a:endParaRPr lang="en-US"/>
        </a:p>
      </dgm:t>
    </dgm:pt>
    <dgm:pt modelId="{5006F995-F63B-41F9-B5D5-F53EA93FA9D8}" type="sibTrans" cxnId="{93C8D175-2075-4A33-A5BD-202B654AABBB}">
      <dgm:prSet/>
      <dgm:spPr/>
      <dgm:t>
        <a:bodyPr/>
        <a:lstStyle/>
        <a:p>
          <a:endParaRPr lang="en-US"/>
        </a:p>
      </dgm:t>
    </dgm:pt>
    <dgm:pt modelId="{BCA5427F-3327-4384-B002-61173CFEEC7B}">
      <dgm:prSet/>
      <dgm:spPr/>
      <dgm:t>
        <a:bodyPr/>
        <a:lstStyle/>
        <a:p>
          <a:r>
            <a:rPr lang="en-US"/>
            <a:t>Deviations between the forecast and actual data from the third year are analyzed for each model.</a:t>
          </a:r>
        </a:p>
      </dgm:t>
    </dgm:pt>
    <dgm:pt modelId="{83AE94A1-446D-47B5-BA48-6E0DC797633D}" type="parTrans" cxnId="{608DEEA2-FB66-42ED-9C1D-ED3BEDC26890}">
      <dgm:prSet/>
      <dgm:spPr/>
      <dgm:t>
        <a:bodyPr/>
        <a:lstStyle/>
        <a:p>
          <a:endParaRPr lang="en-US"/>
        </a:p>
      </dgm:t>
    </dgm:pt>
    <dgm:pt modelId="{B34670D5-5452-412B-9854-D286A7861B0B}" type="sibTrans" cxnId="{608DEEA2-FB66-42ED-9C1D-ED3BEDC26890}">
      <dgm:prSet/>
      <dgm:spPr/>
      <dgm:t>
        <a:bodyPr/>
        <a:lstStyle/>
        <a:p>
          <a:endParaRPr lang="en-US"/>
        </a:p>
      </dgm:t>
    </dgm:pt>
    <dgm:pt modelId="{C3CE16B0-0FCE-4378-8B05-176A5E5A1609}">
      <dgm:prSet/>
      <dgm:spPr/>
      <dgm:t>
        <a:bodyPr/>
        <a:lstStyle/>
        <a:p>
          <a:r>
            <a:rPr lang="en-US"/>
            <a:t>The best model is selected based on the analysis of deviations.</a:t>
          </a:r>
        </a:p>
      </dgm:t>
    </dgm:pt>
    <dgm:pt modelId="{F3808EBB-22B7-44D6-8558-3BD919B23B32}" type="parTrans" cxnId="{A4B3535E-FC0F-48E7-ABB9-508D648E955F}">
      <dgm:prSet/>
      <dgm:spPr/>
      <dgm:t>
        <a:bodyPr/>
        <a:lstStyle/>
        <a:p>
          <a:endParaRPr lang="en-US"/>
        </a:p>
      </dgm:t>
    </dgm:pt>
    <dgm:pt modelId="{61AEBA89-A5E8-4329-B6C9-7BDF2934564C}" type="sibTrans" cxnId="{A4B3535E-FC0F-48E7-ABB9-508D648E955F}">
      <dgm:prSet/>
      <dgm:spPr/>
      <dgm:t>
        <a:bodyPr/>
        <a:lstStyle/>
        <a:p>
          <a:endParaRPr lang="en-US"/>
        </a:p>
      </dgm:t>
    </dgm:pt>
    <dgm:pt modelId="{B21A10B1-4C44-4AAE-9BA2-9844EB42412A}" type="pres">
      <dgm:prSet presAssocID="{F2A5EF9A-3BDE-4164-9FC4-B356870972AA}" presName="Name0" presStyleCnt="0">
        <dgm:presLayoutVars>
          <dgm:dir/>
          <dgm:resizeHandles val="exact"/>
        </dgm:presLayoutVars>
      </dgm:prSet>
      <dgm:spPr/>
    </dgm:pt>
    <dgm:pt modelId="{695930EE-0CE7-4D48-9DC5-53F1CFB71E79}" type="pres">
      <dgm:prSet presAssocID="{DC990D52-7F7D-41B8-A937-A10E21E4E0C4}" presName="node" presStyleLbl="node1" presStyleIdx="0" presStyleCnt="5">
        <dgm:presLayoutVars>
          <dgm:bulletEnabled val="1"/>
        </dgm:presLayoutVars>
      </dgm:prSet>
      <dgm:spPr/>
    </dgm:pt>
    <dgm:pt modelId="{6D002CB2-84B5-4C01-8437-E6D488408815}" type="pres">
      <dgm:prSet presAssocID="{6659A32A-16D7-4513-875F-78EC3E9394BF}" presName="sibTrans" presStyleLbl="sibTrans1D1" presStyleIdx="0" presStyleCnt="4"/>
      <dgm:spPr/>
    </dgm:pt>
    <dgm:pt modelId="{41EA3C3D-6B14-41A5-9AAF-DBCF06C9723A}" type="pres">
      <dgm:prSet presAssocID="{6659A32A-16D7-4513-875F-78EC3E9394BF}" presName="connectorText" presStyleLbl="sibTrans1D1" presStyleIdx="0" presStyleCnt="4"/>
      <dgm:spPr/>
    </dgm:pt>
    <dgm:pt modelId="{E78B23F4-3358-4580-919E-9DD429F2FE26}" type="pres">
      <dgm:prSet presAssocID="{7B96402B-9F47-458C-ABE5-F8D53B5DFB2C}" presName="node" presStyleLbl="node1" presStyleIdx="1" presStyleCnt="5">
        <dgm:presLayoutVars>
          <dgm:bulletEnabled val="1"/>
        </dgm:presLayoutVars>
      </dgm:prSet>
      <dgm:spPr/>
    </dgm:pt>
    <dgm:pt modelId="{F399CAE3-5107-42BF-90DE-11AC77D96518}" type="pres">
      <dgm:prSet presAssocID="{8A3B90D7-782A-4102-B8EA-F24958CE1806}" presName="sibTrans" presStyleLbl="sibTrans1D1" presStyleIdx="1" presStyleCnt="4"/>
      <dgm:spPr/>
    </dgm:pt>
    <dgm:pt modelId="{7973A64D-482D-4E88-8FF5-83DEEC2D70DB}" type="pres">
      <dgm:prSet presAssocID="{8A3B90D7-782A-4102-B8EA-F24958CE1806}" presName="connectorText" presStyleLbl="sibTrans1D1" presStyleIdx="1" presStyleCnt="4"/>
      <dgm:spPr/>
    </dgm:pt>
    <dgm:pt modelId="{B1EB42F2-8A07-4587-B875-280CE2E7DCC7}" type="pres">
      <dgm:prSet presAssocID="{CE34E473-382B-45FC-B0BF-8142225B0FA5}" presName="node" presStyleLbl="node1" presStyleIdx="2" presStyleCnt="5">
        <dgm:presLayoutVars>
          <dgm:bulletEnabled val="1"/>
        </dgm:presLayoutVars>
      </dgm:prSet>
      <dgm:spPr/>
    </dgm:pt>
    <dgm:pt modelId="{5F323745-8AAD-4FF1-AE5C-98A16CF1C874}" type="pres">
      <dgm:prSet presAssocID="{5006F995-F63B-41F9-B5D5-F53EA93FA9D8}" presName="sibTrans" presStyleLbl="sibTrans1D1" presStyleIdx="2" presStyleCnt="4"/>
      <dgm:spPr/>
    </dgm:pt>
    <dgm:pt modelId="{9989A972-4163-4F50-9165-9135C5748798}" type="pres">
      <dgm:prSet presAssocID="{5006F995-F63B-41F9-B5D5-F53EA93FA9D8}" presName="connectorText" presStyleLbl="sibTrans1D1" presStyleIdx="2" presStyleCnt="4"/>
      <dgm:spPr/>
    </dgm:pt>
    <dgm:pt modelId="{4F92AF6C-6D2D-4F02-AAEA-EE5B57931F52}" type="pres">
      <dgm:prSet presAssocID="{BCA5427F-3327-4384-B002-61173CFEEC7B}" presName="node" presStyleLbl="node1" presStyleIdx="3" presStyleCnt="5">
        <dgm:presLayoutVars>
          <dgm:bulletEnabled val="1"/>
        </dgm:presLayoutVars>
      </dgm:prSet>
      <dgm:spPr/>
    </dgm:pt>
    <dgm:pt modelId="{7CFE1FD9-64DB-408F-9EFB-A0BE8B781276}" type="pres">
      <dgm:prSet presAssocID="{B34670D5-5452-412B-9854-D286A7861B0B}" presName="sibTrans" presStyleLbl="sibTrans1D1" presStyleIdx="3" presStyleCnt="4"/>
      <dgm:spPr/>
    </dgm:pt>
    <dgm:pt modelId="{CDB6B72A-9ED0-43A9-A315-DA75CB031F60}" type="pres">
      <dgm:prSet presAssocID="{B34670D5-5452-412B-9854-D286A7861B0B}" presName="connectorText" presStyleLbl="sibTrans1D1" presStyleIdx="3" presStyleCnt="4"/>
      <dgm:spPr/>
    </dgm:pt>
    <dgm:pt modelId="{45A1C716-9E20-467C-9D21-190D6C0419E2}" type="pres">
      <dgm:prSet presAssocID="{C3CE16B0-0FCE-4378-8B05-176A5E5A1609}" presName="node" presStyleLbl="node1" presStyleIdx="4" presStyleCnt="5">
        <dgm:presLayoutVars>
          <dgm:bulletEnabled val="1"/>
        </dgm:presLayoutVars>
      </dgm:prSet>
      <dgm:spPr/>
    </dgm:pt>
  </dgm:ptLst>
  <dgm:cxnLst>
    <dgm:cxn modelId="{B3C1BA09-BEDC-4B46-AD97-4A017E91D124}" type="presOf" srcId="{6659A32A-16D7-4513-875F-78EC3E9394BF}" destId="{6D002CB2-84B5-4C01-8437-E6D488408815}" srcOrd="0" destOrd="0" presId="urn:microsoft.com/office/officeart/2016/7/layout/RepeatingBendingProcessNew"/>
    <dgm:cxn modelId="{D444E51D-657E-41C3-92F9-04057AAE5AC9}" type="presOf" srcId="{5006F995-F63B-41F9-B5D5-F53EA93FA9D8}" destId="{9989A972-4163-4F50-9165-9135C5748798}" srcOrd="1" destOrd="0" presId="urn:microsoft.com/office/officeart/2016/7/layout/RepeatingBendingProcessNew"/>
    <dgm:cxn modelId="{A4B3535E-FC0F-48E7-ABB9-508D648E955F}" srcId="{F2A5EF9A-3BDE-4164-9FC4-B356870972AA}" destId="{C3CE16B0-0FCE-4378-8B05-176A5E5A1609}" srcOrd="4" destOrd="0" parTransId="{F3808EBB-22B7-44D6-8558-3BD919B23B32}" sibTransId="{61AEBA89-A5E8-4329-B6C9-7BDF2934564C}"/>
    <dgm:cxn modelId="{5A55154B-5EAB-4B9F-AB1E-14AB612849D4}" type="presOf" srcId="{CE34E473-382B-45FC-B0BF-8142225B0FA5}" destId="{B1EB42F2-8A07-4587-B875-280CE2E7DCC7}" srcOrd="0" destOrd="0" presId="urn:microsoft.com/office/officeart/2016/7/layout/RepeatingBendingProcessNew"/>
    <dgm:cxn modelId="{93C8D175-2075-4A33-A5BD-202B654AABBB}" srcId="{F2A5EF9A-3BDE-4164-9FC4-B356870972AA}" destId="{CE34E473-382B-45FC-B0BF-8142225B0FA5}" srcOrd="2" destOrd="0" parTransId="{556E0854-B941-4E67-9B1F-711F08298982}" sibTransId="{5006F995-F63B-41F9-B5D5-F53EA93FA9D8}"/>
    <dgm:cxn modelId="{8DCAF57D-24CF-490C-AC97-BD3D9D5A74F8}" type="presOf" srcId="{8A3B90D7-782A-4102-B8EA-F24958CE1806}" destId="{7973A64D-482D-4E88-8FF5-83DEEC2D70DB}" srcOrd="1" destOrd="0" presId="urn:microsoft.com/office/officeart/2016/7/layout/RepeatingBendingProcessNew"/>
    <dgm:cxn modelId="{9F427180-3694-4E2A-B9A4-3AC0CC1652BA}" type="presOf" srcId="{BCA5427F-3327-4384-B002-61173CFEEC7B}" destId="{4F92AF6C-6D2D-4F02-AAEA-EE5B57931F52}" srcOrd="0" destOrd="0" presId="urn:microsoft.com/office/officeart/2016/7/layout/RepeatingBendingProcessNew"/>
    <dgm:cxn modelId="{B95FF282-A1E5-4A77-BD3C-6D5B1A37D53E}" type="presOf" srcId="{5006F995-F63B-41F9-B5D5-F53EA93FA9D8}" destId="{5F323745-8AAD-4FF1-AE5C-98A16CF1C874}" srcOrd="0" destOrd="0" presId="urn:microsoft.com/office/officeart/2016/7/layout/RepeatingBendingProcessNew"/>
    <dgm:cxn modelId="{90509A85-2C9D-44E9-917C-434FF6438750}" type="presOf" srcId="{B34670D5-5452-412B-9854-D286A7861B0B}" destId="{CDB6B72A-9ED0-43A9-A315-DA75CB031F60}" srcOrd="1" destOrd="0" presId="urn:microsoft.com/office/officeart/2016/7/layout/RepeatingBendingProcessNew"/>
    <dgm:cxn modelId="{34FC7887-4498-4788-B282-37F30D7A12D0}" type="presOf" srcId="{C3CE16B0-0FCE-4378-8B05-176A5E5A1609}" destId="{45A1C716-9E20-467C-9D21-190D6C0419E2}" srcOrd="0" destOrd="0" presId="urn:microsoft.com/office/officeart/2016/7/layout/RepeatingBendingProcessNew"/>
    <dgm:cxn modelId="{EAE50292-217E-42B2-8F2E-56AA19423BA1}" type="presOf" srcId="{B34670D5-5452-412B-9854-D286A7861B0B}" destId="{7CFE1FD9-64DB-408F-9EFB-A0BE8B781276}" srcOrd="0" destOrd="0" presId="urn:microsoft.com/office/officeart/2016/7/layout/RepeatingBendingProcessNew"/>
    <dgm:cxn modelId="{608DEEA2-FB66-42ED-9C1D-ED3BEDC26890}" srcId="{F2A5EF9A-3BDE-4164-9FC4-B356870972AA}" destId="{BCA5427F-3327-4384-B002-61173CFEEC7B}" srcOrd="3" destOrd="0" parTransId="{83AE94A1-446D-47B5-BA48-6E0DC797633D}" sibTransId="{B34670D5-5452-412B-9854-D286A7861B0B}"/>
    <dgm:cxn modelId="{DACFDCAB-A457-423E-8900-D17FB39C850F}" type="presOf" srcId="{8A3B90D7-782A-4102-B8EA-F24958CE1806}" destId="{F399CAE3-5107-42BF-90DE-11AC77D96518}" srcOrd="0" destOrd="0" presId="urn:microsoft.com/office/officeart/2016/7/layout/RepeatingBendingProcessNew"/>
    <dgm:cxn modelId="{6A7AA8B8-8176-4883-AEB4-FA631808A5EF}" type="presOf" srcId="{6659A32A-16D7-4513-875F-78EC3E9394BF}" destId="{41EA3C3D-6B14-41A5-9AAF-DBCF06C9723A}" srcOrd="1" destOrd="0" presId="urn:microsoft.com/office/officeart/2016/7/layout/RepeatingBendingProcessNew"/>
    <dgm:cxn modelId="{F19369BB-66A8-462B-832D-CB09F966F212}" type="presOf" srcId="{F2A5EF9A-3BDE-4164-9FC4-B356870972AA}" destId="{B21A10B1-4C44-4AAE-9BA2-9844EB42412A}" srcOrd="0" destOrd="0" presId="urn:microsoft.com/office/officeart/2016/7/layout/RepeatingBendingProcessNew"/>
    <dgm:cxn modelId="{6DDE98C6-34F2-46CF-82FC-D003E9C8FD59}" srcId="{F2A5EF9A-3BDE-4164-9FC4-B356870972AA}" destId="{DC990D52-7F7D-41B8-A937-A10E21E4E0C4}" srcOrd="0" destOrd="0" parTransId="{0E2DD7E1-657F-43A3-98A4-95477C72DB8B}" sibTransId="{6659A32A-16D7-4513-875F-78EC3E9394BF}"/>
    <dgm:cxn modelId="{30D346D9-B3F5-43F2-BEC8-7DDB28877BA5}" type="presOf" srcId="{DC990D52-7F7D-41B8-A937-A10E21E4E0C4}" destId="{695930EE-0CE7-4D48-9DC5-53F1CFB71E79}" srcOrd="0" destOrd="0" presId="urn:microsoft.com/office/officeart/2016/7/layout/RepeatingBendingProcessNew"/>
    <dgm:cxn modelId="{688320E6-480B-401C-AB9B-25C35A6EBCBC}" type="presOf" srcId="{7B96402B-9F47-458C-ABE5-F8D53B5DFB2C}" destId="{E78B23F4-3358-4580-919E-9DD429F2FE26}" srcOrd="0" destOrd="0" presId="urn:microsoft.com/office/officeart/2016/7/layout/RepeatingBendingProcessNew"/>
    <dgm:cxn modelId="{41C373F2-186D-4FB3-8E54-82DA11CFDAA0}" srcId="{F2A5EF9A-3BDE-4164-9FC4-B356870972AA}" destId="{7B96402B-9F47-458C-ABE5-F8D53B5DFB2C}" srcOrd="1" destOrd="0" parTransId="{8B07D779-5FE4-4394-B2FA-A776DF457294}" sibTransId="{8A3B90D7-782A-4102-B8EA-F24958CE1806}"/>
    <dgm:cxn modelId="{A6B0107D-06DB-4112-8707-8323607329B8}" type="presParOf" srcId="{B21A10B1-4C44-4AAE-9BA2-9844EB42412A}" destId="{695930EE-0CE7-4D48-9DC5-53F1CFB71E79}" srcOrd="0" destOrd="0" presId="urn:microsoft.com/office/officeart/2016/7/layout/RepeatingBendingProcessNew"/>
    <dgm:cxn modelId="{28F36736-8B7E-4950-8A3B-1F98F604AF90}" type="presParOf" srcId="{B21A10B1-4C44-4AAE-9BA2-9844EB42412A}" destId="{6D002CB2-84B5-4C01-8437-E6D488408815}" srcOrd="1" destOrd="0" presId="urn:microsoft.com/office/officeart/2016/7/layout/RepeatingBendingProcessNew"/>
    <dgm:cxn modelId="{AE103152-5BDB-4858-A502-3359310E78B1}" type="presParOf" srcId="{6D002CB2-84B5-4C01-8437-E6D488408815}" destId="{41EA3C3D-6B14-41A5-9AAF-DBCF06C9723A}" srcOrd="0" destOrd="0" presId="urn:microsoft.com/office/officeart/2016/7/layout/RepeatingBendingProcessNew"/>
    <dgm:cxn modelId="{E1565514-129F-4626-8E65-5E8A17C1964F}" type="presParOf" srcId="{B21A10B1-4C44-4AAE-9BA2-9844EB42412A}" destId="{E78B23F4-3358-4580-919E-9DD429F2FE26}" srcOrd="2" destOrd="0" presId="urn:microsoft.com/office/officeart/2016/7/layout/RepeatingBendingProcessNew"/>
    <dgm:cxn modelId="{9FF35C43-4C07-4BF0-BE9D-56FE4543FF10}" type="presParOf" srcId="{B21A10B1-4C44-4AAE-9BA2-9844EB42412A}" destId="{F399CAE3-5107-42BF-90DE-11AC77D96518}" srcOrd="3" destOrd="0" presId="urn:microsoft.com/office/officeart/2016/7/layout/RepeatingBendingProcessNew"/>
    <dgm:cxn modelId="{32DFF040-68C5-43FF-A50D-E98A73BAD5C7}" type="presParOf" srcId="{F399CAE3-5107-42BF-90DE-11AC77D96518}" destId="{7973A64D-482D-4E88-8FF5-83DEEC2D70DB}" srcOrd="0" destOrd="0" presId="urn:microsoft.com/office/officeart/2016/7/layout/RepeatingBendingProcessNew"/>
    <dgm:cxn modelId="{523895F6-9547-4432-AC72-BDD7D7A5B7D1}" type="presParOf" srcId="{B21A10B1-4C44-4AAE-9BA2-9844EB42412A}" destId="{B1EB42F2-8A07-4587-B875-280CE2E7DCC7}" srcOrd="4" destOrd="0" presId="urn:microsoft.com/office/officeart/2016/7/layout/RepeatingBendingProcessNew"/>
    <dgm:cxn modelId="{8635DDC6-7AD6-44CE-8DBB-DEFFC94EB5D9}" type="presParOf" srcId="{B21A10B1-4C44-4AAE-9BA2-9844EB42412A}" destId="{5F323745-8AAD-4FF1-AE5C-98A16CF1C874}" srcOrd="5" destOrd="0" presId="urn:microsoft.com/office/officeart/2016/7/layout/RepeatingBendingProcessNew"/>
    <dgm:cxn modelId="{157C5B51-3462-40E7-9890-55042D21E205}" type="presParOf" srcId="{5F323745-8AAD-4FF1-AE5C-98A16CF1C874}" destId="{9989A972-4163-4F50-9165-9135C5748798}" srcOrd="0" destOrd="0" presId="urn:microsoft.com/office/officeart/2016/7/layout/RepeatingBendingProcessNew"/>
    <dgm:cxn modelId="{5A66D03B-0648-44C7-9BC9-7681CF3520FF}" type="presParOf" srcId="{B21A10B1-4C44-4AAE-9BA2-9844EB42412A}" destId="{4F92AF6C-6D2D-4F02-AAEA-EE5B57931F52}" srcOrd="6" destOrd="0" presId="urn:microsoft.com/office/officeart/2016/7/layout/RepeatingBendingProcessNew"/>
    <dgm:cxn modelId="{1251D1EA-0260-4C0B-980C-7C25B1CF7EE4}" type="presParOf" srcId="{B21A10B1-4C44-4AAE-9BA2-9844EB42412A}" destId="{7CFE1FD9-64DB-408F-9EFB-A0BE8B781276}" srcOrd="7" destOrd="0" presId="urn:microsoft.com/office/officeart/2016/7/layout/RepeatingBendingProcessNew"/>
    <dgm:cxn modelId="{DB9B70BD-0CE7-4393-A99B-00DC0823BC3A}" type="presParOf" srcId="{7CFE1FD9-64DB-408F-9EFB-A0BE8B781276}" destId="{CDB6B72A-9ED0-43A9-A315-DA75CB031F60}" srcOrd="0" destOrd="0" presId="urn:microsoft.com/office/officeart/2016/7/layout/RepeatingBendingProcessNew"/>
    <dgm:cxn modelId="{75A63312-88D7-4FF3-95C6-FB868D374702}" type="presParOf" srcId="{B21A10B1-4C44-4AAE-9BA2-9844EB42412A}" destId="{45A1C716-9E20-467C-9D21-190D6C0419E2}" srcOrd="8" destOrd="0" presId="urn:microsoft.com/office/officeart/2016/7/layout/RepeatingBendingProcessNew"/>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4AF4868-AEC3-4A63-979B-6B04EFAB9C3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573E5FC-2ADF-423E-B121-27EF52314806}">
      <dgm:prSet/>
      <dgm:spPr/>
      <dgm:t>
        <a:bodyPr/>
        <a:lstStyle/>
        <a:p>
          <a:pPr>
            <a:lnSpc>
              <a:spcPct val="100000"/>
            </a:lnSpc>
          </a:pPr>
          <a:r>
            <a:rPr lang="en-US"/>
            <a:t>Optimizing Accuracy of Cash Forecasting</a:t>
          </a:r>
        </a:p>
      </dgm:t>
    </dgm:pt>
    <dgm:pt modelId="{83BE3531-2240-4F6A-912B-CDA7FF01FC0D}" type="parTrans" cxnId="{58F67689-2BAB-41CD-8B52-5053865D230C}">
      <dgm:prSet/>
      <dgm:spPr/>
      <dgm:t>
        <a:bodyPr/>
        <a:lstStyle/>
        <a:p>
          <a:endParaRPr lang="en-US"/>
        </a:p>
      </dgm:t>
    </dgm:pt>
    <dgm:pt modelId="{423C227D-372C-4B0A-83BF-6C47AFC72C04}" type="sibTrans" cxnId="{58F67689-2BAB-41CD-8B52-5053865D230C}">
      <dgm:prSet/>
      <dgm:spPr/>
      <dgm:t>
        <a:bodyPr/>
        <a:lstStyle/>
        <a:p>
          <a:endParaRPr lang="en-US"/>
        </a:p>
      </dgm:t>
    </dgm:pt>
    <dgm:pt modelId="{AB4CF82E-0110-466F-ACC3-1117F9283FA1}">
      <dgm:prSet/>
      <dgm:spPr/>
      <dgm:t>
        <a:bodyPr/>
        <a:lstStyle/>
        <a:p>
          <a:pPr>
            <a:lnSpc>
              <a:spcPct val="100000"/>
            </a:lnSpc>
          </a:pPr>
          <a:r>
            <a:rPr lang="en-US"/>
            <a:t>Perform root cause analysis at multiple level</a:t>
          </a:r>
        </a:p>
      </dgm:t>
    </dgm:pt>
    <dgm:pt modelId="{6A861081-DA13-4D47-8A7A-84AD789DB346}" type="parTrans" cxnId="{626DAE4A-9577-4B46-92BE-747B96EDD5D5}">
      <dgm:prSet/>
      <dgm:spPr/>
      <dgm:t>
        <a:bodyPr/>
        <a:lstStyle/>
        <a:p>
          <a:endParaRPr lang="en-US"/>
        </a:p>
      </dgm:t>
    </dgm:pt>
    <dgm:pt modelId="{83355C2F-5FC2-45C7-A51F-B0C2FDE8944F}" type="sibTrans" cxnId="{626DAE4A-9577-4B46-92BE-747B96EDD5D5}">
      <dgm:prSet/>
      <dgm:spPr/>
      <dgm:t>
        <a:bodyPr/>
        <a:lstStyle/>
        <a:p>
          <a:endParaRPr lang="en-US"/>
        </a:p>
      </dgm:t>
    </dgm:pt>
    <dgm:pt modelId="{DE6092AE-B27D-4945-A084-C4AFB7D0EDEA}">
      <dgm:prSet/>
      <dgm:spPr/>
      <dgm:t>
        <a:bodyPr/>
        <a:lstStyle/>
        <a:p>
          <a:pPr>
            <a:lnSpc>
              <a:spcPct val="100000"/>
            </a:lnSpc>
          </a:pPr>
          <a:r>
            <a:rPr lang="en-US"/>
            <a:t>Use the freed up time with automation to work on strategic tasks</a:t>
          </a:r>
        </a:p>
      </dgm:t>
    </dgm:pt>
    <dgm:pt modelId="{08EFC485-AFB8-4665-9815-F85A6C9C3D9B}" type="parTrans" cxnId="{AF2D6461-8875-4AFB-BAC1-7718DF6145FA}">
      <dgm:prSet/>
      <dgm:spPr/>
      <dgm:t>
        <a:bodyPr/>
        <a:lstStyle/>
        <a:p>
          <a:endParaRPr lang="en-US"/>
        </a:p>
      </dgm:t>
    </dgm:pt>
    <dgm:pt modelId="{0AAED262-1E0E-4A7F-A006-A7EB6B89963A}" type="sibTrans" cxnId="{AF2D6461-8875-4AFB-BAC1-7718DF6145FA}">
      <dgm:prSet/>
      <dgm:spPr/>
      <dgm:t>
        <a:bodyPr/>
        <a:lstStyle/>
        <a:p>
          <a:endParaRPr lang="en-US"/>
        </a:p>
      </dgm:t>
    </dgm:pt>
    <dgm:pt modelId="{6735FB20-F495-4E51-9664-40BB1270424C}">
      <dgm:prSet/>
      <dgm:spPr/>
      <dgm:t>
        <a:bodyPr/>
        <a:lstStyle/>
        <a:p>
          <a:pPr>
            <a:lnSpc>
              <a:spcPct val="100000"/>
            </a:lnSpc>
          </a:pPr>
          <a:r>
            <a:rPr lang="en-US"/>
            <a:t>Make better debt decisions</a:t>
          </a:r>
        </a:p>
      </dgm:t>
    </dgm:pt>
    <dgm:pt modelId="{DC802E6E-B88B-4B63-9532-3C3B5C34D2DF}" type="parTrans" cxnId="{5A6C18C9-A42A-4867-8E1C-36E328811BF3}">
      <dgm:prSet/>
      <dgm:spPr/>
      <dgm:t>
        <a:bodyPr/>
        <a:lstStyle/>
        <a:p>
          <a:endParaRPr lang="en-US"/>
        </a:p>
      </dgm:t>
    </dgm:pt>
    <dgm:pt modelId="{DA35762F-84BD-4330-A6AA-846EC31F773C}" type="sibTrans" cxnId="{5A6C18C9-A42A-4867-8E1C-36E328811BF3}">
      <dgm:prSet/>
      <dgm:spPr/>
      <dgm:t>
        <a:bodyPr/>
        <a:lstStyle/>
        <a:p>
          <a:endParaRPr lang="en-US"/>
        </a:p>
      </dgm:t>
    </dgm:pt>
    <dgm:pt modelId="{6D6DC24A-06E8-4311-9A14-A40EE4F3AC9A}" type="pres">
      <dgm:prSet presAssocID="{C4AF4868-AEC3-4A63-979B-6B04EFAB9C3E}" presName="root" presStyleCnt="0">
        <dgm:presLayoutVars>
          <dgm:dir/>
          <dgm:resizeHandles val="exact"/>
        </dgm:presLayoutVars>
      </dgm:prSet>
      <dgm:spPr/>
    </dgm:pt>
    <dgm:pt modelId="{A4D95D12-0692-47E3-A726-4E3B0673538D}" type="pres">
      <dgm:prSet presAssocID="{1573E5FC-2ADF-423E-B121-27EF52314806}" presName="compNode" presStyleCnt="0"/>
      <dgm:spPr/>
    </dgm:pt>
    <dgm:pt modelId="{B145AA73-15F9-4758-B9D8-02DEE09B3E2B}" type="pres">
      <dgm:prSet presAssocID="{1573E5FC-2ADF-423E-B121-27EF52314806}" presName="bgRect" presStyleLbl="bgShp" presStyleIdx="0" presStyleCnt="4"/>
      <dgm:spPr/>
    </dgm:pt>
    <dgm:pt modelId="{8ECFDF5F-EC33-4C9C-BA96-2C8A4032BC0D}" type="pres">
      <dgm:prSet presAssocID="{1573E5FC-2ADF-423E-B121-27EF5231480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C4BCFD7C-3EEB-440D-96B7-CF1000E29377}" type="pres">
      <dgm:prSet presAssocID="{1573E5FC-2ADF-423E-B121-27EF52314806}" presName="spaceRect" presStyleCnt="0"/>
      <dgm:spPr/>
    </dgm:pt>
    <dgm:pt modelId="{C44AF3D2-198E-4C24-9D3F-47DB09DEC0C8}" type="pres">
      <dgm:prSet presAssocID="{1573E5FC-2ADF-423E-B121-27EF52314806}" presName="parTx" presStyleLbl="revTx" presStyleIdx="0" presStyleCnt="4">
        <dgm:presLayoutVars>
          <dgm:chMax val="0"/>
          <dgm:chPref val="0"/>
        </dgm:presLayoutVars>
      </dgm:prSet>
      <dgm:spPr/>
    </dgm:pt>
    <dgm:pt modelId="{EFC0B6AA-055B-4C28-B1FD-ED703956DDEE}" type="pres">
      <dgm:prSet presAssocID="{423C227D-372C-4B0A-83BF-6C47AFC72C04}" presName="sibTrans" presStyleCnt="0"/>
      <dgm:spPr/>
    </dgm:pt>
    <dgm:pt modelId="{51A5D613-A6C2-4F2D-813C-EBCCDC59A1CD}" type="pres">
      <dgm:prSet presAssocID="{AB4CF82E-0110-466F-ACC3-1117F9283FA1}" presName="compNode" presStyleCnt="0"/>
      <dgm:spPr/>
    </dgm:pt>
    <dgm:pt modelId="{89A2A15F-9930-4138-BC8D-352F17B11DF7}" type="pres">
      <dgm:prSet presAssocID="{AB4CF82E-0110-466F-ACC3-1117F9283FA1}" presName="bgRect" presStyleLbl="bgShp" presStyleIdx="1" presStyleCnt="4"/>
      <dgm:spPr/>
    </dgm:pt>
    <dgm:pt modelId="{D1A68D64-5A93-41FD-AB99-D5906521A7AC}" type="pres">
      <dgm:prSet presAssocID="{AB4CF82E-0110-466F-ACC3-1117F9283FA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0CE9CAF2-5BE3-4BE8-859B-4E4233CF0487}" type="pres">
      <dgm:prSet presAssocID="{AB4CF82E-0110-466F-ACC3-1117F9283FA1}" presName="spaceRect" presStyleCnt="0"/>
      <dgm:spPr/>
    </dgm:pt>
    <dgm:pt modelId="{735490EE-094E-44FE-9D41-5D0F85AC0741}" type="pres">
      <dgm:prSet presAssocID="{AB4CF82E-0110-466F-ACC3-1117F9283FA1}" presName="parTx" presStyleLbl="revTx" presStyleIdx="1" presStyleCnt="4">
        <dgm:presLayoutVars>
          <dgm:chMax val="0"/>
          <dgm:chPref val="0"/>
        </dgm:presLayoutVars>
      </dgm:prSet>
      <dgm:spPr/>
    </dgm:pt>
    <dgm:pt modelId="{52602C4C-1384-455A-9890-D7D69339545D}" type="pres">
      <dgm:prSet presAssocID="{83355C2F-5FC2-45C7-A51F-B0C2FDE8944F}" presName="sibTrans" presStyleCnt="0"/>
      <dgm:spPr/>
    </dgm:pt>
    <dgm:pt modelId="{5E55CCA5-9130-4324-A4F8-3AAC4A15FE71}" type="pres">
      <dgm:prSet presAssocID="{DE6092AE-B27D-4945-A084-C4AFB7D0EDEA}" presName="compNode" presStyleCnt="0"/>
      <dgm:spPr/>
    </dgm:pt>
    <dgm:pt modelId="{EC081551-D08B-4756-93FA-4EE4B138A851}" type="pres">
      <dgm:prSet presAssocID="{DE6092AE-B27D-4945-A084-C4AFB7D0EDEA}" presName="bgRect" presStyleLbl="bgShp" presStyleIdx="2" presStyleCnt="4"/>
      <dgm:spPr/>
    </dgm:pt>
    <dgm:pt modelId="{79D29610-EDF0-4800-92E7-0BE527D6F496}" type="pres">
      <dgm:prSet presAssocID="{DE6092AE-B27D-4945-A084-C4AFB7D0EDE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CAC0FAA6-999D-468B-904E-EE6D95183C73}" type="pres">
      <dgm:prSet presAssocID="{DE6092AE-B27D-4945-A084-C4AFB7D0EDEA}" presName="spaceRect" presStyleCnt="0"/>
      <dgm:spPr/>
    </dgm:pt>
    <dgm:pt modelId="{BC7E0254-0DF7-47AC-AB2F-B4D781E4A4FC}" type="pres">
      <dgm:prSet presAssocID="{DE6092AE-B27D-4945-A084-C4AFB7D0EDEA}" presName="parTx" presStyleLbl="revTx" presStyleIdx="2" presStyleCnt="4">
        <dgm:presLayoutVars>
          <dgm:chMax val="0"/>
          <dgm:chPref val="0"/>
        </dgm:presLayoutVars>
      </dgm:prSet>
      <dgm:spPr/>
    </dgm:pt>
    <dgm:pt modelId="{6A67F706-8606-4162-8904-AC4653D65D3B}" type="pres">
      <dgm:prSet presAssocID="{0AAED262-1E0E-4A7F-A006-A7EB6B89963A}" presName="sibTrans" presStyleCnt="0"/>
      <dgm:spPr/>
    </dgm:pt>
    <dgm:pt modelId="{4B97DDB1-477E-4CD1-92D6-748F839C5F03}" type="pres">
      <dgm:prSet presAssocID="{6735FB20-F495-4E51-9664-40BB1270424C}" presName="compNode" presStyleCnt="0"/>
      <dgm:spPr/>
    </dgm:pt>
    <dgm:pt modelId="{8B5EDF31-FBF2-4A04-BBB7-2FADF8C59164}" type="pres">
      <dgm:prSet presAssocID="{6735FB20-F495-4E51-9664-40BB1270424C}" presName="bgRect" presStyleLbl="bgShp" presStyleIdx="3" presStyleCnt="4"/>
      <dgm:spPr/>
    </dgm:pt>
    <dgm:pt modelId="{F47A6468-2936-4B78-A157-FC6E3AA88694}" type="pres">
      <dgm:prSet presAssocID="{6735FB20-F495-4E51-9664-40BB1270424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oney"/>
        </a:ext>
      </dgm:extLst>
    </dgm:pt>
    <dgm:pt modelId="{46990448-1D3A-4F30-A09F-9BB59105BF10}" type="pres">
      <dgm:prSet presAssocID="{6735FB20-F495-4E51-9664-40BB1270424C}" presName="spaceRect" presStyleCnt="0"/>
      <dgm:spPr/>
    </dgm:pt>
    <dgm:pt modelId="{F811566E-9915-4D46-929D-1322525BD027}" type="pres">
      <dgm:prSet presAssocID="{6735FB20-F495-4E51-9664-40BB1270424C}" presName="parTx" presStyleLbl="revTx" presStyleIdx="3" presStyleCnt="4">
        <dgm:presLayoutVars>
          <dgm:chMax val="0"/>
          <dgm:chPref val="0"/>
        </dgm:presLayoutVars>
      </dgm:prSet>
      <dgm:spPr/>
    </dgm:pt>
  </dgm:ptLst>
  <dgm:cxnLst>
    <dgm:cxn modelId="{AF2D6461-8875-4AFB-BAC1-7718DF6145FA}" srcId="{C4AF4868-AEC3-4A63-979B-6B04EFAB9C3E}" destId="{DE6092AE-B27D-4945-A084-C4AFB7D0EDEA}" srcOrd="2" destOrd="0" parTransId="{08EFC485-AFB8-4665-9815-F85A6C9C3D9B}" sibTransId="{0AAED262-1E0E-4A7F-A006-A7EB6B89963A}"/>
    <dgm:cxn modelId="{626DAE4A-9577-4B46-92BE-747B96EDD5D5}" srcId="{C4AF4868-AEC3-4A63-979B-6B04EFAB9C3E}" destId="{AB4CF82E-0110-466F-ACC3-1117F9283FA1}" srcOrd="1" destOrd="0" parTransId="{6A861081-DA13-4D47-8A7A-84AD789DB346}" sibTransId="{83355C2F-5FC2-45C7-A51F-B0C2FDE8944F}"/>
    <dgm:cxn modelId="{C17A064B-5884-462C-ABD9-2420270154B4}" type="presOf" srcId="{DE6092AE-B27D-4945-A084-C4AFB7D0EDEA}" destId="{BC7E0254-0DF7-47AC-AB2F-B4D781E4A4FC}" srcOrd="0" destOrd="0" presId="urn:microsoft.com/office/officeart/2018/2/layout/IconVerticalSolidList"/>
    <dgm:cxn modelId="{9DA54F54-4E1C-4C79-8268-F1BAE4D0E092}" type="presOf" srcId="{1573E5FC-2ADF-423E-B121-27EF52314806}" destId="{C44AF3D2-198E-4C24-9D3F-47DB09DEC0C8}" srcOrd="0" destOrd="0" presId="urn:microsoft.com/office/officeart/2018/2/layout/IconVerticalSolidList"/>
    <dgm:cxn modelId="{58F67689-2BAB-41CD-8B52-5053865D230C}" srcId="{C4AF4868-AEC3-4A63-979B-6B04EFAB9C3E}" destId="{1573E5FC-2ADF-423E-B121-27EF52314806}" srcOrd="0" destOrd="0" parTransId="{83BE3531-2240-4F6A-912B-CDA7FF01FC0D}" sibTransId="{423C227D-372C-4B0A-83BF-6C47AFC72C04}"/>
    <dgm:cxn modelId="{C5C698AB-8F98-452F-85BF-B92F9511A17E}" type="presOf" srcId="{6735FB20-F495-4E51-9664-40BB1270424C}" destId="{F811566E-9915-4D46-929D-1322525BD027}" srcOrd="0" destOrd="0" presId="urn:microsoft.com/office/officeart/2018/2/layout/IconVerticalSolidList"/>
    <dgm:cxn modelId="{41F00BB3-2416-416F-A7B0-CEE6B0525188}" type="presOf" srcId="{C4AF4868-AEC3-4A63-979B-6B04EFAB9C3E}" destId="{6D6DC24A-06E8-4311-9A14-A40EE4F3AC9A}" srcOrd="0" destOrd="0" presId="urn:microsoft.com/office/officeart/2018/2/layout/IconVerticalSolidList"/>
    <dgm:cxn modelId="{F7B23FB3-4489-4AFC-81DF-B99CC157C339}" type="presOf" srcId="{AB4CF82E-0110-466F-ACC3-1117F9283FA1}" destId="{735490EE-094E-44FE-9D41-5D0F85AC0741}" srcOrd="0" destOrd="0" presId="urn:microsoft.com/office/officeart/2018/2/layout/IconVerticalSolidList"/>
    <dgm:cxn modelId="{5A6C18C9-A42A-4867-8E1C-36E328811BF3}" srcId="{C4AF4868-AEC3-4A63-979B-6B04EFAB9C3E}" destId="{6735FB20-F495-4E51-9664-40BB1270424C}" srcOrd="3" destOrd="0" parTransId="{DC802E6E-B88B-4B63-9532-3C3B5C34D2DF}" sibTransId="{DA35762F-84BD-4330-A6AA-846EC31F773C}"/>
    <dgm:cxn modelId="{3E4CD435-A654-427B-9128-1D6082F4440A}" type="presParOf" srcId="{6D6DC24A-06E8-4311-9A14-A40EE4F3AC9A}" destId="{A4D95D12-0692-47E3-A726-4E3B0673538D}" srcOrd="0" destOrd="0" presId="urn:microsoft.com/office/officeart/2018/2/layout/IconVerticalSolidList"/>
    <dgm:cxn modelId="{6560A6F6-DE47-42AD-B43E-F6570DB66C46}" type="presParOf" srcId="{A4D95D12-0692-47E3-A726-4E3B0673538D}" destId="{B145AA73-15F9-4758-B9D8-02DEE09B3E2B}" srcOrd="0" destOrd="0" presId="urn:microsoft.com/office/officeart/2018/2/layout/IconVerticalSolidList"/>
    <dgm:cxn modelId="{E40A284E-48E2-454C-8D4D-318E5B76E056}" type="presParOf" srcId="{A4D95D12-0692-47E3-A726-4E3B0673538D}" destId="{8ECFDF5F-EC33-4C9C-BA96-2C8A4032BC0D}" srcOrd="1" destOrd="0" presId="urn:microsoft.com/office/officeart/2018/2/layout/IconVerticalSolidList"/>
    <dgm:cxn modelId="{FB9A3F23-CDE2-4A50-8203-6E96DA9D1B57}" type="presParOf" srcId="{A4D95D12-0692-47E3-A726-4E3B0673538D}" destId="{C4BCFD7C-3EEB-440D-96B7-CF1000E29377}" srcOrd="2" destOrd="0" presId="urn:microsoft.com/office/officeart/2018/2/layout/IconVerticalSolidList"/>
    <dgm:cxn modelId="{3706E74F-AB9E-462E-AC75-755CF717F2BB}" type="presParOf" srcId="{A4D95D12-0692-47E3-A726-4E3B0673538D}" destId="{C44AF3D2-198E-4C24-9D3F-47DB09DEC0C8}" srcOrd="3" destOrd="0" presId="urn:microsoft.com/office/officeart/2018/2/layout/IconVerticalSolidList"/>
    <dgm:cxn modelId="{6DEA7E40-F77B-41D0-8115-770ECCCB18B0}" type="presParOf" srcId="{6D6DC24A-06E8-4311-9A14-A40EE4F3AC9A}" destId="{EFC0B6AA-055B-4C28-B1FD-ED703956DDEE}" srcOrd="1" destOrd="0" presId="urn:microsoft.com/office/officeart/2018/2/layout/IconVerticalSolidList"/>
    <dgm:cxn modelId="{27652FED-8928-4D18-8BC6-C5E19F41B59A}" type="presParOf" srcId="{6D6DC24A-06E8-4311-9A14-A40EE4F3AC9A}" destId="{51A5D613-A6C2-4F2D-813C-EBCCDC59A1CD}" srcOrd="2" destOrd="0" presId="urn:microsoft.com/office/officeart/2018/2/layout/IconVerticalSolidList"/>
    <dgm:cxn modelId="{135DE817-2630-41C5-9A49-3E8CFE0B1FB4}" type="presParOf" srcId="{51A5D613-A6C2-4F2D-813C-EBCCDC59A1CD}" destId="{89A2A15F-9930-4138-BC8D-352F17B11DF7}" srcOrd="0" destOrd="0" presId="urn:microsoft.com/office/officeart/2018/2/layout/IconVerticalSolidList"/>
    <dgm:cxn modelId="{F496299B-305B-479F-AB53-A174CFE3A6D1}" type="presParOf" srcId="{51A5D613-A6C2-4F2D-813C-EBCCDC59A1CD}" destId="{D1A68D64-5A93-41FD-AB99-D5906521A7AC}" srcOrd="1" destOrd="0" presId="urn:microsoft.com/office/officeart/2018/2/layout/IconVerticalSolidList"/>
    <dgm:cxn modelId="{B6E35865-9C50-4176-95EA-8E5CACF7E14A}" type="presParOf" srcId="{51A5D613-A6C2-4F2D-813C-EBCCDC59A1CD}" destId="{0CE9CAF2-5BE3-4BE8-859B-4E4233CF0487}" srcOrd="2" destOrd="0" presId="urn:microsoft.com/office/officeart/2018/2/layout/IconVerticalSolidList"/>
    <dgm:cxn modelId="{9E97E586-A0B6-4296-8A48-5BF2EB50F0CB}" type="presParOf" srcId="{51A5D613-A6C2-4F2D-813C-EBCCDC59A1CD}" destId="{735490EE-094E-44FE-9D41-5D0F85AC0741}" srcOrd="3" destOrd="0" presId="urn:microsoft.com/office/officeart/2018/2/layout/IconVerticalSolidList"/>
    <dgm:cxn modelId="{D53D1E6F-B43E-42CA-B538-52149280B403}" type="presParOf" srcId="{6D6DC24A-06E8-4311-9A14-A40EE4F3AC9A}" destId="{52602C4C-1384-455A-9890-D7D69339545D}" srcOrd="3" destOrd="0" presId="urn:microsoft.com/office/officeart/2018/2/layout/IconVerticalSolidList"/>
    <dgm:cxn modelId="{963F156A-6F8F-4F71-8AB4-357F742666CF}" type="presParOf" srcId="{6D6DC24A-06E8-4311-9A14-A40EE4F3AC9A}" destId="{5E55CCA5-9130-4324-A4F8-3AAC4A15FE71}" srcOrd="4" destOrd="0" presId="urn:microsoft.com/office/officeart/2018/2/layout/IconVerticalSolidList"/>
    <dgm:cxn modelId="{2EB3661B-3A97-4D14-B06B-565A2153FD9F}" type="presParOf" srcId="{5E55CCA5-9130-4324-A4F8-3AAC4A15FE71}" destId="{EC081551-D08B-4756-93FA-4EE4B138A851}" srcOrd="0" destOrd="0" presId="urn:microsoft.com/office/officeart/2018/2/layout/IconVerticalSolidList"/>
    <dgm:cxn modelId="{1AFEF181-27B7-49BD-B781-1F2C063E5DC7}" type="presParOf" srcId="{5E55CCA5-9130-4324-A4F8-3AAC4A15FE71}" destId="{79D29610-EDF0-4800-92E7-0BE527D6F496}" srcOrd="1" destOrd="0" presId="urn:microsoft.com/office/officeart/2018/2/layout/IconVerticalSolidList"/>
    <dgm:cxn modelId="{04441C85-2668-40AE-8EEC-99796A04851B}" type="presParOf" srcId="{5E55CCA5-9130-4324-A4F8-3AAC4A15FE71}" destId="{CAC0FAA6-999D-468B-904E-EE6D95183C73}" srcOrd="2" destOrd="0" presId="urn:microsoft.com/office/officeart/2018/2/layout/IconVerticalSolidList"/>
    <dgm:cxn modelId="{9CAC962B-F025-4A28-A8CE-6514BA9FE002}" type="presParOf" srcId="{5E55CCA5-9130-4324-A4F8-3AAC4A15FE71}" destId="{BC7E0254-0DF7-47AC-AB2F-B4D781E4A4FC}" srcOrd="3" destOrd="0" presId="urn:microsoft.com/office/officeart/2018/2/layout/IconVerticalSolidList"/>
    <dgm:cxn modelId="{76CA5837-318C-4032-AC63-7473A30A8175}" type="presParOf" srcId="{6D6DC24A-06E8-4311-9A14-A40EE4F3AC9A}" destId="{6A67F706-8606-4162-8904-AC4653D65D3B}" srcOrd="5" destOrd="0" presId="urn:microsoft.com/office/officeart/2018/2/layout/IconVerticalSolidList"/>
    <dgm:cxn modelId="{16EF1680-036E-4171-B718-F34F218F947B}" type="presParOf" srcId="{6D6DC24A-06E8-4311-9A14-A40EE4F3AC9A}" destId="{4B97DDB1-477E-4CD1-92D6-748F839C5F03}" srcOrd="6" destOrd="0" presId="urn:microsoft.com/office/officeart/2018/2/layout/IconVerticalSolidList"/>
    <dgm:cxn modelId="{EEACEB75-E116-425D-AA02-690E9042D204}" type="presParOf" srcId="{4B97DDB1-477E-4CD1-92D6-748F839C5F03}" destId="{8B5EDF31-FBF2-4A04-BBB7-2FADF8C59164}" srcOrd="0" destOrd="0" presId="urn:microsoft.com/office/officeart/2018/2/layout/IconVerticalSolidList"/>
    <dgm:cxn modelId="{1F1CC5BB-F70D-4F71-90A6-57285289A391}" type="presParOf" srcId="{4B97DDB1-477E-4CD1-92D6-748F839C5F03}" destId="{F47A6468-2936-4B78-A157-FC6E3AA88694}" srcOrd="1" destOrd="0" presId="urn:microsoft.com/office/officeart/2018/2/layout/IconVerticalSolidList"/>
    <dgm:cxn modelId="{26EDE5B3-75F2-4718-9A03-41FE0F592293}" type="presParOf" srcId="{4B97DDB1-477E-4CD1-92D6-748F839C5F03}" destId="{46990448-1D3A-4F30-A09F-9BB59105BF10}" srcOrd="2" destOrd="0" presId="urn:microsoft.com/office/officeart/2018/2/layout/IconVerticalSolidList"/>
    <dgm:cxn modelId="{302B4B9F-50E2-47D8-AB06-B4BE5E548FFA}" type="presParOf" srcId="{4B97DDB1-477E-4CD1-92D6-748F839C5F03}" destId="{F811566E-9915-4D46-929D-1322525BD027}" srcOrd="3" destOrd="0" presId="urn:microsoft.com/office/officeart/2018/2/layout/IconVerticalSolidLis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AB47D68-1993-477E-9D84-6062A866949F}"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5DDDEE1C-C91A-494D-86FE-F4F5BE31354C}">
      <dgm:prSet phldrT="[Text]" phldr="0"/>
      <dgm:spPr/>
      <dgm:t>
        <a:bodyPr/>
        <a:lstStyle/>
        <a:p>
          <a:pPr algn="l"/>
          <a:r>
            <a:rPr lang="en-US">
              <a:solidFill>
                <a:srgbClr val="000000"/>
              </a:solidFill>
              <a:latin typeface="Calibri"/>
              <a:ea typeface="Calibri"/>
              <a:cs typeface="Calibri"/>
            </a:rPr>
            <a:t>Integration of Forecasts from FP&amp;A teams</a:t>
          </a:r>
          <a:endParaRPr lang="en-US"/>
        </a:p>
      </dgm:t>
    </dgm:pt>
    <dgm:pt modelId="{1E4DED35-F913-4513-8279-DFB09C14936D}" type="parTrans" cxnId="{8D096A19-C12C-4C53-AB41-C183707D8295}">
      <dgm:prSet/>
      <dgm:spPr/>
      <dgm:t>
        <a:bodyPr/>
        <a:lstStyle/>
        <a:p>
          <a:endParaRPr lang="en-US"/>
        </a:p>
      </dgm:t>
    </dgm:pt>
    <dgm:pt modelId="{02C64045-61CC-478F-A222-B7068065A7C7}" type="sibTrans" cxnId="{8D096A19-C12C-4C53-AB41-C183707D8295}">
      <dgm:prSet/>
      <dgm:spPr/>
      <dgm:t>
        <a:bodyPr/>
        <a:lstStyle/>
        <a:p>
          <a:endParaRPr lang="en-US"/>
        </a:p>
      </dgm:t>
    </dgm:pt>
    <dgm:pt modelId="{09ACCF64-F857-4310-BBB4-C001F70D021E}">
      <dgm:prSet phldr="0"/>
      <dgm:spPr/>
      <dgm:t>
        <a:bodyPr/>
        <a:lstStyle/>
        <a:p>
          <a:pPr algn="l" rtl="0"/>
          <a:r>
            <a:rPr lang="en-US">
              <a:solidFill>
                <a:srgbClr val="000000"/>
              </a:solidFill>
              <a:latin typeface="Calibri"/>
              <a:ea typeface="Calibri"/>
              <a:cs typeface="Calibri"/>
            </a:rPr>
            <a:t>AI Based Forecast for Accounts Receivable and Payable</a:t>
          </a:r>
        </a:p>
      </dgm:t>
    </dgm:pt>
    <dgm:pt modelId="{C8BE01EA-B039-41B5-9D55-90DC2137F770}" type="parTrans" cxnId="{D25D62E5-1D83-4091-9D0F-7A8ABCC3D948}">
      <dgm:prSet/>
      <dgm:spPr/>
    </dgm:pt>
    <dgm:pt modelId="{855B1DA1-B094-48A8-8C08-B3B3B8A4D69B}" type="sibTrans" cxnId="{D25D62E5-1D83-4091-9D0F-7A8ABCC3D948}">
      <dgm:prSet/>
      <dgm:spPr/>
    </dgm:pt>
    <dgm:pt modelId="{A8C584AE-E303-4CDA-ABBA-7DC62FFB8F69}">
      <dgm:prSet phldr="0"/>
      <dgm:spPr/>
      <dgm:t>
        <a:bodyPr/>
        <a:lstStyle/>
        <a:p>
          <a:pPr algn="l"/>
          <a:r>
            <a:rPr lang="en-US">
              <a:solidFill>
                <a:srgbClr val="000000"/>
              </a:solidFill>
              <a:latin typeface="Calibri"/>
              <a:ea typeface="Calibri"/>
              <a:cs typeface="Calibri"/>
            </a:rPr>
            <a:t>Flexible Models for other operational flows</a:t>
          </a:r>
        </a:p>
      </dgm:t>
    </dgm:pt>
    <dgm:pt modelId="{2502E828-F678-4B3B-9127-8D67A7EB0185}" type="parTrans" cxnId="{BB62A2B4-8378-4FBA-9EE2-AEF4296B1E6B}">
      <dgm:prSet/>
      <dgm:spPr/>
    </dgm:pt>
    <dgm:pt modelId="{4DCC67A4-B764-418C-B03F-FF838F1B05B0}" type="sibTrans" cxnId="{BB62A2B4-8378-4FBA-9EE2-AEF4296B1E6B}">
      <dgm:prSet/>
      <dgm:spPr/>
    </dgm:pt>
    <dgm:pt modelId="{530FF2DB-5B87-4C91-85A3-13968E707BE9}">
      <dgm:prSet phldr="0"/>
      <dgm:spPr/>
      <dgm:t>
        <a:bodyPr/>
        <a:lstStyle/>
        <a:p>
          <a:pPr algn="l"/>
          <a:r>
            <a:rPr lang="en-US">
              <a:solidFill>
                <a:srgbClr val="000000"/>
              </a:solidFill>
              <a:latin typeface="Calibri"/>
              <a:ea typeface="Calibri"/>
              <a:cs typeface="Calibri"/>
            </a:rPr>
            <a:t>Configuration of Non-operational Cash flows</a:t>
          </a:r>
        </a:p>
      </dgm:t>
    </dgm:pt>
    <dgm:pt modelId="{04B2C53B-A4CF-4283-BF54-F5089CB65C06}" type="parTrans" cxnId="{50A2B0E6-6443-4E8C-BD30-0877365F917C}">
      <dgm:prSet/>
      <dgm:spPr/>
    </dgm:pt>
    <dgm:pt modelId="{79B4DB4C-0E4D-49EA-BB4A-B2C6026C1428}" type="sibTrans" cxnId="{50A2B0E6-6443-4E8C-BD30-0877365F917C}">
      <dgm:prSet/>
      <dgm:spPr/>
    </dgm:pt>
    <dgm:pt modelId="{0434B0F9-5EBB-4482-97BB-32170BF38879}">
      <dgm:prSet phldr="0"/>
      <dgm:spPr/>
      <dgm:t>
        <a:bodyPr/>
        <a:lstStyle/>
        <a:p>
          <a:pPr algn="l"/>
          <a:r>
            <a:rPr lang="en-US">
              <a:solidFill>
                <a:srgbClr val="000000"/>
              </a:solidFill>
              <a:latin typeface="Calibri"/>
              <a:ea typeface="Calibri"/>
              <a:cs typeface="Calibri"/>
            </a:rPr>
            <a:t>Continuous Improvement of Forecasting accuracy</a:t>
          </a:r>
        </a:p>
      </dgm:t>
    </dgm:pt>
    <dgm:pt modelId="{EEECF0D7-462F-48ED-99A9-2B9A1C2722D5}" type="parTrans" cxnId="{D511DAB9-969D-4A9F-B66C-DD3112A2E1B1}">
      <dgm:prSet/>
      <dgm:spPr/>
    </dgm:pt>
    <dgm:pt modelId="{6759189A-8C3D-448D-9A76-C9EA0A3E838A}" type="sibTrans" cxnId="{D511DAB9-969D-4A9F-B66C-DD3112A2E1B1}">
      <dgm:prSet/>
      <dgm:spPr/>
    </dgm:pt>
    <dgm:pt modelId="{8AE3D333-A099-4920-816E-955205143FFD}" type="pres">
      <dgm:prSet presAssocID="{BAB47D68-1993-477E-9D84-6062A866949F}" presName="diagram" presStyleCnt="0">
        <dgm:presLayoutVars>
          <dgm:dir/>
          <dgm:resizeHandles val="exact"/>
        </dgm:presLayoutVars>
      </dgm:prSet>
      <dgm:spPr/>
    </dgm:pt>
    <dgm:pt modelId="{60828BDA-42F2-4113-B4AE-27CFC550F9B9}" type="pres">
      <dgm:prSet presAssocID="{09ACCF64-F857-4310-BBB4-C001F70D021E}" presName="node" presStyleLbl="node1" presStyleIdx="0" presStyleCnt="5">
        <dgm:presLayoutVars>
          <dgm:bulletEnabled val="1"/>
        </dgm:presLayoutVars>
      </dgm:prSet>
      <dgm:spPr/>
    </dgm:pt>
    <dgm:pt modelId="{A4B846B7-42B7-4CC2-B6B5-E467DCFA8433}" type="pres">
      <dgm:prSet presAssocID="{855B1DA1-B094-48A8-8C08-B3B3B8A4D69B}" presName="sibTrans" presStyleCnt="0"/>
      <dgm:spPr/>
    </dgm:pt>
    <dgm:pt modelId="{88FA9FFA-E001-4647-929B-EFF87439E462}" type="pres">
      <dgm:prSet presAssocID="{A8C584AE-E303-4CDA-ABBA-7DC62FFB8F69}" presName="node" presStyleLbl="node1" presStyleIdx="1" presStyleCnt="5">
        <dgm:presLayoutVars>
          <dgm:bulletEnabled val="1"/>
        </dgm:presLayoutVars>
      </dgm:prSet>
      <dgm:spPr/>
    </dgm:pt>
    <dgm:pt modelId="{2A3DDFFC-9813-4467-BC48-2F397DC40C5D}" type="pres">
      <dgm:prSet presAssocID="{4DCC67A4-B764-418C-B03F-FF838F1B05B0}" presName="sibTrans" presStyleCnt="0"/>
      <dgm:spPr/>
    </dgm:pt>
    <dgm:pt modelId="{CA2F1B4D-D7EC-4221-ACE5-BED4898B66C4}" type="pres">
      <dgm:prSet presAssocID="{530FF2DB-5B87-4C91-85A3-13968E707BE9}" presName="node" presStyleLbl="node1" presStyleIdx="2" presStyleCnt="5">
        <dgm:presLayoutVars>
          <dgm:bulletEnabled val="1"/>
        </dgm:presLayoutVars>
      </dgm:prSet>
      <dgm:spPr/>
    </dgm:pt>
    <dgm:pt modelId="{6D480183-77C0-458C-B4A3-852B15D5C58E}" type="pres">
      <dgm:prSet presAssocID="{79B4DB4C-0E4D-49EA-BB4A-B2C6026C1428}" presName="sibTrans" presStyleCnt="0"/>
      <dgm:spPr/>
    </dgm:pt>
    <dgm:pt modelId="{D7E53C6C-7248-48AE-B8AA-390673FAF4DB}" type="pres">
      <dgm:prSet presAssocID="{0434B0F9-5EBB-4482-97BB-32170BF38879}" presName="node" presStyleLbl="node1" presStyleIdx="3" presStyleCnt="5">
        <dgm:presLayoutVars>
          <dgm:bulletEnabled val="1"/>
        </dgm:presLayoutVars>
      </dgm:prSet>
      <dgm:spPr/>
    </dgm:pt>
    <dgm:pt modelId="{0007EB3D-8DB8-4259-9B41-633125C0AF6D}" type="pres">
      <dgm:prSet presAssocID="{6759189A-8C3D-448D-9A76-C9EA0A3E838A}" presName="sibTrans" presStyleCnt="0"/>
      <dgm:spPr/>
    </dgm:pt>
    <dgm:pt modelId="{6C5E97DB-1FB2-408B-A0B3-74AD901B8E50}" type="pres">
      <dgm:prSet presAssocID="{5DDDEE1C-C91A-494D-86FE-F4F5BE31354C}" presName="node" presStyleLbl="node1" presStyleIdx="4" presStyleCnt="5">
        <dgm:presLayoutVars>
          <dgm:bulletEnabled val="1"/>
        </dgm:presLayoutVars>
      </dgm:prSet>
      <dgm:spPr/>
    </dgm:pt>
  </dgm:ptLst>
  <dgm:cxnLst>
    <dgm:cxn modelId="{D4D2590E-8B09-48DD-8239-4B1F68E660F2}" type="presOf" srcId="{0434B0F9-5EBB-4482-97BB-32170BF38879}" destId="{D7E53C6C-7248-48AE-B8AA-390673FAF4DB}" srcOrd="0" destOrd="0" presId="urn:microsoft.com/office/officeart/2005/8/layout/default"/>
    <dgm:cxn modelId="{8D096A19-C12C-4C53-AB41-C183707D8295}" srcId="{BAB47D68-1993-477E-9D84-6062A866949F}" destId="{5DDDEE1C-C91A-494D-86FE-F4F5BE31354C}" srcOrd="4" destOrd="0" parTransId="{1E4DED35-F913-4513-8279-DFB09C14936D}" sibTransId="{02C64045-61CC-478F-A222-B7068065A7C7}"/>
    <dgm:cxn modelId="{F8591336-CEEE-44FC-9C3F-CC31ECE85924}" type="presOf" srcId="{BAB47D68-1993-477E-9D84-6062A866949F}" destId="{8AE3D333-A099-4920-816E-955205143FFD}" srcOrd="0" destOrd="0" presId="urn:microsoft.com/office/officeart/2005/8/layout/default"/>
    <dgm:cxn modelId="{5D7D9CA6-D5CB-4E7F-86CA-8987E175C34D}" type="presOf" srcId="{09ACCF64-F857-4310-BBB4-C001F70D021E}" destId="{60828BDA-42F2-4113-B4AE-27CFC550F9B9}" srcOrd="0" destOrd="0" presId="urn:microsoft.com/office/officeart/2005/8/layout/default"/>
    <dgm:cxn modelId="{BB62A2B4-8378-4FBA-9EE2-AEF4296B1E6B}" srcId="{BAB47D68-1993-477E-9D84-6062A866949F}" destId="{A8C584AE-E303-4CDA-ABBA-7DC62FFB8F69}" srcOrd="1" destOrd="0" parTransId="{2502E828-F678-4B3B-9127-8D67A7EB0185}" sibTransId="{4DCC67A4-B764-418C-B03F-FF838F1B05B0}"/>
    <dgm:cxn modelId="{D511DAB9-969D-4A9F-B66C-DD3112A2E1B1}" srcId="{BAB47D68-1993-477E-9D84-6062A866949F}" destId="{0434B0F9-5EBB-4482-97BB-32170BF38879}" srcOrd="3" destOrd="0" parTransId="{EEECF0D7-462F-48ED-99A9-2B9A1C2722D5}" sibTransId="{6759189A-8C3D-448D-9A76-C9EA0A3E838A}"/>
    <dgm:cxn modelId="{656C1BD5-8735-447F-B83F-2DBD28BC23AB}" type="presOf" srcId="{530FF2DB-5B87-4C91-85A3-13968E707BE9}" destId="{CA2F1B4D-D7EC-4221-ACE5-BED4898B66C4}" srcOrd="0" destOrd="0" presId="urn:microsoft.com/office/officeart/2005/8/layout/default"/>
    <dgm:cxn modelId="{8D73B0DF-5881-4DFC-B59F-B6FD9D571A72}" type="presOf" srcId="{5DDDEE1C-C91A-494D-86FE-F4F5BE31354C}" destId="{6C5E97DB-1FB2-408B-A0B3-74AD901B8E50}" srcOrd="0" destOrd="0" presId="urn:microsoft.com/office/officeart/2005/8/layout/default"/>
    <dgm:cxn modelId="{D25D62E5-1D83-4091-9D0F-7A8ABCC3D948}" srcId="{BAB47D68-1993-477E-9D84-6062A866949F}" destId="{09ACCF64-F857-4310-BBB4-C001F70D021E}" srcOrd="0" destOrd="0" parTransId="{C8BE01EA-B039-41B5-9D55-90DC2137F770}" sibTransId="{855B1DA1-B094-48A8-8C08-B3B3B8A4D69B}"/>
    <dgm:cxn modelId="{50A2B0E6-6443-4E8C-BD30-0877365F917C}" srcId="{BAB47D68-1993-477E-9D84-6062A866949F}" destId="{530FF2DB-5B87-4C91-85A3-13968E707BE9}" srcOrd="2" destOrd="0" parTransId="{04B2C53B-A4CF-4283-BF54-F5089CB65C06}" sibTransId="{79B4DB4C-0E4D-49EA-BB4A-B2C6026C1428}"/>
    <dgm:cxn modelId="{98AA6BF4-5C72-4F44-A22D-071ADF425A87}" type="presOf" srcId="{A8C584AE-E303-4CDA-ABBA-7DC62FFB8F69}" destId="{88FA9FFA-E001-4647-929B-EFF87439E462}" srcOrd="0" destOrd="0" presId="urn:microsoft.com/office/officeart/2005/8/layout/default"/>
    <dgm:cxn modelId="{8BF6D007-39F6-4EEA-B2FD-DF27D8C6034D}" type="presParOf" srcId="{8AE3D333-A099-4920-816E-955205143FFD}" destId="{60828BDA-42F2-4113-B4AE-27CFC550F9B9}" srcOrd="0" destOrd="0" presId="urn:microsoft.com/office/officeart/2005/8/layout/default"/>
    <dgm:cxn modelId="{55D47672-C8C0-4ECF-8BC0-1756435239DD}" type="presParOf" srcId="{8AE3D333-A099-4920-816E-955205143FFD}" destId="{A4B846B7-42B7-4CC2-B6B5-E467DCFA8433}" srcOrd="1" destOrd="0" presId="urn:microsoft.com/office/officeart/2005/8/layout/default"/>
    <dgm:cxn modelId="{B3C03816-1ACC-4EEA-986B-DB458F414FBF}" type="presParOf" srcId="{8AE3D333-A099-4920-816E-955205143FFD}" destId="{88FA9FFA-E001-4647-929B-EFF87439E462}" srcOrd="2" destOrd="0" presId="urn:microsoft.com/office/officeart/2005/8/layout/default"/>
    <dgm:cxn modelId="{D4B931CF-9C75-4177-A434-584ED1E2E91A}" type="presParOf" srcId="{8AE3D333-A099-4920-816E-955205143FFD}" destId="{2A3DDFFC-9813-4467-BC48-2F397DC40C5D}" srcOrd="3" destOrd="0" presId="urn:microsoft.com/office/officeart/2005/8/layout/default"/>
    <dgm:cxn modelId="{342E2E2D-B388-45B2-99DF-5535DB65B203}" type="presParOf" srcId="{8AE3D333-A099-4920-816E-955205143FFD}" destId="{CA2F1B4D-D7EC-4221-ACE5-BED4898B66C4}" srcOrd="4" destOrd="0" presId="urn:microsoft.com/office/officeart/2005/8/layout/default"/>
    <dgm:cxn modelId="{5D76E498-C436-4668-8094-AE5643CD5678}" type="presParOf" srcId="{8AE3D333-A099-4920-816E-955205143FFD}" destId="{6D480183-77C0-458C-B4A3-852B15D5C58E}" srcOrd="5" destOrd="0" presId="urn:microsoft.com/office/officeart/2005/8/layout/default"/>
    <dgm:cxn modelId="{7CE29C6D-09E6-4C17-B567-B733018359E6}" type="presParOf" srcId="{8AE3D333-A099-4920-816E-955205143FFD}" destId="{D7E53C6C-7248-48AE-B8AA-390673FAF4DB}" srcOrd="6" destOrd="0" presId="urn:microsoft.com/office/officeart/2005/8/layout/default"/>
    <dgm:cxn modelId="{5F0DBDDA-07D4-41E6-83EA-6591314A859D}" type="presParOf" srcId="{8AE3D333-A099-4920-816E-955205143FFD}" destId="{0007EB3D-8DB8-4259-9B41-633125C0AF6D}" srcOrd="7" destOrd="0" presId="urn:microsoft.com/office/officeart/2005/8/layout/default"/>
    <dgm:cxn modelId="{B3E455C2-5F3C-4C1E-8F62-2D4907FD6DAC}" type="presParOf" srcId="{8AE3D333-A099-4920-816E-955205143FFD}" destId="{6C5E97DB-1FB2-408B-A0B3-74AD901B8E50}"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031F4B2-ED74-4D3E-AFC1-974BA5B4793A}" type="doc">
      <dgm:prSet loTypeId="urn:microsoft.com/office/officeart/2005/8/layout/chevron1" loCatId="process" qsTypeId="urn:microsoft.com/office/officeart/2005/8/quickstyle/simple4" qsCatId="simple" csTypeId="urn:microsoft.com/office/officeart/2005/8/colors/colorful2" csCatId="colorful"/>
      <dgm:spPr/>
      <dgm:t>
        <a:bodyPr/>
        <a:lstStyle/>
        <a:p>
          <a:endParaRPr lang="en-US"/>
        </a:p>
      </dgm:t>
    </dgm:pt>
    <dgm:pt modelId="{2745A186-8990-4EF7-B56F-E4647A50C33B}">
      <dgm:prSet/>
      <dgm:spPr/>
      <dgm:t>
        <a:bodyPr/>
        <a:lstStyle/>
        <a:p>
          <a:r>
            <a:rPr lang="en-US"/>
            <a:t>EWP2:Enhanced Weighted Portfolio 2, an improved version of a weighted portfolio strategy for forex trading, incorporating specific enhancements and criteria for assigning weights to different currency pairs.</a:t>
          </a:r>
        </a:p>
      </dgm:t>
    </dgm:pt>
    <dgm:pt modelId="{C51D4877-9CD9-454E-AACE-C112C36FDA44}" type="parTrans" cxnId="{74FB41D9-E99A-444E-9899-87318B5D021C}">
      <dgm:prSet/>
      <dgm:spPr/>
      <dgm:t>
        <a:bodyPr/>
        <a:lstStyle/>
        <a:p>
          <a:endParaRPr lang="en-US"/>
        </a:p>
      </dgm:t>
    </dgm:pt>
    <dgm:pt modelId="{86F0D200-DC5D-48FE-92A7-B7703CEC95DF}" type="sibTrans" cxnId="{74FB41D9-E99A-444E-9899-87318B5D021C}">
      <dgm:prSet/>
      <dgm:spPr/>
      <dgm:t>
        <a:bodyPr/>
        <a:lstStyle/>
        <a:p>
          <a:endParaRPr lang="en-US"/>
        </a:p>
      </dgm:t>
    </dgm:pt>
    <dgm:pt modelId="{283760E1-45C7-4783-8E88-26478AF435F8}">
      <dgm:prSet/>
      <dgm:spPr/>
      <dgm:t>
        <a:bodyPr/>
        <a:lstStyle/>
        <a:p>
          <a:r>
            <a:rPr lang="en-US"/>
            <a:t>KCP2:Enhanced Kelly Criterion Portfolio 2, an advanced version of the Kelly criterion portfolio strategy specifically designed for forex trading. It utilizes the Kelly criterion to determine the optimal allocation of capital among forex trades, incorporating enhancements or modifications to enhance performance and account for expected returns and risks.</a:t>
          </a:r>
        </a:p>
      </dgm:t>
    </dgm:pt>
    <dgm:pt modelId="{B7BE8447-D984-41A2-A745-F2BBAD9997DC}" type="parTrans" cxnId="{024D287C-F6E1-4BE3-81FD-3E99DC2D11B4}">
      <dgm:prSet/>
      <dgm:spPr/>
      <dgm:t>
        <a:bodyPr/>
        <a:lstStyle/>
        <a:p>
          <a:endParaRPr lang="en-US"/>
        </a:p>
      </dgm:t>
    </dgm:pt>
    <dgm:pt modelId="{8279BA2F-A026-47C3-9344-D918A0BEAE58}" type="sibTrans" cxnId="{024D287C-F6E1-4BE3-81FD-3E99DC2D11B4}">
      <dgm:prSet/>
      <dgm:spPr/>
      <dgm:t>
        <a:bodyPr/>
        <a:lstStyle/>
        <a:p>
          <a:endParaRPr lang="en-US"/>
        </a:p>
      </dgm:t>
    </dgm:pt>
    <dgm:pt modelId="{65350DB4-0CA7-46E0-9535-4667B06AEBCF}" type="pres">
      <dgm:prSet presAssocID="{4031F4B2-ED74-4D3E-AFC1-974BA5B4793A}" presName="Name0" presStyleCnt="0">
        <dgm:presLayoutVars>
          <dgm:dir/>
          <dgm:animLvl val="lvl"/>
          <dgm:resizeHandles val="exact"/>
        </dgm:presLayoutVars>
      </dgm:prSet>
      <dgm:spPr/>
    </dgm:pt>
    <dgm:pt modelId="{AABDCA51-97B2-4B2B-89F2-9607F43AF1A4}" type="pres">
      <dgm:prSet presAssocID="{2745A186-8990-4EF7-B56F-E4647A50C33B}" presName="parTxOnly" presStyleLbl="node1" presStyleIdx="0" presStyleCnt="2">
        <dgm:presLayoutVars>
          <dgm:chMax val="0"/>
          <dgm:chPref val="0"/>
          <dgm:bulletEnabled val="1"/>
        </dgm:presLayoutVars>
      </dgm:prSet>
      <dgm:spPr/>
    </dgm:pt>
    <dgm:pt modelId="{02A69FA3-5407-4D45-B789-027E2C78583A}" type="pres">
      <dgm:prSet presAssocID="{86F0D200-DC5D-48FE-92A7-B7703CEC95DF}" presName="parTxOnlySpace" presStyleCnt="0"/>
      <dgm:spPr/>
    </dgm:pt>
    <dgm:pt modelId="{E471EEF0-5AEF-413C-A311-736EFC2C2332}" type="pres">
      <dgm:prSet presAssocID="{283760E1-45C7-4783-8E88-26478AF435F8}" presName="parTxOnly" presStyleLbl="node1" presStyleIdx="1" presStyleCnt="2">
        <dgm:presLayoutVars>
          <dgm:chMax val="0"/>
          <dgm:chPref val="0"/>
          <dgm:bulletEnabled val="1"/>
        </dgm:presLayoutVars>
      </dgm:prSet>
      <dgm:spPr/>
    </dgm:pt>
  </dgm:ptLst>
  <dgm:cxnLst>
    <dgm:cxn modelId="{024D287C-F6E1-4BE3-81FD-3E99DC2D11B4}" srcId="{4031F4B2-ED74-4D3E-AFC1-974BA5B4793A}" destId="{283760E1-45C7-4783-8E88-26478AF435F8}" srcOrd="1" destOrd="0" parTransId="{B7BE8447-D984-41A2-A745-F2BBAD9997DC}" sibTransId="{8279BA2F-A026-47C3-9344-D918A0BEAE58}"/>
    <dgm:cxn modelId="{373F307E-4FE3-4974-A395-A623A4DE80D1}" type="presOf" srcId="{4031F4B2-ED74-4D3E-AFC1-974BA5B4793A}" destId="{65350DB4-0CA7-46E0-9535-4667B06AEBCF}" srcOrd="0" destOrd="0" presId="urn:microsoft.com/office/officeart/2005/8/layout/chevron1"/>
    <dgm:cxn modelId="{9388ABD3-5A64-4BEF-B0ED-61A75DB12FD2}" type="presOf" srcId="{2745A186-8990-4EF7-B56F-E4647A50C33B}" destId="{AABDCA51-97B2-4B2B-89F2-9607F43AF1A4}" srcOrd="0" destOrd="0" presId="urn:microsoft.com/office/officeart/2005/8/layout/chevron1"/>
    <dgm:cxn modelId="{74FB41D9-E99A-444E-9899-87318B5D021C}" srcId="{4031F4B2-ED74-4D3E-AFC1-974BA5B4793A}" destId="{2745A186-8990-4EF7-B56F-E4647A50C33B}" srcOrd="0" destOrd="0" parTransId="{C51D4877-9CD9-454E-AACE-C112C36FDA44}" sibTransId="{86F0D200-DC5D-48FE-92A7-B7703CEC95DF}"/>
    <dgm:cxn modelId="{487DAFE7-994C-4383-A7A2-DFF78F4EED49}" type="presOf" srcId="{283760E1-45C7-4783-8E88-26478AF435F8}" destId="{E471EEF0-5AEF-413C-A311-736EFC2C2332}" srcOrd="0" destOrd="0" presId="urn:microsoft.com/office/officeart/2005/8/layout/chevron1"/>
    <dgm:cxn modelId="{2FEEE0C9-BBBD-4DF5-98EA-83AC5E755CD9}" type="presParOf" srcId="{65350DB4-0CA7-46E0-9535-4667B06AEBCF}" destId="{AABDCA51-97B2-4B2B-89F2-9607F43AF1A4}" srcOrd="0" destOrd="0" presId="urn:microsoft.com/office/officeart/2005/8/layout/chevron1"/>
    <dgm:cxn modelId="{631A0486-71A8-4CF6-A02B-DE00CE257C3B}" type="presParOf" srcId="{65350DB4-0CA7-46E0-9535-4667B06AEBCF}" destId="{02A69FA3-5407-4D45-B789-027E2C78583A}" srcOrd="1" destOrd="0" presId="urn:microsoft.com/office/officeart/2005/8/layout/chevron1"/>
    <dgm:cxn modelId="{E26FB0F9-99AA-4A73-AA6A-A5016FD91F70}" type="presParOf" srcId="{65350DB4-0CA7-46E0-9535-4667B06AEBCF}" destId="{E471EEF0-5AEF-413C-A311-736EFC2C2332}" srcOrd="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D3BB3B-2E46-4359-9FB0-420C3B4A4500}">
      <dsp:nvSpPr>
        <dsp:cNvPr id="0" name=""/>
        <dsp:cNvSpPr/>
      </dsp:nvSpPr>
      <dsp:spPr>
        <a:xfrm>
          <a:off x="1138410" y="325885"/>
          <a:ext cx="312628" cy="148782"/>
        </a:xfrm>
        <a:custGeom>
          <a:avLst/>
          <a:gdLst/>
          <a:ahLst/>
          <a:cxnLst/>
          <a:rect l="0" t="0" r="0" b="0"/>
          <a:pathLst>
            <a:path>
              <a:moveTo>
                <a:pt x="0" y="0"/>
              </a:moveTo>
              <a:lnTo>
                <a:pt x="0" y="101391"/>
              </a:lnTo>
              <a:lnTo>
                <a:pt x="312628" y="101391"/>
              </a:lnTo>
              <a:lnTo>
                <a:pt x="312628" y="14878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6DBED3-C8C8-44D9-813A-0B56F7A1EBCB}">
      <dsp:nvSpPr>
        <dsp:cNvPr id="0" name=""/>
        <dsp:cNvSpPr/>
      </dsp:nvSpPr>
      <dsp:spPr>
        <a:xfrm>
          <a:off x="825781" y="799517"/>
          <a:ext cx="312628" cy="148782"/>
        </a:xfrm>
        <a:custGeom>
          <a:avLst/>
          <a:gdLst/>
          <a:ahLst/>
          <a:cxnLst/>
          <a:rect l="0" t="0" r="0" b="0"/>
          <a:pathLst>
            <a:path>
              <a:moveTo>
                <a:pt x="0" y="0"/>
              </a:moveTo>
              <a:lnTo>
                <a:pt x="0" y="101391"/>
              </a:lnTo>
              <a:lnTo>
                <a:pt x="312628" y="101391"/>
              </a:lnTo>
              <a:lnTo>
                <a:pt x="312628" y="14878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753BD0-CB19-441F-A49C-8B4259649320}">
      <dsp:nvSpPr>
        <dsp:cNvPr id="0" name=""/>
        <dsp:cNvSpPr/>
      </dsp:nvSpPr>
      <dsp:spPr>
        <a:xfrm>
          <a:off x="513153" y="799517"/>
          <a:ext cx="312628" cy="148782"/>
        </a:xfrm>
        <a:custGeom>
          <a:avLst/>
          <a:gdLst/>
          <a:ahLst/>
          <a:cxnLst/>
          <a:rect l="0" t="0" r="0" b="0"/>
          <a:pathLst>
            <a:path>
              <a:moveTo>
                <a:pt x="312628" y="0"/>
              </a:moveTo>
              <a:lnTo>
                <a:pt x="312628" y="101391"/>
              </a:lnTo>
              <a:lnTo>
                <a:pt x="0" y="101391"/>
              </a:lnTo>
              <a:lnTo>
                <a:pt x="0" y="14878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0AC82D-F801-4B95-9B19-70514B4D19D4}">
      <dsp:nvSpPr>
        <dsp:cNvPr id="0" name=""/>
        <dsp:cNvSpPr/>
      </dsp:nvSpPr>
      <dsp:spPr>
        <a:xfrm>
          <a:off x="825781" y="325885"/>
          <a:ext cx="312628" cy="148782"/>
        </a:xfrm>
        <a:custGeom>
          <a:avLst/>
          <a:gdLst/>
          <a:ahLst/>
          <a:cxnLst/>
          <a:rect l="0" t="0" r="0" b="0"/>
          <a:pathLst>
            <a:path>
              <a:moveTo>
                <a:pt x="312628" y="0"/>
              </a:moveTo>
              <a:lnTo>
                <a:pt x="312628" y="101391"/>
              </a:lnTo>
              <a:lnTo>
                <a:pt x="0" y="101391"/>
              </a:lnTo>
              <a:lnTo>
                <a:pt x="0" y="14878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A4C3CE-73A2-4F92-A94F-C10C723C2536}">
      <dsp:nvSpPr>
        <dsp:cNvPr id="0" name=""/>
        <dsp:cNvSpPr/>
      </dsp:nvSpPr>
      <dsp:spPr>
        <a:xfrm>
          <a:off x="882623" y="1035"/>
          <a:ext cx="511574" cy="32484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9F9EE5-413A-4C9D-945B-8F36C48FE30E}">
      <dsp:nvSpPr>
        <dsp:cNvPr id="0" name=""/>
        <dsp:cNvSpPr/>
      </dsp:nvSpPr>
      <dsp:spPr>
        <a:xfrm>
          <a:off x="939465" y="55034"/>
          <a:ext cx="511574" cy="32484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t>CFO</a:t>
          </a:r>
        </a:p>
      </dsp:txBody>
      <dsp:txXfrm>
        <a:off x="948980" y="64549"/>
        <a:ext cx="492544" cy="305819"/>
      </dsp:txXfrm>
    </dsp:sp>
    <dsp:sp modelId="{120A5E39-44E7-40E8-9EDA-902CCC3E2C85}">
      <dsp:nvSpPr>
        <dsp:cNvPr id="0" name=""/>
        <dsp:cNvSpPr/>
      </dsp:nvSpPr>
      <dsp:spPr>
        <a:xfrm>
          <a:off x="569994" y="474667"/>
          <a:ext cx="511574" cy="32484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EB7066-7A5D-4E54-ADB3-602C7C85BF11}">
      <dsp:nvSpPr>
        <dsp:cNvPr id="0" name=""/>
        <dsp:cNvSpPr/>
      </dsp:nvSpPr>
      <dsp:spPr>
        <a:xfrm>
          <a:off x="626836" y="528667"/>
          <a:ext cx="511574" cy="32484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kern="1200"/>
            <a:t>Accounting</a:t>
          </a:r>
        </a:p>
      </dsp:txBody>
      <dsp:txXfrm>
        <a:off x="636351" y="538182"/>
        <a:ext cx="492544" cy="305819"/>
      </dsp:txXfrm>
    </dsp:sp>
    <dsp:sp modelId="{F2425B2F-5314-4F1F-93DE-55195103A0F7}">
      <dsp:nvSpPr>
        <dsp:cNvPr id="0" name=""/>
        <dsp:cNvSpPr/>
      </dsp:nvSpPr>
      <dsp:spPr>
        <a:xfrm>
          <a:off x="257366" y="948300"/>
          <a:ext cx="511574" cy="32484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6CD8C2-98F2-4D5A-8D4F-122828B6B8ED}">
      <dsp:nvSpPr>
        <dsp:cNvPr id="0" name=""/>
        <dsp:cNvSpPr/>
      </dsp:nvSpPr>
      <dsp:spPr>
        <a:xfrm>
          <a:off x="314207" y="1002299"/>
          <a:ext cx="511574" cy="32484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t>AR</a:t>
          </a:r>
        </a:p>
      </dsp:txBody>
      <dsp:txXfrm>
        <a:off x="323722" y="1011814"/>
        <a:ext cx="492544" cy="305819"/>
      </dsp:txXfrm>
    </dsp:sp>
    <dsp:sp modelId="{6D10AEDF-2065-4097-A313-06C6D8EC767C}">
      <dsp:nvSpPr>
        <dsp:cNvPr id="0" name=""/>
        <dsp:cNvSpPr/>
      </dsp:nvSpPr>
      <dsp:spPr>
        <a:xfrm>
          <a:off x="882623" y="948300"/>
          <a:ext cx="511574" cy="32484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40C192-95F4-4ED7-8305-3A80135C2B9A}">
      <dsp:nvSpPr>
        <dsp:cNvPr id="0" name=""/>
        <dsp:cNvSpPr/>
      </dsp:nvSpPr>
      <dsp:spPr>
        <a:xfrm>
          <a:off x="939465" y="1002299"/>
          <a:ext cx="511574" cy="32484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t>AP</a:t>
          </a:r>
        </a:p>
      </dsp:txBody>
      <dsp:txXfrm>
        <a:off x="948980" y="1011814"/>
        <a:ext cx="492544" cy="305819"/>
      </dsp:txXfrm>
    </dsp:sp>
    <dsp:sp modelId="{32E9A6E8-19AD-47CD-A0E5-A7B797D8513C}">
      <dsp:nvSpPr>
        <dsp:cNvPr id="0" name=""/>
        <dsp:cNvSpPr/>
      </dsp:nvSpPr>
      <dsp:spPr>
        <a:xfrm>
          <a:off x="1195252" y="474667"/>
          <a:ext cx="511574" cy="32484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C8371E-B84D-43FB-9BC2-4BDEB883B712}">
      <dsp:nvSpPr>
        <dsp:cNvPr id="0" name=""/>
        <dsp:cNvSpPr/>
      </dsp:nvSpPr>
      <dsp:spPr>
        <a:xfrm>
          <a:off x="1252093" y="528667"/>
          <a:ext cx="511574" cy="32484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kern="1200"/>
            <a:t>FP&amp;A</a:t>
          </a:r>
        </a:p>
      </dsp:txBody>
      <dsp:txXfrm>
        <a:off x="1261608" y="538182"/>
        <a:ext cx="492544" cy="30581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938216-A7FB-445B-A974-A3F6633F5081}">
      <dsp:nvSpPr>
        <dsp:cNvPr id="0" name=""/>
        <dsp:cNvSpPr/>
      </dsp:nvSpPr>
      <dsp:spPr>
        <a:xfrm rot="5400000">
          <a:off x="-219249" y="1333884"/>
          <a:ext cx="982372" cy="119063"/>
        </a:xfrm>
        <a:prstGeom prst="rect">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7C2E4F0-4623-4BB4-A93F-2B161F3412C9}">
      <dsp:nvSpPr>
        <dsp:cNvPr id="0" name=""/>
        <dsp:cNvSpPr/>
      </dsp:nvSpPr>
      <dsp:spPr>
        <a:xfrm>
          <a:off x="2437" y="700578"/>
          <a:ext cx="1322932" cy="79375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0" i="0" u="none" kern="1200"/>
            <a:t>The study uses data from five currency pairs spanning the period ;2006-2016.</a:t>
          </a:r>
          <a:endParaRPr lang="en-IN" sz="800" kern="1200"/>
        </a:p>
      </dsp:txBody>
      <dsp:txXfrm>
        <a:off x="25685" y="723826"/>
        <a:ext cx="1276436" cy="747263"/>
      </dsp:txXfrm>
    </dsp:sp>
    <dsp:sp modelId="{1BE7E508-3D79-405F-BBAB-59B04BBC519E}">
      <dsp:nvSpPr>
        <dsp:cNvPr id="0" name=""/>
        <dsp:cNvSpPr/>
      </dsp:nvSpPr>
      <dsp:spPr>
        <a:xfrm rot="5400000">
          <a:off x="-219249" y="2326083"/>
          <a:ext cx="982372" cy="119063"/>
        </a:xfrm>
        <a:prstGeom prst="rect">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29C147E-9607-4A14-99CF-BD8768DBC5AA}">
      <dsp:nvSpPr>
        <dsp:cNvPr id="0" name=""/>
        <dsp:cNvSpPr/>
      </dsp:nvSpPr>
      <dsp:spPr>
        <a:xfrm>
          <a:off x="2437" y="1692777"/>
          <a:ext cx="1322932" cy="79375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0" i="0" u="none" kern="1200"/>
            <a:t>The first four-year period (2006-2009) is used to optimize the trading system's parameters.</a:t>
          </a:r>
          <a:r>
            <a:rPr lang="en-US" sz="800" b="0" i="0" kern="1200"/>
            <a:t>​</a:t>
          </a:r>
          <a:endParaRPr lang="en-IN" sz="800" kern="1200"/>
        </a:p>
      </dsp:txBody>
      <dsp:txXfrm>
        <a:off x="25685" y="1716025"/>
        <a:ext cx="1276436" cy="747263"/>
      </dsp:txXfrm>
    </dsp:sp>
    <dsp:sp modelId="{7D321B88-8DA1-4F93-9294-6697CC728D8C}">
      <dsp:nvSpPr>
        <dsp:cNvPr id="0" name=""/>
        <dsp:cNvSpPr/>
      </dsp:nvSpPr>
      <dsp:spPr>
        <a:xfrm>
          <a:off x="276850" y="2822182"/>
          <a:ext cx="1749673" cy="119063"/>
        </a:xfrm>
        <a:prstGeom prst="rect">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D173317-360F-40A3-8267-A73782CDB046}">
      <dsp:nvSpPr>
        <dsp:cNvPr id="0" name=""/>
        <dsp:cNvSpPr/>
      </dsp:nvSpPr>
      <dsp:spPr>
        <a:xfrm>
          <a:off x="2437" y="2684976"/>
          <a:ext cx="1322932" cy="79375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0" i="0" u="none" kern="1200"/>
            <a:t>The optimized system is applied to the 2010-2016 period using a walk-forward testing approach.</a:t>
          </a:r>
          <a:endParaRPr lang="en-IN" sz="800" kern="1200"/>
        </a:p>
      </dsp:txBody>
      <dsp:txXfrm>
        <a:off x="25685" y="2708224"/>
        <a:ext cx="1276436" cy="747263"/>
      </dsp:txXfrm>
    </dsp:sp>
    <dsp:sp modelId="{B0394C6D-BB84-4E98-BF5D-A350F31AFA51}">
      <dsp:nvSpPr>
        <dsp:cNvPr id="0" name=""/>
        <dsp:cNvSpPr/>
      </dsp:nvSpPr>
      <dsp:spPr>
        <a:xfrm rot="16200000">
          <a:off x="1540250" y="2326083"/>
          <a:ext cx="982372" cy="119063"/>
        </a:xfrm>
        <a:prstGeom prst="rect">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33A9579-3F5C-4002-AD73-ED29661C1421}">
      <dsp:nvSpPr>
        <dsp:cNvPr id="0" name=""/>
        <dsp:cNvSpPr/>
      </dsp:nvSpPr>
      <dsp:spPr>
        <a:xfrm>
          <a:off x="1761937" y="2684976"/>
          <a:ext cx="1322932" cy="79375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0" i="0" u="none" kern="1200"/>
            <a:t>The training window is three years, followed by a one-year testing window and a one-year evaluation set.</a:t>
          </a:r>
          <a:endParaRPr lang="en-IN" sz="800" kern="1200"/>
        </a:p>
      </dsp:txBody>
      <dsp:txXfrm>
        <a:off x="1785185" y="2708224"/>
        <a:ext cx="1276436" cy="747263"/>
      </dsp:txXfrm>
    </dsp:sp>
    <dsp:sp modelId="{00A90A8A-FA8C-4426-9A0A-FDC92E17419F}">
      <dsp:nvSpPr>
        <dsp:cNvPr id="0" name=""/>
        <dsp:cNvSpPr/>
      </dsp:nvSpPr>
      <dsp:spPr>
        <a:xfrm rot="16200000">
          <a:off x="1540250" y="1333884"/>
          <a:ext cx="982372" cy="119063"/>
        </a:xfrm>
        <a:prstGeom prst="rect">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9480EFC-704E-494A-A847-16C643A172F5}">
      <dsp:nvSpPr>
        <dsp:cNvPr id="0" name=""/>
        <dsp:cNvSpPr/>
      </dsp:nvSpPr>
      <dsp:spPr>
        <a:xfrm>
          <a:off x="1761937" y="1692777"/>
          <a:ext cx="1322932" cy="79375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0" i="0" kern="1200"/>
            <a:t>Signals produced by the MRB channel strategy during the 2006-2008 period serve as training data for DTs.</a:t>
          </a:r>
          <a:endParaRPr lang="en-IN" sz="800" kern="1200"/>
        </a:p>
      </dsp:txBody>
      <dsp:txXfrm>
        <a:off x="1785185" y="1716025"/>
        <a:ext cx="1276436" cy="747263"/>
      </dsp:txXfrm>
    </dsp:sp>
    <dsp:sp modelId="{8CCC864F-3283-48A1-A54D-E9E25BA36D9C}">
      <dsp:nvSpPr>
        <dsp:cNvPr id="0" name=""/>
        <dsp:cNvSpPr/>
      </dsp:nvSpPr>
      <dsp:spPr>
        <a:xfrm>
          <a:off x="2036350" y="837784"/>
          <a:ext cx="1749673" cy="119063"/>
        </a:xfrm>
        <a:prstGeom prst="rect">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10627FDA-27A0-47CA-A90A-2BF1F08730E6}">
      <dsp:nvSpPr>
        <dsp:cNvPr id="0" name=""/>
        <dsp:cNvSpPr/>
      </dsp:nvSpPr>
      <dsp:spPr>
        <a:xfrm>
          <a:off x="1761937" y="700578"/>
          <a:ext cx="1322932" cy="79375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0" i="0" kern="1200"/>
            <a:t>Signals from 2009 are used for testing, and the signals produced in 2010 are used for evaluation.</a:t>
          </a:r>
          <a:endParaRPr lang="en-IN" sz="800" kern="1200"/>
        </a:p>
      </dsp:txBody>
      <dsp:txXfrm>
        <a:off x="1785185" y="723826"/>
        <a:ext cx="1276436" cy="747263"/>
      </dsp:txXfrm>
    </dsp:sp>
    <dsp:sp modelId="{452D16C2-32D8-4418-B6C9-12D8F8C80247}">
      <dsp:nvSpPr>
        <dsp:cNvPr id="0" name=""/>
        <dsp:cNvSpPr/>
      </dsp:nvSpPr>
      <dsp:spPr>
        <a:xfrm>
          <a:off x="3521437" y="700578"/>
          <a:ext cx="1322932" cy="79375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b="0" i="0" kern="1200"/>
            <a:t>System predicts the profitability of signals in 2010 and then moves forward by one year, repeating the process for subsequent years.</a:t>
          </a:r>
          <a:endParaRPr lang="en-IN" sz="800" kern="1200"/>
        </a:p>
      </dsp:txBody>
      <dsp:txXfrm>
        <a:off x="3544685" y="723826"/>
        <a:ext cx="1276436" cy="74726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FE7ADF-0C12-45E3-A13A-30C2CC29E76A}">
      <dsp:nvSpPr>
        <dsp:cNvPr id="0" name=""/>
        <dsp:cNvSpPr/>
      </dsp:nvSpPr>
      <dsp:spPr>
        <a:xfrm>
          <a:off x="850790" y="405"/>
          <a:ext cx="563456" cy="56345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C61229-FA72-4657-838F-B73A1366B687}">
      <dsp:nvSpPr>
        <dsp:cNvPr id="0" name=""/>
        <dsp:cNvSpPr/>
      </dsp:nvSpPr>
      <dsp:spPr>
        <a:xfrm>
          <a:off x="969116" y="118731"/>
          <a:ext cx="326804" cy="3268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56D87D-6A2F-42D1-B59E-19EF65336B61}">
      <dsp:nvSpPr>
        <dsp:cNvPr id="0" name=""/>
        <dsp:cNvSpPr/>
      </dsp:nvSpPr>
      <dsp:spPr>
        <a:xfrm>
          <a:off x="1534987" y="405"/>
          <a:ext cx="1328146" cy="5634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The data is divided into overlapping training-testing-validation sets.</a:t>
          </a:r>
        </a:p>
      </dsp:txBody>
      <dsp:txXfrm>
        <a:off x="1534987" y="405"/>
        <a:ext cx="1328146" cy="563456"/>
      </dsp:txXfrm>
    </dsp:sp>
    <dsp:sp modelId="{F28F4872-561C-41B3-9DC0-7BDCA42C6C04}">
      <dsp:nvSpPr>
        <dsp:cNvPr id="0" name=""/>
        <dsp:cNvSpPr/>
      </dsp:nvSpPr>
      <dsp:spPr>
        <a:xfrm>
          <a:off x="3094553" y="405"/>
          <a:ext cx="563456" cy="56345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D51838-A6A4-4789-88C1-590B38B63622}">
      <dsp:nvSpPr>
        <dsp:cNvPr id="0" name=""/>
        <dsp:cNvSpPr/>
      </dsp:nvSpPr>
      <dsp:spPr>
        <a:xfrm>
          <a:off x="3212879" y="118731"/>
          <a:ext cx="326804" cy="3268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933E32-00EB-4B14-8EE1-797FF1118EA6}">
      <dsp:nvSpPr>
        <dsp:cNvPr id="0" name=""/>
        <dsp:cNvSpPr/>
      </dsp:nvSpPr>
      <dsp:spPr>
        <a:xfrm>
          <a:off x="3778750" y="405"/>
          <a:ext cx="1328146" cy="5634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This approach aims to mimic real-life trading and assess the model's robustness.</a:t>
          </a:r>
        </a:p>
      </dsp:txBody>
      <dsp:txXfrm>
        <a:off x="3778750" y="405"/>
        <a:ext cx="1328146" cy="563456"/>
      </dsp:txXfrm>
    </dsp:sp>
    <dsp:sp modelId="{EFF95BF7-3B2A-4DF2-B1CD-FEE8D9B3F3CE}">
      <dsp:nvSpPr>
        <dsp:cNvPr id="0" name=""/>
        <dsp:cNvSpPr/>
      </dsp:nvSpPr>
      <dsp:spPr>
        <a:xfrm>
          <a:off x="850790" y="955885"/>
          <a:ext cx="563456" cy="56345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DCEADF-8D49-4E66-BF67-2118D863B84A}">
      <dsp:nvSpPr>
        <dsp:cNvPr id="0" name=""/>
        <dsp:cNvSpPr/>
      </dsp:nvSpPr>
      <dsp:spPr>
        <a:xfrm>
          <a:off x="969116" y="1074211"/>
          <a:ext cx="326804" cy="3268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FC82F6-754B-44A4-BA1D-76A349428C8D}">
      <dsp:nvSpPr>
        <dsp:cNvPr id="0" name=""/>
        <dsp:cNvSpPr/>
      </dsp:nvSpPr>
      <dsp:spPr>
        <a:xfrm>
          <a:off x="1534987" y="955885"/>
          <a:ext cx="1328146" cy="5634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Frequent retraining is performed on a large out-of-sample dataset.</a:t>
          </a:r>
        </a:p>
      </dsp:txBody>
      <dsp:txXfrm>
        <a:off x="1534987" y="955885"/>
        <a:ext cx="1328146" cy="563456"/>
      </dsp:txXfrm>
    </dsp:sp>
    <dsp:sp modelId="{9C3B10C9-C6C4-4499-B355-2ECF273BA90C}">
      <dsp:nvSpPr>
        <dsp:cNvPr id="0" name=""/>
        <dsp:cNvSpPr/>
      </dsp:nvSpPr>
      <dsp:spPr>
        <a:xfrm>
          <a:off x="3094553" y="955885"/>
          <a:ext cx="563456" cy="56345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EB143D-986A-4FD7-9C24-EEC8541D62C1}">
      <dsp:nvSpPr>
        <dsp:cNvPr id="0" name=""/>
        <dsp:cNvSpPr/>
      </dsp:nvSpPr>
      <dsp:spPr>
        <a:xfrm>
          <a:off x="3212879" y="1074211"/>
          <a:ext cx="326804" cy="3268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C68794-FD5A-42CC-92D3-E07EE553B13C}">
      <dsp:nvSpPr>
        <dsp:cNvPr id="0" name=""/>
        <dsp:cNvSpPr/>
      </dsp:nvSpPr>
      <dsp:spPr>
        <a:xfrm>
          <a:off x="3778750" y="955885"/>
          <a:ext cx="1328146" cy="5634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The size of the validation set determines the frequency of retraining.</a:t>
          </a:r>
        </a:p>
      </dsp:txBody>
      <dsp:txXfrm>
        <a:off x="3778750" y="955885"/>
        <a:ext cx="1328146" cy="563456"/>
      </dsp:txXfrm>
    </dsp:sp>
    <dsp:sp modelId="{10A6F58A-78B2-462C-8DC6-B11DE9014242}">
      <dsp:nvSpPr>
        <dsp:cNvPr id="0" name=""/>
        <dsp:cNvSpPr/>
      </dsp:nvSpPr>
      <dsp:spPr>
        <a:xfrm>
          <a:off x="850790" y="1911365"/>
          <a:ext cx="563456" cy="56345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1BC407-21D2-4E33-BCD0-14D02C0F4196}">
      <dsp:nvSpPr>
        <dsp:cNvPr id="0" name=""/>
        <dsp:cNvSpPr/>
      </dsp:nvSpPr>
      <dsp:spPr>
        <a:xfrm>
          <a:off x="969116" y="2029691"/>
          <a:ext cx="326804" cy="32680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F425A7-08CC-4A77-91AC-DBF9728341DD}">
      <dsp:nvSpPr>
        <dsp:cNvPr id="0" name=""/>
        <dsp:cNvSpPr/>
      </dsp:nvSpPr>
      <dsp:spPr>
        <a:xfrm>
          <a:off x="1534987" y="1911365"/>
          <a:ext cx="1328146" cy="5634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a:t>Walk-forward testing allows the decision tree to adapt to changing market conditions.</a:t>
          </a:r>
        </a:p>
      </dsp:txBody>
      <dsp:txXfrm>
        <a:off x="1534987" y="1911365"/>
        <a:ext cx="1328146" cy="56345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45AB25-2BC5-4723-AA07-1DDFE1049330}">
      <dsp:nvSpPr>
        <dsp:cNvPr id="0" name=""/>
        <dsp:cNvSpPr/>
      </dsp:nvSpPr>
      <dsp:spPr>
        <a:xfrm>
          <a:off x="0" y="1774"/>
          <a:ext cx="431602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191595-5185-462D-9A41-928F99C40E0F}">
      <dsp:nvSpPr>
        <dsp:cNvPr id="0" name=""/>
        <dsp:cNvSpPr/>
      </dsp:nvSpPr>
      <dsp:spPr>
        <a:xfrm>
          <a:off x="0" y="1774"/>
          <a:ext cx="4316025" cy="329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rtl="0">
            <a:lnSpc>
              <a:spcPct val="90000"/>
            </a:lnSpc>
            <a:spcBef>
              <a:spcPct val="0"/>
            </a:spcBef>
            <a:spcAft>
              <a:spcPct val="35000"/>
            </a:spcAft>
            <a:buNone/>
          </a:pPr>
          <a:r>
            <a:rPr lang="en-US" sz="900" kern="1200"/>
            <a:t>The features based on technical indicators that are used in this </a:t>
          </a:r>
          <a:r>
            <a:rPr lang="en-US" sz="900" kern="1200">
              <a:latin typeface="Gill Sans Nova"/>
            </a:rPr>
            <a:t>case </a:t>
          </a:r>
          <a:r>
            <a:rPr lang="en-US" sz="900" kern="1200"/>
            <a:t>are:</a:t>
          </a:r>
          <a:r>
            <a:rPr lang="en-US" sz="900" kern="1200">
              <a:latin typeface="Gill Sans Nova"/>
            </a:rPr>
            <a:t> </a:t>
          </a:r>
          <a:endParaRPr lang="en-US" sz="900" kern="1200"/>
        </a:p>
      </dsp:txBody>
      <dsp:txXfrm>
        <a:off x="0" y="1774"/>
        <a:ext cx="4316025" cy="329988"/>
      </dsp:txXfrm>
    </dsp:sp>
    <dsp:sp modelId="{0AF0628B-85DC-46CE-AEE5-714BDC3BB1F6}">
      <dsp:nvSpPr>
        <dsp:cNvPr id="0" name=""/>
        <dsp:cNvSpPr/>
      </dsp:nvSpPr>
      <dsp:spPr>
        <a:xfrm>
          <a:off x="0" y="331762"/>
          <a:ext cx="431602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031C3E-3350-45DD-8131-5B40C7B565CE}">
      <dsp:nvSpPr>
        <dsp:cNvPr id="0" name=""/>
        <dsp:cNvSpPr/>
      </dsp:nvSpPr>
      <dsp:spPr>
        <a:xfrm>
          <a:off x="0" y="331762"/>
          <a:ext cx="4316025" cy="329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a:t>(i) Cross of simple moving average of the last 200 bars and simple average of the last 100 bars (one feature),</a:t>
          </a:r>
        </a:p>
      </dsp:txBody>
      <dsp:txXfrm>
        <a:off x="0" y="331762"/>
        <a:ext cx="4316025" cy="329988"/>
      </dsp:txXfrm>
    </dsp:sp>
    <dsp:sp modelId="{0724565A-D8BD-46D6-B5F2-05C8583A8D3D}">
      <dsp:nvSpPr>
        <dsp:cNvPr id="0" name=""/>
        <dsp:cNvSpPr/>
      </dsp:nvSpPr>
      <dsp:spPr>
        <a:xfrm>
          <a:off x="0" y="661750"/>
          <a:ext cx="431602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561BFC-F603-4CFC-ACED-AF50342C3AA8}">
      <dsp:nvSpPr>
        <dsp:cNvPr id="0" name=""/>
        <dsp:cNvSpPr/>
      </dsp:nvSpPr>
      <dsp:spPr>
        <a:xfrm>
          <a:off x="0" y="661750"/>
          <a:ext cx="4316025" cy="329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rtl="0">
            <a:lnSpc>
              <a:spcPct val="90000"/>
            </a:lnSpc>
            <a:spcBef>
              <a:spcPct val="0"/>
            </a:spcBef>
            <a:spcAft>
              <a:spcPct val="35000"/>
            </a:spcAft>
            <a:buNone/>
          </a:pPr>
          <a:r>
            <a:rPr lang="en-US" sz="900" kern="1200"/>
            <a:t>(ii) Cross of simple moving average of the last 50 bars and simple average of the last 25 bars (one feature),</a:t>
          </a:r>
          <a:r>
            <a:rPr lang="en-US" sz="900" kern="1200">
              <a:latin typeface="Gill Sans Nova"/>
            </a:rPr>
            <a:t> </a:t>
          </a:r>
        </a:p>
      </dsp:txBody>
      <dsp:txXfrm>
        <a:off x="0" y="661750"/>
        <a:ext cx="4316025" cy="329988"/>
      </dsp:txXfrm>
    </dsp:sp>
    <dsp:sp modelId="{9C39BF2E-48A1-4DB2-AABD-292A72DAE725}">
      <dsp:nvSpPr>
        <dsp:cNvPr id="0" name=""/>
        <dsp:cNvSpPr/>
      </dsp:nvSpPr>
      <dsp:spPr>
        <a:xfrm>
          <a:off x="0" y="991739"/>
          <a:ext cx="431602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EE4CC0-A569-471F-AF0E-D8432F172F78}">
      <dsp:nvSpPr>
        <dsp:cNvPr id="0" name=""/>
        <dsp:cNvSpPr/>
      </dsp:nvSpPr>
      <dsp:spPr>
        <a:xfrm>
          <a:off x="0" y="991739"/>
          <a:ext cx="4316025" cy="329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rtl="0">
            <a:lnSpc>
              <a:spcPct val="90000"/>
            </a:lnSpc>
            <a:spcBef>
              <a:spcPct val="0"/>
            </a:spcBef>
            <a:spcAft>
              <a:spcPct val="35000"/>
            </a:spcAft>
            <a:buNone/>
          </a:pPr>
          <a:r>
            <a:rPr lang="en-US" sz="900" kern="1200"/>
            <a:t>(iii) Relative strength index of the last 14 MRB (one feature), (iv) Acceleration between 12 last bars (one feature),</a:t>
          </a:r>
          <a:r>
            <a:rPr lang="en-US" sz="900" kern="1200">
              <a:latin typeface="Gill Sans Nova"/>
            </a:rPr>
            <a:t> </a:t>
          </a:r>
          <a:endParaRPr lang="en-US" sz="900" kern="1200"/>
        </a:p>
      </dsp:txBody>
      <dsp:txXfrm>
        <a:off x="0" y="991739"/>
        <a:ext cx="4316025" cy="329988"/>
      </dsp:txXfrm>
    </dsp:sp>
    <dsp:sp modelId="{1CEC8F6E-80FB-4731-9794-8A2F3FE44C6B}">
      <dsp:nvSpPr>
        <dsp:cNvPr id="0" name=""/>
        <dsp:cNvSpPr/>
      </dsp:nvSpPr>
      <dsp:spPr>
        <a:xfrm>
          <a:off x="0" y="1321727"/>
          <a:ext cx="431602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B844BE-2DF5-46CC-B528-41C116FF8327}">
      <dsp:nvSpPr>
        <dsp:cNvPr id="0" name=""/>
        <dsp:cNvSpPr/>
      </dsp:nvSpPr>
      <dsp:spPr>
        <a:xfrm>
          <a:off x="0" y="1321727"/>
          <a:ext cx="4316025" cy="329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rtl="0">
            <a:lnSpc>
              <a:spcPct val="90000"/>
            </a:lnSpc>
            <a:spcBef>
              <a:spcPct val="0"/>
            </a:spcBef>
            <a:spcAft>
              <a:spcPct val="35000"/>
            </a:spcAft>
            <a:buNone/>
          </a:pPr>
          <a:r>
            <a:rPr lang="en-US" sz="900" kern="1200"/>
            <a:t>(v) Moving average convergence/divergence (MACD) (one feature),</a:t>
          </a:r>
          <a:r>
            <a:rPr lang="en-US" sz="900" kern="1200">
              <a:latin typeface="Gill Sans Nova"/>
            </a:rPr>
            <a:t> </a:t>
          </a:r>
          <a:endParaRPr lang="en-US" sz="900" kern="1200"/>
        </a:p>
      </dsp:txBody>
      <dsp:txXfrm>
        <a:off x="0" y="1321727"/>
        <a:ext cx="4316025" cy="329988"/>
      </dsp:txXfrm>
    </dsp:sp>
    <dsp:sp modelId="{47F34EC2-9825-4029-9B4B-AD1DEBB1F2A8}">
      <dsp:nvSpPr>
        <dsp:cNvPr id="0" name=""/>
        <dsp:cNvSpPr/>
      </dsp:nvSpPr>
      <dsp:spPr>
        <a:xfrm>
          <a:off x="0" y="1651716"/>
          <a:ext cx="431602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BD6256-D9CD-47A6-AE46-C17E77066E17}">
      <dsp:nvSpPr>
        <dsp:cNvPr id="0" name=""/>
        <dsp:cNvSpPr/>
      </dsp:nvSpPr>
      <dsp:spPr>
        <a:xfrm>
          <a:off x="0" y="1651716"/>
          <a:ext cx="4316025" cy="329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rtl="0">
            <a:lnSpc>
              <a:spcPct val="90000"/>
            </a:lnSpc>
            <a:spcBef>
              <a:spcPct val="0"/>
            </a:spcBef>
            <a:spcAft>
              <a:spcPct val="35000"/>
            </a:spcAft>
            <a:buNone/>
          </a:pPr>
          <a:r>
            <a:rPr lang="en-US" sz="900" kern="1200"/>
            <a:t>(vi) Stochastic oscillator (one features),</a:t>
          </a:r>
          <a:r>
            <a:rPr lang="en-US" sz="900" kern="1200">
              <a:latin typeface="Gill Sans Nova"/>
            </a:rPr>
            <a:t> </a:t>
          </a:r>
          <a:endParaRPr lang="en-US" sz="900" kern="1200"/>
        </a:p>
      </dsp:txBody>
      <dsp:txXfrm>
        <a:off x="0" y="1651716"/>
        <a:ext cx="4316025" cy="329988"/>
      </dsp:txXfrm>
    </dsp:sp>
    <dsp:sp modelId="{073C76DD-0A1D-4E8C-AE39-83A9B0355024}">
      <dsp:nvSpPr>
        <dsp:cNvPr id="0" name=""/>
        <dsp:cNvSpPr/>
      </dsp:nvSpPr>
      <dsp:spPr>
        <a:xfrm>
          <a:off x="0" y="1981704"/>
          <a:ext cx="431602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B9231D-7F36-4AA3-9B7E-997E95526189}">
      <dsp:nvSpPr>
        <dsp:cNvPr id="0" name=""/>
        <dsp:cNvSpPr/>
      </dsp:nvSpPr>
      <dsp:spPr>
        <a:xfrm>
          <a:off x="0" y="1981704"/>
          <a:ext cx="4316025" cy="329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rtl="0">
            <a:lnSpc>
              <a:spcPct val="90000"/>
            </a:lnSpc>
            <a:spcBef>
              <a:spcPct val="0"/>
            </a:spcBef>
            <a:spcAft>
              <a:spcPct val="35000"/>
            </a:spcAft>
            <a:buNone/>
          </a:pPr>
          <a:r>
            <a:rPr lang="en-US" sz="900" kern="1200"/>
            <a:t>(vii) Momentum of the 12 last MRB (one features),</a:t>
          </a:r>
          <a:r>
            <a:rPr lang="en-US" sz="900" kern="1200">
              <a:latin typeface="Gill Sans Nova"/>
            </a:rPr>
            <a:t> </a:t>
          </a:r>
          <a:endParaRPr lang="en-US" sz="900" kern="1200"/>
        </a:p>
      </dsp:txBody>
      <dsp:txXfrm>
        <a:off x="0" y="1981704"/>
        <a:ext cx="4316025" cy="329988"/>
      </dsp:txXfrm>
    </dsp:sp>
    <dsp:sp modelId="{53BCEBF1-38DF-4EFE-8BE1-E4284E78EB94}">
      <dsp:nvSpPr>
        <dsp:cNvPr id="0" name=""/>
        <dsp:cNvSpPr/>
      </dsp:nvSpPr>
      <dsp:spPr>
        <a:xfrm>
          <a:off x="0" y="2311693"/>
          <a:ext cx="431602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A88E82-F117-481F-9779-ADAE7E2337EF}">
      <dsp:nvSpPr>
        <dsp:cNvPr id="0" name=""/>
        <dsp:cNvSpPr/>
      </dsp:nvSpPr>
      <dsp:spPr>
        <a:xfrm>
          <a:off x="0" y="2311693"/>
          <a:ext cx="4316025" cy="329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rtl="0">
            <a:lnSpc>
              <a:spcPct val="90000"/>
            </a:lnSpc>
            <a:spcBef>
              <a:spcPct val="0"/>
            </a:spcBef>
            <a:spcAft>
              <a:spcPct val="35000"/>
            </a:spcAft>
            <a:buNone/>
          </a:pPr>
          <a:r>
            <a:rPr lang="en-US" sz="900" kern="1200"/>
            <a:t>(viii) Bollinger band (two features; upper, lower and middle band),</a:t>
          </a:r>
          <a:r>
            <a:rPr lang="en-US" sz="900" kern="1200">
              <a:latin typeface="Gill Sans Nova"/>
            </a:rPr>
            <a:t> </a:t>
          </a:r>
          <a:endParaRPr lang="en-US" sz="900" kern="1200"/>
        </a:p>
      </dsp:txBody>
      <dsp:txXfrm>
        <a:off x="0" y="2311693"/>
        <a:ext cx="4316025" cy="329988"/>
      </dsp:txXfrm>
    </dsp:sp>
    <dsp:sp modelId="{1F170870-CF4F-4D2A-BEFE-26AFEB6DCE73}">
      <dsp:nvSpPr>
        <dsp:cNvPr id="0" name=""/>
        <dsp:cNvSpPr/>
      </dsp:nvSpPr>
      <dsp:spPr>
        <a:xfrm>
          <a:off x="0" y="2641681"/>
          <a:ext cx="431602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1C15CA-9B3F-434F-8A92-A5969BAB5B22}">
      <dsp:nvSpPr>
        <dsp:cNvPr id="0" name=""/>
        <dsp:cNvSpPr/>
      </dsp:nvSpPr>
      <dsp:spPr>
        <a:xfrm>
          <a:off x="0" y="2641681"/>
          <a:ext cx="4316025" cy="329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rtl="0">
            <a:lnSpc>
              <a:spcPct val="90000"/>
            </a:lnSpc>
            <a:spcBef>
              <a:spcPct val="0"/>
            </a:spcBef>
            <a:spcAft>
              <a:spcPct val="35000"/>
            </a:spcAft>
            <a:buNone/>
          </a:pPr>
          <a:r>
            <a:rPr lang="en-US" sz="900" kern="1200"/>
            <a:t>(ix) Weighted close price (one feature),</a:t>
          </a:r>
          <a:r>
            <a:rPr lang="en-US" sz="900" kern="1200">
              <a:latin typeface="Gill Sans Nova"/>
            </a:rPr>
            <a:t> </a:t>
          </a:r>
          <a:endParaRPr lang="en-US" sz="900" kern="1200"/>
        </a:p>
      </dsp:txBody>
      <dsp:txXfrm>
        <a:off x="0" y="2641681"/>
        <a:ext cx="4316025" cy="329988"/>
      </dsp:txXfrm>
    </dsp:sp>
    <dsp:sp modelId="{F9F276B0-522F-4A89-B60F-154B459F22B2}">
      <dsp:nvSpPr>
        <dsp:cNvPr id="0" name=""/>
        <dsp:cNvSpPr/>
      </dsp:nvSpPr>
      <dsp:spPr>
        <a:xfrm>
          <a:off x="0" y="2971670"/>
          <a:ext cx="431602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E56BD6-DA18-4555-9417-17A457CFEF71}">
      <dsp:nvSpPr>
        <dsp:cNvPr id="0" name=""/>
        <dsp:cNvSpPr/>
      </dsp:nvSpPr>
      <dsp:spPr>
        <a:xfrm>
          <a:off x="0" y="2971670"/>
          <a:ext cx="4316025" cy="329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rtl="0">
            <a:lnSpc>
              <a:spcPct val="90000"/>
            </a:lnSpc>
            <a:spcBef>
              <a:spcPct val="0"/>
            </a:spcBef>
            <a:spcAft>
              <a:spcPct val="35000"/>
            </a:spcAft>
            <a:buNone/>
          </a:pPr>
          <a:r>
            <a:rPr lang="en-US" sz="900" kern="1200"/>
            <a:t>(x) Price rate of change of the close price of the last 12 bars (one feature),</a:t>
          </a:r>
          <a:r>
            <a:rPr lang="en-US" sz="900" kern="1200">
              <a:latin typeface="Gill Sans Nova"/>
            </a:rPr>
            <a:t> </a:t>
          </a:r>
          <a:endParaRPr lang="en-US" sz="900" kern="1200"/>
        </a:p>
      </dsp:txBody>
      <dsp:txXfrm>
        <a:off x="0" y="2971670"/>
        <a:ext cx="4316025" cy="329988"/>
      </dsp:txXfrm>
    </dsp:sp>
    <dsp:sp modelId="{22FDA2AD-034A-483A-A540-3AF64D08A77B}">
      <dsp:nvSpPr>
        <dsp:cNvPr id="0" name=""/>
        <dsp:cNvSpPr/>
      </dsp:nvSpPr>
      <dsp:spPr>
        <a:xfrm>
          <a:off x="0" y="3301658"/>
          <a:ext cx="4316025"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53D65D-B27E-4251-B9ED-21BE48D35A45}">
      <dsp:nvSpPr>
        <dsp:cNvPr id="0" name=""/>
        <dsp:cNvSpPr/>
      </dsp:nvSpPr>
      <dsp:spPr>
        <a:xfrm>
          <a:off x="0" y="3301658"/>
          <a:ext cx="4316025" cy="329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a:t>(xi) High and low channel of the last Y MRB (two features). </a:t>
          </a:r>
        </a:p>
      </dsp:txBody>
      <dsp:txXfrm>
        <a:off x="0" y="3301658"/>
        <a:ext cx="4316025" cy="32998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33F6D2-7C7F-45D7-9C6A-D40CB5C52974}">
      <dsp:nvSpPr>
        <dsp:cNvPr id="0" name=""/>
        <dsp:cNvSpPr/>
      </dsp:nvSpPr>
      <dsp:spPr>
        <a:xfrm>
          <a:off x="3616" y="170131"/>
          <a:ext cx="1233175" cy="6165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n-IN" sz="2100" kern="1200">
              <a:latin typeface="Gill Sans Nova"/>
            </a:rPr>
            <a:t>GBP/USD</a:t>
          </a:r>
          <a:endParaRPr lang="en-IN" sz="2100" kern="1200"/>
        </a:p>
      </dsp:txBody>
      <dsp:txXfrm>
        <a:off x="21675" y="188190"/>
        <a:ext cx="1197057" cy="580469"/>
      </dsp:txXfrm>
    </dsp:sp>
    <dsp:sp modelId="{3300F2BA-8D17-48C5-9330-3C0E1E20C663}">
      <dsp:nvSpPr>
        <dsp:cNvPr id="0" name=""/>
        <dsp:cNvSpPr/>
      </dsp:nvSpPr>
      <dsp:spPr>
        <a:xfrm>
          <a:off x="126933" y="786719"/>
          <a:ext cx="123317" cy="462440"/>
        </a:xfrm>
        <a:custGeom>
          <a:avLst/>
          <a:gdLst/>
          <a:ahLst/>
          <a:cxnLst/>
          <a:rect l="0" t="0" r="0" b="0"/>
          <a:pathLst>
            <a:path>
              <a:moveTo>
                <a:pt x="0" y="0"/>
              </a:moveTo>
              <a:lnTo>
                <a:pt x="0" y="462440"/>
              </a:lnTo>
              <a:lnTo>
                <a:pt x="123317" y="46244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09EEA9C-3A3B-4358-97D8-5B71EB9BB370}">
      <dsp:nvSpPr>
        <dsp:cNvPr id="0" name=""/>
        <dsp:cNvSpPr/>
      </dsp:nvSpPr>
      <dsp:spPr>
        <a:xfrm>
          <a:off x="250251" y="940866"/>
          <a:ext cx="986540" cy="6165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7620" rIns="11430" bIns="7620" numCol="1" spcCol="1270" anchor="ctr" anchorCtr="0">
          <a:noAutofit/>
        </a:bodyPr>
        <a:lstStyle/>
        <a:p>
          <a:pPr marL="0" lvl="0" indent="0" algn="ctr" defTabSz="266700" rtl="0">
            <a:lnSpc>
              <a:spcPct val="90000"/>
            </a:lnSpc>
            <a:spcBef>
              <a:spcPct val="0"/>
            </a:spcBef>
            <a:spcAft>
              <a:spcPct val="35000"/>
            </a:spcAft>
            <a:buNone/>
          </a:pPr>
          <a:r>
            <a:rPr lang="en-US" sz="600" kern="1200">
              <a:solidFill>
                <a:srgbClr val="000000"/>
              </a:solidFill>
              <a:latin typeface="Calibri"/>
              <a:cs typeface="Calibri"/>
            </a:rPr>
            <a:t>AIRMS DT outperforms the MRB strategy in returns for 6 out of 7 years</a:t>
          </a:r>
          <a:r>
            <a:rPr lang="en-US" sz="600" kern="1200">
              <a:latin typeface="Calibri"/>
              <a:cs typeface="Calibri"/>
            </a:rPr>
            <a:t>, </a:t>
          </a:r>
          <a:r>
            <a:rPr lang="en-US" sz="600" kern="1200">
              <a:solidFill>
                <a:srgbClr val="000000"/>
              </a:solidFill>
              <a:latin typeface="Calibri"/>
              <a:cs typeface="Calibri"/>
            </a:rPr>
            <a:t>largest improvement in 2010</a:t>
          </a:r>
          <a:r>
            <a:rPr lang="en-US" sz="600" kern="1200">
              <a:latin typeface="Calibri"/>
              <a:cs typeface="Calibri"/>
            </a:rPr>
            <a:t>.</a:t>
          </a:r>
          <a:endParaRPr lang="en-IN" sz="600" kern="1200"/>
        </a:p>
      </dsp:txBody>
      <dsp:txXfrm>
        <a:off x="268310" y="958925"/>
        <a:ext cx="950422" cy="580469"/>
      </dsp:txXfrm>
    </dsp:sp>
    <dsp:sp modelId="{FEF4A23D-A0CD-4764-B055-42ED6F64FA22}">
      <dsp:nvSpPr>
        <dsp:cNvPr id="0" name=""/>
        <dsp:cNvSpPr/>
      </dsp:nvSpPr>
      <dsp:spPr>
        <a:xfrm>
          <a:off x="126933" y="786719"/>
          <a:ext cx="123317" cy="1233175"/>
        </a:xfrm>
        <a:custGeom>
          <a:avLst/>
          <a:gdLst/>
          <a:ahLst/>
          <a:cxnLst/>
          <a:rect l="0" t="0" r="0" b="0"/>
          <a:pathLst>
            <a:path>
              <a:moveTo>
                <a:pt x="0" y="0"/>
              </a:moveTo>
              <a:lnTo>
                <a:pt x="0" y="1233175"/>
              </a:lnTo>
              <a:lnTo>
                <a:pt x="123317" y="12331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26E310-C911-46E2-9A70-7EAA1CC27BF2}">
      <dsp:nvSpPr>
        <dsp:cNvPr id="0" name=""/>
        <dsp:cNvSpPr/>
      </dsp:nvSpPr>
      <dsp:spPr>
        <a:xfrm>
          <a:off x="250251" y="1711601"/>
          <a:ext cx="986540" cy="6165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7620" rIns="11430" bIns="7620" numCol="1" spcCol="1270" anchor="ctr" anchorCtr="0">
          <a:noAutofit/>
        </a:bodyPr>
        <a:lstStyle/>
        <a:p>
          <a:pPr marL="0" lvl="0" indent="0" algn="ctr" defTabSz="266700">
            <a:lnSpc>
              <a:spcPct val="90000"/>
            </a:lnSpc>
            <a:spcBef>
              <a:spcPct val="0"/>
            </a:spcBef>
            <a:spcAft>
              <a:spcPct val="35000"/>
            </a:spcAft>
            <a:buNone/>
          </a:pPr>
          <a:r>
            <a:rPr lang="en-US" sz="600" kern="1200">
              <a:solidFill>
                <a:srgbClr val="000000"/>
              </a:solidFill>
              <a:latin typeface="Calibri"/>
              <a:cs typeface="Calibri"/>
            </a:rPr>
            <a:t>The return increased by almost 645% from -2.97% to 16.21%</a:t>
          </a:r>
          <a:endParaRPr lang="en-IN" sz="600" kern="1200"/>
        </a:p>
      </dsp:txBody>
      <dsp:txXfrm>
        <a:off x="268310" y="1729660"/>
        <a:ext cx="950422" cy="580469"/>
      </dsp:txXfrm>
    </dsp:sp>
    <dsp:sp modelId="{329ACA81-83B4-46B3-9655-742BD57C13C5}">
      <dsp:nvSpPr>
        <dsp:cNvPr id="0" name=""/>
        <dsp:cNvSpPr/>
      </dsp:nvSpPr>
      <dsp:spPr>
        <a:xfrm>
          <a:off x="126933" y="786719"/>
          <a:ext cx="123317" cy="2003910"/>
        </a:xfrm>
        <a:custGeom>
          <a:avLst/>
          <a:gdLst/>
          <a:ahLst/>
          <a:cxnLst/>
          <a:rect l="0" t="0" r="0" b="0"/>
          <a:pathLst>
            <a:path>
              <a:moveTo>
                <a:pt x="0" y="0"/>
              </a:moveTo>
              <a:lnTo>
                <a:pt x="0" y="2003910"/>
              </a:lnTo>
              <a:lnTo>
                <a:pt x="123317" y="200391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9E963C-778E-4F93-A3E3-FE7D40A53243}">
      <dsp:nvSpPr>
        <dsp:cNvPr id="0" name=""/>
        <dsp:cNvSpPr/>
      </dsp:nvSpPr>
      <dsp:spPr>
        <a:xfrm>
          <a:off x="250251" y="2482336"/>
          <a:ext cx="986540" cy="6165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7620" rIns="11430" bIns="7620" numCol="1" spcCol="1270" anchor="ctr" anchorCtr="0">
          <a:noAutofit/>
        </a:bodyPr>
        <a:lstStyle/>
        <a:p>
          <a:pPr marL="0" lvl="0" indent="0" algn="ctr" defTabSz="266700" rtl="0">
            <a:lnSpc>
              <a:spcPct val="90000"/>
            </a:lnSpc>
            <a:spcBef>
              <a:spcPct val="0"/>
            </a:spcBef>
            <a:spcAft>
              <a:spcPct val="35000"/>
            </a:spcAft>
            <a:buNone/>
          </a:pPr>
          <a:r>
            <a:rPr lang="en-US" sz="600" kern="1200"/>
            <a:t>The AIRMS strategy achieves a total return of 111.42%, surpassing the MRB strategy by 118% and demonstrating reduced fluctuations.</a:t>
          </a:r>
          <a:r>
            <a:rPr lang="en-US" sz="600" kern="1200">
              <a:latin typeface="Gill Sans Nova"/>
            </a:rPr>
            <a:t> </a:t>
          </a:r>
          <a:endParaRPr lang="en-US" sz="600" kern="1200">
            <a:latin typeface="Calibri"/>
            <a:cs typeface="Calibri"/>
          </a:endParaRPr>
        </a:p>
      </dsp:txBody>
      <dsp:txXfrm>
        <a:off x="268310" y="2500395"/>
        <a:ext cx="950422" cy="580469"/>
      </dsp:txXfrm>
    </dsp:sp>
    <dsp:sp modelId="{5DD16998-BE60-41BC-9332-D65AC29E053C}">
      <dsp:nvSpPr>
        <dsp:cNvPr id="0" name=""/>
        <dsp:cNvSpPr/>
      </dsp:nvSpPr>
      <dsp:spPr>
        <a:xfrm>
          <a:off x="1545086" y="170131"/>
          <a:ext cx="1233175" cy="6165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n-IN" sz="2100" kern="1200">
              <a:latin typeface="Gill Sans Nova"/>
            </a:rPr>
            <a:t>USD/JPY</a:t>
          </a:r>
          <a:endParaRPr lang="en-IN" sz="2100" kern="1200"/>
        </a:p>
      </dsp:txBody>
      <dsp:txXfrm>
        <a:off x="1563145" y="188190"/>
        <a:ext cx="1197057" cy="580469"/>
      </dsp:txXfrm>
    </dsp:sp>
    <dsp:sp modelId="{4F4DA192-8110-4497-B912-ABA1DA684621}">
      <dsp:nvSpPr>
        <dsp:cNvPr id="0" name=""/>
        <dsp:cNvSpPr/>
      </dsp:nvSpPr>
      <dsp:spPr>
        <a:xfrm>
          <a:off x="1668403" y="786719"/>
          <a:ext cx="123317" cy="462440"/>
        </a:xfrm>
        <a:custGeom>
          <a:avLst/>
          <a:gdLst/>
          <a:ahLst/>
          <a:cxnLst/>
          <a:rect l="0" t="0" r="0" b="0"/>
          <a:pathLst>
            <a:path>
              <a:moveTo>
                <a:pt x="0" y="0"/>
              </a:moveTo>
              <a:lnTo>
                <a:pt x="0" y="462440"/>
              </a:lnTo>
              <a:lnTo>
                <a:pt x="123317" y="46244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9BE3F6-DC49-4A23-94F6-3A3AB4C65D5B}">
      <dsp:nvSpPr>
        <dsp:cNvPr id="0" name=""/>
        <dsp:cNvSpPr/>
      </dsp:nvSpPr>
      <dsp:spPr>
        <a:xfrm>
          <a:off x="1791721" y="940866"/>
          <a:ext cx="986540" cy="6165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7620" rIns="11430" bIns="7620" numCol="1" spcCol="1270" anchor="ctr" anchorCtr="0">
          <a:noAutofit/>
        </a:bodyPr>
        <a:lstStyle/>
        <a:p>
          <a:pPr marL="0" lvl="0" indent="0" algn="ctr" defTabSz="266700" rtl="0">
            <a:lnSpc>
              <a:spcPct val="90000"/>
            </a:lnSpc>
            <a:spcBef>
              <a:spcPct val="0"/>
            </a:spcBef>
            <a:spcAft>
              <a:spcPct val="35000"/>
            </a:spcAft>
            <a:buNone/>
          </a:pPr>
          <a:r>
            <a:rPr lang="en-IN" sz="600" kern="1200"/>
            <a:t>AIRMS DT  outperforms the MRB strategy in returns  of 6 out of 7 years, largest improvement in 2011, where AIRMS improves the return by 104%.</a:t>
          </a:r>
        </a:p>
      </dsp:txBody>
      <dsp:txXfrm>
        <a:off x="1809780" y="958925"/>
        <a:ext cx="950422" cy="580469"/>
      </dsp:txXfrm>
    </dsp:sp>
    <dsp:sp modelId="{D7BDFBEC-5AEB-409E-BBFC-A8D5C8D969C6}">
      <dsp:nvSpPr>
        <dsp:cNvPr id="0" name=""/>
        <dsp:cNvSpPr/>
      </dsp:nvSpPr>
      <dsp:spPr>
        <a:xfrm>
          <a:off x="1668403" y="786719"/>
          <a:ext cx="123317" cy="1233175"/>
        </a:xfrm>
        <a:custGeom>
          <a:avLst/>
          <a:gdLst/>
          <a:ahLst/>
          <a:cxnLst/>
          <a:rect l="0" t="0" r="0" b="0"/>
          <a:pathLst>
            <a:path>
              <a:moveTo>
                <a:pt x="0" y="0"/>
              </a:moveTo>
              <a:lnTo>
                <a:pt x="0" y="1233175"/>
              </a:lnTo>
              <a:lnTo>
                <a:pt x="123317" y="12331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232190-5792-4615-8181-6C528B31E287}">
      <dsp:nvSpPr>
        <dsp:cNvPr id="0" name=""/>
        <dsp:cNvSpPr/>
      </dsp:nvSpPr>
      <dsp:spPr>
        <a:xfrm>
          <a:off x="1791721" y="1711601"/>
          <a:ext cx="986540" cy="6165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7620" rIns="11430" bIns="7620" numCol="1" spcCol="1270" anchor="ctr" anchorCtr="0">
          <a:noAutofit/>
        </a:bodyPr>
        <a:lstStyle/>
        <a:p>
          <a:pPr marL="0" lvl="0" indent="0" algn="ctr" defTabSz="266700" rtl="0">
            <a:lnSpc>
              <a:spcPct val="90000"/>
            </a:lnSpc>
            <a:spcBef>
              <a:spcPct val="0"/>
            </a:spcBef>
            <a:spcAft>
              <a:spcPct val="35000"/>
            </a:spcAft>
            <a:buNone/>
          </a:pPr>
          <a:r>
            <a:rPr lang="en-IN" sz="600" kern="1200">
              <a:latin typeface="Gill Sans Nova"/>
            </a:rPr>
            <a:t>AIRMS DT </a:t>
          </a:r>
          <a:r>
            <a:rPr lang="en-IN" sz="600" kern="1200"/>
            <a:t>reduces the standard deviation of returns by 10% between 2010-2016.</a:t>
          </a:r>
        </a:p>
      </dsp:txBody>
      <dsp:txXfrm>
        <a:off x="1809780" y="1729660"/>
        <a:ext cx="950422" cy="580469"/>
      </dsp:txXfrm>
    </dsp:sp>
    <dsp:sp modelId="{8A4158C2-772D-4E41-A8F7-A1ADA48709D4}">
      <dsp:nvSpPr>
        <dsp:cNvPr id="0" name=""/>
        <dsp:cNvSpPr/>
      </dsp:nvSpPr>
      <dsp:spPr>
        <a:xfrm>
          <a:off x="1668403" y="786719"/>
          <a:ext cx="123317" cy="2003910"/>
        </a:xfrm>
        <a:custGeom>
          <a:avLst/>
          <a:gdLst/>
          <a:ahLst/>
          <a:cxnLst/>
          <a:rect l="0" t="0" r="0" b="0"/>
          <a:pathLst>
            <a:path>
              <a:moveTo>
                <a:pt x="0" y="0"/>
              </a:moveTo>
              <a:lnTo>
                <a:pt x="0" y="2003910"/>
              </a:lnTo>
              <a:lnTo>
                <a:pt x="123317" y="200391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126629E-DDB0-4DE4-8571-38625163B39C}">
      <dsp:nvSpPr>
        <dsp:cNvPr id="0" name=""/>
        <dsp:cNvSpPr/>
      </dsp:nvSpPr>
      <dsp:spPr>
        <a:xfrm>
          <a:off x="1791721" y="2482336"/>
          <a:ext cx="986540" cy="6165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7620" rIns="11430" bIns="7620" numCol="1" spcCol="1270" anchor="ctr" anchorCtr="0">
          <a:noAutofit/>
        </a:bodyPr>
        <a:lstStyle/>
        <a:p>
          <a:pPr marL="0" lvl="0" indent="0" algn="ctr" defTabSz="266700" rtl="0">
            <a:lnSpc>
              <a:spcPct val="90000"/>
            </a:lnSpc>
            <a:spcBef>
              <a:spcPct val="0"/>
            </a:spcBef>
            <a:spcAft>
              <a:spcPct val="35000"/>
            </a:spcAft>
            <a:buNone/>
          </a:pPr>
          <a:r>
            <a:rPr lang="en-IN" sz="600" kern="1200"/>
            <a:t>AIRMS achieves a total return of 123.18%, improving the return by 64.55%.</a:t>
          </a:r>
          <a:r>
            <a:rPr lang="en-IN" sz="600" kern="1200">
              <a:latin typeface="Gill Sans Nova"/>
            </a:rPr>
            <a:t> </a:t>
          </a:r>
          <a:endParaRPr lang="en-IN" sz="600" kern="1200"/>
        </a:p>
      </dsp:txBody>
      <dsp:txXfrm>
        <a:off x="1809780" y="2500395"/>
        <a:ext cx="950422" cy="580469"/>
      </dsp:txXfrm>
    </dsp:sp>
    <dsp:sp modelId="{C0CE65E7-7687-4454-B82F-EE98C7CBA0DC}">
      <dsp:nvSpPr>
        <dsp:cNvPr id="0" name=""/>
        <dsp:cNvSpPr/>
      </dsp:nvSpPr>
      <dsp:spPr>
        <a:xfrm>
          <a:off x="3086556" y="170131"/>
          <a:ext cx="1233175" cy="6165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n-IN" sz="2100" kern="1200">
              <a:latin typeface="Gill Sans Nova"/>
            </a:rPr>
            <a:t>EUR/USD</a:t>
          </a:r>
          <a:endParaRPr lang="en-IN" sz="2100" kern="1200"/>
        </a:p>
      </dsp:txBody>
      <dsp:txXfrm>
        <a:off x="3104615" y="188190"/>
        <a:ext cx="1197057" cy="580469"/>
      </dsp:txXfrm>
    </dsp:sp>
    <dsp:sp modelId="{14D3AD36-A72B-4BF3-A5FF-D5E0A91CCAC9}">
      <dsp:nvSpPr>
        <dsp:cNvPr id="0" name=""/>
        <dsp:cNvSpPr/>
      </dsp:nvSpPr>
      <dsp:spPr>
        <a:xfrm>
          <a:off x="3209873" y="786719"/>
          <a:ext cx="123317" cy="462440"/>
        </a:xfrm>
        <a:custGeom>
          <a:avLst/>
          <a:gdLst/>
          <a:ahLst/>
          <a:cxnLst/>
          <a:rect l="0" t="0" r="0" b="0"/>
          <a:pathLst>
            <a:path>
              <a:moveTo>
                <a:pt x="0" y="0"/>
              </a:moveTo>
              <a:lnTo>
                <a:pt x="0" y="462440"/>
              </a:lnTo>
              <a:lnTo>
                <a:pt x="123317" y="46244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83D4F09-2B42-4126-B953-583B0542DE8F}">
      <dsp:nvSpPr>
        <dsp:cNvPr id="0" name=""/>
        <dsp:cNvSpPr/>
      </dsp:nvSpPr>
      <dsp:spPr>
        <a:xfrm>
          <a:off x="3333191" y="940866"/>
          <a:ext cx="986540" cy="6165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7620" rIns="11430" bIns="7620" numCol="1" spcCol="1270" anchor="ctr" anchorCtr="0">
          <a:noAutofit/>
        </a:bodyPr>
        <a:lstStyle/>
        <a:p>
          <a:pPr marL="0" lvl="0" indent="0" algn="ctr" defTabSz="266700" rtl="0">
            <a:lnSpc>
              <a:spcPct val="90000"/>
            </a:lnSpc>
            <a:spcBef>
              <a:spcPct val="0"/>
            </a:spcBef>
            <a:spcAft>
              <a:spcPct val="35000"/>
            </a:spcAft>
            <a:buNone/>
          </a:pPr>
          <a:r>
            <a:rPr lang="en-IN" sz="600" kern="1200"/>
            <a:t>AIRMS DT  outperforms the MRB strategy in returns  of 6 out of 7 years, largest improvement in 2011</a:t>
          </a:r>
          <a:endParaRPr lang="en-IN" sz="600" kern="1200">
            <a:latin typeface="Gill Sans Nova"/>
          </a:endParaRPr>
        </a:p>
      </dsp:txBody>
      <dsp:txXfrm>
        <a:off x="3351250" y="958925"/>
        <a:ext cx="950422" cy="580469"/>
      </dsp:txXfrm>
    </dsp:sp>
    <dsp:sp modelId="{39450838-50D5-4C59-A2BD-7D613A06BD2A}">
      <dsp:nvSpPr>
        <dsp:cNvPr id="0" name=""/>
        <dsp:cNvSpPr/>
      </dsp:nvSpPr>
      <dsp:spPr>
        <a:xfrm>
          <a:off x="3209873" y="786719"/>
          <a:ext cx="123317" cy="1233175"/>
        </a:xfrm>
        <a:custGeom>
          <a:avLst/>
          <a:gdLst/>
          <a:ahLst/>
          <a:cxnLst/>
          <a:rect l="0" t="0" r="0" b="0"/>
          <a:pathLst>
            <a:path>
              <a:moveTo>
                <a:pt x="0" y="0"/>
              </a:moveTo>
              <a:lnTo>
                <a:pt x="0" y="1233175"/>
              </a:lnTo>
              <a:lnTo>
                <a:pt x="123317" y="12331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8ECE87C-8275-4D4B-BD75-BB9FA1EB0C3A}">
      <dsp:nvSpPr>
        <dsp:cNvPr id="0" name=""/>
        <dsp:cNvSpPr/>
      </dsp:nvSpPr>
      <dsp:spPr>
        <a:xfrm>
          <a:off x="3333191" y="1711601"/>
          <a:ext cx="986540" cy="6165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7620" rIns="11430" bIns="7620" numCol="1" spcCol="1270" anchor="ctr" anchorCtr="0">
          <a:noAutofit/>
        </a:bodyPr>
        <a:lstStyle/>
        <a:p>
          <a:pPr marL="0" lvl="0" indent="0" algn="ctr" defTabSz="266700" rtl="0">
            <a:lnSpc>
              <a:spcPct val="90000"/>
            </a:lnSpc>
            <a:spcBef>
              <a:spcPct val="0"/>
            </a:spcBef>
            <a:spcAft>
              <a:spcPct val="35000"/>
            </a:spcAft>
            <a:buNone/>
          </a:pPr>
          <a:r>
            <a:rPr lang="en-IN" sz="600" kern="1200">
              <a:solidFill>
                <a:srgbClr val="000000"/>
              </a:solidFill>
              <a:latin typeface="Calibri"/>
              <a:cs typeface="Calibri"/>
            </a:rPr>
            <a:t>AIRMS DT</a:t>
          </a:r>
          <a:r>
            <a:rPr lang="en-IN" sz="600" kern="1200">
              <a:latin typeface="Calibri"/>
              <a:cs typeface="Calibri"/>
            </a:rPr>
            <a:t> </a:t>
          </a:r>
          <a:r>
            <a:rPr lang="en-IN" sz="600" kern="1200">
              <a:latin typeface="Gill Sans Nova"/>
            </a:rPr>
            <a:t>improves</a:t>
          </a:r>
          <a:r>
            <a:rPr lang="en-IN" sz="600" kern="1200"/>
            <a:t> the return by 1500%.</a:t>
          </a:r>
          <a:endParaRPr lang="en-IN" sz="600" kern="1200">
            <a:latin typeface="Gill Sans Nova"/>
          </a:endParaRPr>
        </a:p>
      </dsp:txBody>
      <dsp:txXfrm>
        <a:off x="3351250" y="1729660"/>
        <a:ext cx="950422" cy="580469"/>
      </dsp:txXfrm>
    </dsp:sp>
    <dsp:sp modelId="{B80B1E3B-11CF-4386-94D8-61366D4F9F55}">
      <dsp:nvSpPr>
        <dsp:cNvPr id="0" name=""/>
        <dsp:cNvSpPr/>
      </dsp:nvSpPr>
      <dsp:spPr>
        <a:xfrm>
          <a:off x="3209873" y="786719"/>
          <a:ext cx="123317" cy="2003910"/>
        </a:xfrm>
        <a:custGeom>
          <a:avLst/>
          <a:gdLst/>
          <a:ahLst/>
          <a:cxnLst/>
          <a:rect l="0" t="0" r="0" b="0"/>
          <a:pathLst>
            <a:path>
              <a:moveTo>
                <a:pt x="0" y="0"/>
              </a:moveTo>
              <a:lnTo>
                <a:pt x="0" y="2003910"/>
              </a:lnTo>
              <a:lnTo>
                <a:pt x="123317" y="200391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CCD67F5-3D64-4F13-B58B-1487B53A5755}">
      <dsp:nvSpPr>
        <dsp:cNvPr id="0" name=""/>
        <dsp:cNvSpPr/>
      </dsp:nvSpPr>
      <dsp:spPr>
        <a:xfrm>
          <a:off x="3333191" y="2482336"/>
          <a:ext cx="986540" cy="6165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7620" rIns="11430" bIns="7620" numCol="1" spcCol="1270" anchor="ctr" anchorCtr="0">
          <a:noAutofit/>
        </a:bodyPr>
        <a:lstStyle/>
        <a:p>
          <a:pPr marL="0" lvl="0" indent="0" algn="ctr" defTabSz="266700" rtl="0">
            <a:lnSpc>
              <a:spcPct val="90000"/>
            </a:lnSpc>
            <a:spcBef>
              <a:spcPct val="0"/>
            </a:spcBef>
            <a:spcAft>
              <a:spcPct val="35000"/>
            </a:spcAft>
            <a:buNone/>
          </a:pPr>
          <a:r>
            <a:rPr lang="en-IN" sz="600" kern="1200">
              <a:latin typeface="Gill Sans Nova"/>
            </a:rPr>
            <a:t>AIRMS DT reduces</a:t>
          </a:r>
          <a:r>
            <a:rPr lang="en-IN" sz="600" kern="1200"/>
            <a:t> the standard deviation of returns by 10% .</a:t>
          </a:r>
          <a:endParaRPr lang="en-IN" sz="600" kern="1200">
            <a:latin typeface="Gill Sans Nova"/>
          </a:endParaRPr>
        </a:p>
      </dsp:txBody>
      <dsp:txXfrm>
        <a:off x="3351250" y="2500395"/>
        <a:ext cx="950422" cy="580469"/>
      </dsp:txXfrm>
    </dsp:sp>
    <dsp:sp modelId="{E0769E76-E126-477B-8B1A-0882D0B6F5E1}">
      <dsp:nvSpPr>
        <dsp:cNvPr id="0" name=""/>
        <dsp:cNvSpPr/>
      </dsp:nvSpPr>
      <dsp:spPr>
        <a:xfrm>
          <a:off x="3209873" y="786719"/>
          <a:ext cx="123317" cy="2774645"/>
        </a:xfrm>
        <a:custGeom>
          <a:avLst/>
          <a:gdLst/>
          <a:ahLst/>
          <a:cxnLst/>
          <a:rect l="0" t="0" r="0" b="0"/>
          <a:pathLst>
            <a:path>
              <a:moveTo>
                <a:pt x="0" y="0"/>
              </a:moveTo>
              <a:lnTo>
                <a:pt x="0" y="2774645"/>
              </a:lnTo>
              <a:lnTo>
                <a:pt x="123317" y="277464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870AD1-A034-4CD1-A561-2A443129A85B}">
      <dsp:nvSpPr>
        <dsp:cNvPr id="0" name=""/>
        <dsp:cNvSpPr/>
      </dsp:nvSpPr>
      <dsp:spPr>
        <a:xfrm>
          <a:off x="3333191" y="3253071"/>
          <a:ext cx="986540" cy="6165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7620" rIns="11430" bIns="7620" numCol="1" spcCol="1270" anchor="ctr" anchorCtr="0">
          <a:noAutofit/>
        </a:bodyPr>
        <a:lstStyle/>
        <a:p>
          <a:pPr marL="0" lvl="0" indent="0" algn="ctr" defTabSz="266700" rtl="0">
            <a:lnSpc>
              <a:spcPct val="90000"/>
            </a:lnSpc>
            <a:spcBef>
              <a:spcPct val="0"/>
            </a:spcBef>
            <a:spcAft>
              <a:spcPct val="35000"/>
            </a:spcAft>
            <a:buNone/>
          </a:pPr>
          <a:r>
            <a:rPr lang="en-IN" sz="600" kern="1200"/>
            <a:t>AIRMS achieves a total return of 194.28%improving the return by 24.70% .</a:t>
          </a:r>
          <a:r>
            <a:rPr lang="en-IN" sz="600" kern="1200">
              <a:latin typeface="Gill Sans Nova"/>
            </a:rPr>
            <a:t> </a:t>
          </a:r>
        </a:p>
      </dsp:txBody>
      <dsp:txXfrm>
        <a:off x="3351250" y="3271130"/>
        <a:ext cx="950422" cy="580469"/>
      </dsp:txXfrm>
    </dsp:sp>
    <dsp:sp modelId="{A217E171-F5FB-4F67-9BA7-1E86E5C1531D}">
      <dsp:nvSpPr>
        <dsp:cNvPr id="0" name=""/>
        <dsp:cNvSpPr/>
      </dsp:nvSpPr>
      <dsp:spPr>
        <a:xfrm>
          <a:off x="4628025" y="170131"/>
          <a:ext cx="1233175" cy="6165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n-IN" sz="2100" kern="1200">
              <a:latin typeface="Gill Sans Nova"/>
            </a:rPr>
            <a:t>GBP/JPY</a:t>
          </a:r>
        </a:p>
      </dsp:txBody>
      <dsp:txXfrm>
        <a:off x="4646084" y="188190"/>
        <a:ext cx="1197057" cy="580469"/>
      </dsp:txXfrm>
    </dsp:sp>
    <dsp:sp modelId="{30C12570-870B-4E85-A9A8-13645B420F56}">
      <dsp:nvSpPr>
        <dsp:cNvPr id="0" name=""/>
        <dsp:cNvSpPr/>
      </dsp:nvSpPr>
      <dsp:spPr>
        <a:xfrm>
          <a:off x="4751343" y="786719"/>
          <a:ext cx="123317" cy="462440"/>
        </a:xfrm>
        <a:custGeom>
          <a:avLst/>
          <a:gdLst/>
          <a:ahLst/>
          <a:cxnLst/>
          <a:rect l="0" t="0" r="0" b="0"/>
          <a:pathLst>
            <a:path>
              <a:moveTo>
                <a:pt x="0" y="0"/>
              </a:moveTo>
              <a:lnTo>
                <a:pt x="0" y="462440"/>
              </a:lnTo>
              <a:lnTo>
                <a:pt x="123317" y="46244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E5BF45-10CC-451D-8A2A-5EF77492C935}">
      <dsp:nvSpPr>
        <dsp:cNvPr id="0" name=""/>
        <dsp:cNvSpPr/>
      </dsp:nvSpPr>
      <dsp:spPr>
        <a:xfrm>
          <a:off x="4874661" y="940866"/>
          <a:ext cx="986540" cy="6165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7620" rIns="11430" bIns="7620" numCol="1" spcCol="1270" anchor="ctr" anchorCtr="0">
          <a:noAutofit/>
        </a:bodyPr>
        <a:lstStyle/>
        <a:p>
          <a:pPr marL="0" lvl="0" indent="0" algn="ctr" defTabSz="266700">
            <a:lnSpc>
              <a:spcPct val="90000"/>
            </a:lnSpc>
            <a:spcBef>
              <a:spcPct val="0"/>
            </a:spcBef>
            <a:spcAft>
              <a:spcPct val="35000"/>
            </a:spcAft>
            <a:buNone/>
          </a:pPr>
          <a:r>
            <a:rPr lang="en-US" sz="600" kern="1200"/>
            <a:t>AIRMS DT  outperforms the MRB strategy in returns  of 5 out of 7 years, largest improvement in 2016</a:t>
          </a:r>
          <a:endParaRPr lang="en-IN" sz="600" kern="1200">
            <a:solidFill>
              <a:srgbClr val="444444"/>
            </a:solidFill>
            <a:latin typeface="Calibri"/>
            <a:cs typeface="Calibri"/>
          </a:endParaRPr>
        </a:p>
      </dsp:txBody>
      <dsp:txXfrm>
        <a:off x="4892720" y="958925"/>
        <a:ext cx="950422" cy="580469"/>
      </dsp:txXfrm>
    </dsp:sp>
    <dsp:sp modelId="{773047B3-5A03-4EE7-AAE6-9086F24D96AC}">
      <dsp:nvSpPr>
        <dsp:cNvPr id="0" name=""/>
        <dsp:cNvSpPr/>
      </dsp:nvSpPr>
      <dsp:spPr>
        <a:xfrm>
          <a:off x="4751343" y="786719"/>
          <a:ext cx="123317" cy="1233175"/>
        </a:xfrm>
        <a:custGeom>
          <a:avLst/>
          <a:gdLst/>
          <a:ahLst/>
          <a:cxnLst/>
          <a:rect l="0" t="0" r="0" b="0"/>
          <a:pathLst>
            <a:path>
              <a:moveTo>
                <a:pt x="0" y="0"/>
              </a:moveTo>
              <a:lnTo>
                <a:pt x="0" y="1233175"/>
              </a:lnTo>
              <a:lnTo>
                <a:pt x="123317" y="12331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F87392-97F6-4B09-9F67-D4B360B7287E}">
      <dsp:nvSpPr>
        <dsp:cNvPr id="0" name=""/>
        <dsp:cNvSpPr/>
      </dsp:nvSpPr>
      <dsp:spPr>
        <a:xfrm>
          <a:off x="4874661" y="1711601"/>
          <a:ext cx="986540" cy="6165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7620" rIns="11430" bIns="7620" numCol="1" spcCol="1270" anchor="ctr" anchorCtr="0">
          <a:noAutofit/>
        </a:bodyPr>
        <a:lstStyle/>
        <a:p>
          <a:pPr marL="0" lvl="0" indent="0" algn="ctr" defTabSz="266700" rtl="0">
            <a:lnSpc>
              <a:spcPct val="90000"/>
            </a:lnSpc>
            <a:spcBef>
              <a:spcPct val="0"/>
            </a:spcBef>
            <a:spcAft>
              <a:spcPct val="35000"/>
            </a:spcAft>
            <a:buNone/>
          </a:pPr>
          <a:r>
            <a:rPr lang="en-US" sz="600" kern="1200">
              <a:latin typeface="Gill Sans Nova"/>
              <a:cs typeface="Calibri"/>
            </a:rPr>
            <a:t>ARIMS DT </a:t>
          </a:r>
          <a:r>
            <a:rPr lang="en-US" sz="600" kern="1200"/>
            <a:t>Improves the return by 53.28%</a:t>
          </a:r>
        </a:p>
      </dsp:txBody>
      <dsp:txXfrm>
        <a:off x="4892720" y="1729660"/>
        <a:ext cx="950422" cy="580469"/>
      </dsp:txXfrm>
    </dsp:sp>
    <dsp:sp modelId="{095640C3-5D73-46DD-865D-FA1583289E04}">
      <dsp:nvSpPr>
        <dsp:cNvPr id="0" name=""/>
        <dsp:cNvSpPr/>
      </dsp:nvSpPr>
      <dsp:spPr>
        <a:xfrm>
          <a:off x="4751343" y="786719"/>
          <a:ext cx="123317" cy="2003910"/>
        </a:xfrm>
        <a:custGeom>
          <a:avLst/>
          <a:gdLst/>
          <a:ahLst/>
          <a:cxnLst/>
          <a:rect l="0" t="0" r="0" b="0"/>
          <a:pathLst>
            <a:path>
              <a:moveTo>
                <a:pt x="0" y="0"/>
              </a:moveTo>
              <a:lnTo>
                <a:pt x="0" y="2003910"/>
              </a:lnTo>
              <a:lnTo>
                <a:pt x="123317" y="200391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F44F6D-EF2D-431F-9594-BED7A7C79D12}">
      <dsp:nvSpPr>
        <dsp:cNvPr id="0" name=""/>
        <dsp:cNvSpPr/>
      </dsp:nvSpPr>
      <dsp:spPr>
        <a:xfrm>
          <a:off x="4874661" y="2482336"/>
          <a:ext cx="986540" cy="6165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7620" rIns="11430" bIns="7620" numCol="1" spcCol="1270" anchor="ctr" anchorCtr="0">
          <a:noAutofit/>
        </a:bodyPr>
        <a:lstStyle/>
        <a:p>
          <a:pPr marL="0" lvl="0" indent="0" algn="ctr" defTabSz="266700" rtl="0">
            <a:lnSpc>
              <a:spcPct val="90000"/>
            </a:lnSpc>
            <a:spcBef>
              <a:spcPct val="0"/>
            </a:spcBef>
            <a:spcAft>
              <a:spcPct val="35000"/>
            </a:spcAft>
            <a:buNone/>
          </a:pPr>
          <a:r>
            <a:rPr lang="en-US" sz="600" kern="1200"/>
            <a:t>AIRMS achieves a total return of  240.54% improving the return by 10.55% .</a:t>
          </a:r>
          <a:r>
            <a:rPr lang="en-US" sz="600" kern="1200">
              <a:latin typeface="Gill Sans Nova"/>
            </a:rPr>
            <a:t> </a:t>
          </a:r>
        </a:p>
      </dsp:txBody>
      <dsp:txXfrm>
        <a:off x="4892720" y="2500395"/>
        <a:ext cx="950422" cy="580469"/>
      </dsp:txXfrm>
    </dsp:sp>
    <dsp:sp modelId="{99735BA0-34F1-4F39-B8AB-A29EA9265228}">
      <dsp:nvSpPr>
        <dsp:cNvPr id="0" name=""/>
        <dsp:cNvSpPr/>
      </dsp:nvSpPr>
      <dsp:spPr>
        <a:xfrm>
          <a:off x="6169495" y="170131"/>
          <a:ext cx="1233175" cy="61658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n-US" sz="2100" kern="1200">
              <a:latin typeface="Gill Sans Nova"/>
            </a:rPr>
            <a:t>EUR/JPY</a:t>
          </a:r>
        </a:p>
      </dsp:txBody>
      <dsp:txXfrm>
        <a:off x="6187554" y="188190"/>
        <a:ext cx="1197057" cy="580469"/>
      </dsp:txXfrm>
    </dsp:sp>
    <dsp:sp modelId="{F6432BDA-3143-4B45-9BDD-4FCA9FB4FA91}">
      <dsp:nvSpPr>
        <dsp:cNvPr id="0" name=""/>
        <dsp:cNvSpPr/>
      </dsp:nvSpPr>
      <dsp:spPr>
        <a:xfrm>
          <a:off x="6292813" y="786719"/>
          <a:ext cx="123317" cy="462440"/>
        </a:xfrm>
        <a:custGeom>
          <a:avLst/>
          <a:gdLst/>
          <a:ahLst/>
          <a:cxnLst/>
          <a:rect l="0" t="0" r="0" b="0"/>
          <a:pathLst>
            <a:path>
              <a:moveTo>
                <a:pt x="0" y="0"/>
              </a:moveTo>
              <a:lnTo>
                <a:pt x="0" y="462440"/>
              </a:lnTo>
              <a:lnTo>
                <a:pt x="123317" y="46244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8A9F5E-426E-4AC1-8205-2138C460A649}">
      <dsp:nvSpPr>
        <dsp:cNvPr id="0" name=""/>
        <dsp:cNvSpPr/>
      </dsp:nvSpPr>
      <dsp:spPr>
        <a:xfrm>
          <a:off x="6416130" y="940866"/>
          <a:ext cx="986540" cy="6165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7620" rIns="11430" bIns="7620" numCol="1" spcCol="1270" anchor="ctr" anchorCtr="0">
          <a:noAutofit/>
        </a:bodyPr>
        <a:lstStyle/>
        <a:p>
          <a:pPr marL="0" lvl="0" indent="0" algn="ctr" defTabSz="266700">
            <a:lnSpc>
              <a:spcPct val="90000"/>
            </a:lnSpc>
            <a:spcBef>
              <a:spcPct val="0"/>
            </a:spcBef>
            <a:spcAft>
              <a:spcPct val="35000"/>
            </a:spcAft>
            <a:buNone/>
          </a:pPr>
          <a:r>
            <a:rPr lang="en-US" sz="600" kern="1200"/>
            <a:t>AIRMS DT  outperforms the MRB strategy in returns  of 5 out of 7 years, largest improvement in 2013</a:t>
          </a:r>
          <a:endParaRPr lang="en-US" sz="600" kern="1200">
            <a:solidFill>
              <a:srgbClr val="444444"/>
            </a:solidFill>
            <a:latin typeface="Gill Sans Nova"/>
            <a:cs typeface="Calibri"/>
          </a:endParaRPr>
        </a:p>
      </dsp:txBody>
      <dsp:txXfrm>
        <a:off x="6434189" y="958925"/>
        <a:ext cx="950422" cy="580469"/>
      </dsp:txXfrm>
    </dsp:sp>
    <dsp:sp modelId="{61624AD2-D17D-4303-9264-CE1A4DC150BE}">
      <dsp:nvSpPr>
        <dsp:cNvPr id="0" name=""/>
        <dsp:cNvSpPr/>
      </dsp:nvSpPr>
      <dsp:spPr>
        <a:xfrm>
          <a:off x="6292813" y="786719"/>
          <a:ext cx="123317" cy="1233175"/>
        </a:xfrm>
        <a:custGeom>
          <a:avLst/>
          <a:gdLst/>
          <a:ahLst/>
          <a:cxnLst/>
          <a:rect l="0" t="0" r="0" b="0"/>
          <a:pathLst>
            <a:path>
              <a:moveTo>
                <a:pt x="0" y="0"/>
              </a:moveTo>
              <a:lnTo>
                <a:pt x="0" y="1233175"/>
              </a:lnTo>
              <a:lnTo>
                <a:pt x="123317" y="12331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0B45DF-4D84-448B-8B0E-D63B126B187E}">
      <dsp:nvSpPr>
        <dsp:cNvPr id="0" name=""/>
        <dsp:cNvSpPr/>
      </dsp:nvSpPr>
      <dsp:spPr>
        <a:xfrm>
          <a:off x="6416130" y="1711601"/>
          <a:ext cx="986540" cy="6165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7620" rIns="11430" bIns="7620" numCol="1" spcCol="1270" anchor="ctr" anchorCtr="0">
          <a:noAutofit/>
        </a:bodyPr>
        <a:lstStyle/>
        <a:p>
          <a:pPr marL="0" lvl="0" indent="0" algn="ctr" defTabSz="266700" rtl="0">
            <a:lnSpc>
              <a:spcPct val="90000"/>
            </a:lnSpc>
            <a:spcBef>
              <a:spcPct val="0"/>
            </a:spcBef>
            <a:spcAft>
              <a:spcPct val="35000"/>
            </a:spcAft>
            <a:buNone/>
          </a:pPr>
          <a:r>
            <a:rPr lang="en-US" sz="600" kern="1200">
              <a:latin typeface="Gill Sans Nova"/>
            </a:rPr>
            <a:t>ARIMS </a:t>
          </a:r>
          <a:r>
            <a:rPr lang="en-US" sz="600" kern="1200"/>
            <a:t>Improves the return by 176</a:t>
          </a:r>
          <a:r>
            <a:rPr lang="en-US" sz="600" kern="1200">
              <a:latin typeface="Gill Sans Nova"/>
            </a:rPr>
            <a:t>%.</a:t>
          </a:r>
          <a:r>
            <a:rPr lang="en-US" sz="600" kern="1200"/>
            <a:t> </a:t>
          </a:r>
        </a:p>
      </dsp:txBody>
      <dsp:txXfrm>
        <a:off x="6434189" y="1729660"/>
        <a:ext cx="950422" cy="580469"/>
      </dsp:txXfrm>
    </dsp:sp>
    <dsp:sp modelId="{6808ABCC-4D36-431E-BC2F-60B91BC6C5AF}">
      <dsp:nvSpPr>
        <dsp:cNvPr id="0" name=""/>
        <dsp:cNvSpPr/>
      </dsp:nvSpPr>
      <dsp:spPr>
        <a:xfrm>
          <a:off x="6292813" y="786719"/>
          <a:ext cx="123317" cy="2003910"/>
        </a:xfrm>
        <a:custGeom>
          <a:avLst/>
          <a:gdLst/>
          <a:ahLst/>
          <a:cxnLst/>
          <a:rect l="0" t="0" r="0" b="0"/>
          <a:pathLst>
            <a:path>
              <a:moveTo>
                <a:pt x="0" y="0"/>
              </a:moveTo>
              <a:lnTo>
                <a:pt x="0" y="2003910"/>
              </a:lnTo>
              <a:lnTo>
                <a:pt x="123317" y="200391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4339B5-3540-4775-B6AD-1B9AA94149D4}">
      <dsp:nvSpPr>
        <dsp:cNvPr id="0" name=""/>
        <dsp:cNvSpPr/>
      </dsp:nvSpPr>
      <dsp:spPr>
        <a:xfrm>
          <a:off x="6416130" y="2482336"/>
          <a:ext cx="986540" cy="6165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7620" rIns="11430" bIns="7620" numCol="1" spcCol="1270" anchor="ctr" anchorCtr="0">
          <a:noAutofit/>
        </a:bodyPr>
        <a:lstStyle/>
        <a:p>
          <a:pPr marL="0" lvl="0" indent="0" algn="ctr" defTabSz="266700" rtl="0">
            <a:lnSpc>
              <a:spcPct val="90000"/>
            </a:lnSpc>
            <a:spcBef>
              <a:spcPct val="0"/>
            </a:spcBef>
            <a:spcAft>
              <a:spcPct val="35000"/>
            </a:spcAft>
            <a:buNone/>
          </a:pPr>
          <a:r>
            <a:rPr lang="en-US" sz="600" kern="1200"/>
            <a:t>AIRMS achieves a total return of  240.54</a:t>
          </a:r>
          <a:r>
            <a:rPr lang="en-US" sz="600" kern="1200">
              <a:latin typeface="Gill Sans Nova"/>
            </a:rPr>
            <a:t>%</a:t>
          </a:r>
          <a:r>
            <a:rPr lang="en-US" sz="600" kern="1200"/>
            <a:t> improving the return by 10.55% .</a:t>
          </a:r>
          <a:endParaRPr lang="en-US" sz="600" kern="1200">
            <a:latin typeface="Gill Sans Nova"/>
          </a:endParaRPr>
        </a:p>
      </dsp:txBody>
      <dsp:txXfrm>
        <a:off x="6434189" y="2500395"/>
        <a:ext cx="950422" cy="580469"/>
      </dsp:txXfrm>
    </dsp:sp>
    <dsp:sp modelId="{6DB1DA2A-7241-4470-B819-7CFFAE1269E5}">
      <dsp:nvSpPr>
        <dsp:cNvPr id="0" name=""/>
        <dsp:cNvSpPr/>
      </dsp:nvSpPr>
      <dsp:spPr>
        <a:xfrm>
          <a:off x="6292813" y="786719"/>
          <a:ext cx="123317" cy="2774645"/>
        </a:xfrm>
        <a:custGeom>
          <a:avLst/>
          <a:gdLst/>
          <a:ahLst/>
          <a:cxnLst/>
          <a:rect l="0" t="0" r="0" b="0"/>
          <a:pathLst>
            <a:path>
              <a:moveTo>
                <a:pt x="0" y="0"/>
              </a:moveTo>
              <a:lnTo>
                <a:pt x="0" y="2774645"/>
              </a:lnTo>
              <a:lnTo>
                <a:pt x="123317" y="277464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014AF4-BF02-4888-985D-478ED5903FF4}">
      <dsp:nvSpPr>
        <dsp:cNvPr id="0" name=""/>
        <dsp:cNvSpPr/>
      </dsp:nvSpPr>
      <dsp:spPr>
        <a:xfrm>
          <a:off x="6416130" y="3253071"/>
          <a:ext cx="986540" cy="6165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 tIns="7620" rIns="11430" bIns="7620" numCol="1" spcCol="1270" anchor="ctr" anchorCtr="0">
          <a:noAutofit/>
        </a:bodyPr>
        <a:lstStyle/>
        <a:p>
          <a:pPr marL="0" lvl="0" indent="0" algn="ctr" defTabSz="266700" rtl="0">
            <a:lnSpc>
              <a:spcPct val="90000"/>
            </a:lnSpc>
            <a:spcBef>
              <a:spcPct val="0"/>
            </a:spcBef>
            <a:spcAft>
              <a:spcPct val="35000"/>
            </a:spcAft>
            <a:buNone/>
          </a:pPr>
          <a:r>
            <a:rPr lang="en-US" sz="600" kern="1200"/>
            <a:t>The AIRMS strategy achieves a total return of 273.59%, surpassing the MRB strategy by 31% and demonstrating reduced fluctuations.</a:t>
          </a:r>
          <a:r>
            <a:rPr lang="en-US" sz="600" kern="1200">
              <a:latin typeface="Gill Sans Nova"/>
            </a:rPr>
            <a:t> </a:t>
          </a:r>
        </a:p>
      </dsp:txBody>
      <dsp:txXfrm>
        <a:off x="6434189" y="3271130"/>
        <a:ext cx="950422" cy="58046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EC3CCB-8445-4E4B-9D70-FEFD8F3A0393}">
      <dsp:nvSpPr>
        <dsp:cNvPr id="0" name=""/>
        <dsp:cNvSpPr/>
      </dsp:nvSpPr>
      <dsp:spPr>
        <a:xfrm>
          <a:off x="0" y="865"/>
          <a:ext cx="7117918" cy="14822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ABE5C6-810C-407A-98A5-9927EB8B9FC6}">
      <dsp:nvSpPr>
        <dsp:cNvPr id="0" name=""/>
        <dsp:cNvSpPr/>
      </dsp:nvSpPr>
      <dsp:spPr>
        <a:xfrm>
          <a:off x="448376" y="334368"/>
          <a:ext cx="815229" cy="81522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0A39A6-EFB8-464A-B72D-8F640A8E4E8D}">
      <dsp:nvSpPr>
        <dsp:cNvPr id="0" name=""/>
        <dsp:cNvSpPr/>
      </dsp:nvSpPr>
      <dsp:spPr>
        <a:xfrm>
          <a:off x="1711981" y="865"/>
          <a:ext cx="4705476" cy="2408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914" tIns="254914" rIns="254914" bIns="254914" numCol="1" spcCol="1270" anchor="ctr" anchorCtr="0">
          <a:noAutofit/>
        </a:bodyPr>
        <a:lstStyle/>
        <a:p>
          <a:pPr marL="0" lvl="0" indent="0" algn="l" defTabSz="622300">
            <a:lnSpc>
              <a:spcPct val="100000"/>
            </a:lnSpc>
            <a:spcBef>
              <a:spcPct val="0"/>
            </a:spcBef>
            <a:spcAft>
              <a:spcPct val="35000"/>
            </a:spcAft>
            <a:buNone/>
          </a:pPr>
          <a:r>
            <a:rPr lang="en-US" sz="1400" kern="1200"/>
            <a:t>The release of ChatGPT in late 2022 created a groundswell of interest in generative AI. Within a few hours of exploring this novel technology, users quickly identified &amp; exchanged a wide range of productivity tricks &amp; tips. In the subsequent weeks &amp; months, organizations have been striving to catch up &amp; adapt swiftly, all while safeguarding themselves against unexpected complications. AI has never been so accessible. Tools like ChatGPT, DALL-E 2, Midjourney, and Stable diffusion offer boundless opportunities for individuals to develop websites, devise advertising tactics &amp; managing treasuries.</a:t>
          </a:r>
        </a:p>
      </dsp:txBody>
      <dsp:txXfrm>
        <a:off x="1711981" y="865"/>
        <a:ext cx="4705476" cy="2408632"/>
      </dsp:txXfrm>
    </dsp:sp>
    <dsp:sp modelId="{34EFB828-D1E2-4ACB-877F-C3EFC88490F2}">
      <dsp:nvSpPr>
        <dsp:cNvPr id="0" name=""/>
        <dsp:cNvSpPr/>
      </dsp:nvSpPr>
      <dsp:spPr>
        <a:xfrm>
          <a:off x="0" y="2747551"/>
          <a:ext cx="7117918" cy="14822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59E0A3-64CA-4655-A6FE-C6078F99AAC0}">
      <dsp:nvSpPr>
        <dsp:cNvPr id="0" name=""/>
        <dsp:cNvSpPr/>
      </dsp:nvSpPr>
      <dsp:spPr>
        <a:xfrm>
          <a:off x="448376" y="3081054"/>
          <a:ext cx="815229" cy="81522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F95D4D-D036-4C72-860D-F4938D0A2E09}">
      <dsp:nvSpPr>
        <dsp:cNvPr id="0" name=""/>
        <dsp:cNvSpPr/>
      </dsp:nvSpPr>
      <dsp:spPr>
        <a:xfrm>
          <a:off x="1711981" y="2747551"/>
          <a:ext cx="4705476" cy="2408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914" tIns="254914" rIns="254914" bIns="254914" numCol="1" spcCol="1270" anchor="ctr" anchorCtr="0">
          <a:noAutofit/>
        </a:bodyPr>
        <a:lstStyle/>
        <a:p>
          <a:pPr marL="0" lvl="0" indent="0" algn="l" defTabSz="622300">
            <a:lnSpc>
              <a:spcPct val="100000"/>
            </a:lnSpc>
            <a:spcBef>
              <a:spcPct val="0"/>
            </a:spcBef>
            <a:spcAft>
              <a:spcPct val="35000"/>
            </a:spcAft>
            <a:buNone/>
          </a:pPr>
          <a:r>
            <a:rPr lang="en-US" sz="1400" kern="1200"/>
            <a:t>ChatGPT &amp; other Generative AI models have also proved useful for treasury professionals seeking to expand their data driven capabilities &amp; knowledge. Treasury is an ever-evolving field as technology &amp; economic conditions change.</a:t>
          </a:r>
        </a:p>
      </dsp:txBody>
      <dsp:txXfrm>
        <a:off x="1711981" y="2747551"/>
        <a:ext cx="4705476" cy="240863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403BB4-E3C9-4317-9EAC-52DEA67F2D11}">
      <dsp:nvSpPr>
        <dsp:cNvPr id="0" name=""/>
        <dsp:cNvSpPr/>
      </dsp:nvSpPr>
      <dsp:spPr>
        <a:xfrm>
          <a:off x="0" y="4137"/>
          <a:ext cx="5891471" cy="469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74E3C8-1BE0-4951-BE08-1102CCD96CBA}">
      <dsp:nvSpPr>
        <dsp:cNvPr id="0" name=""/>
        <dsp:cNvSpPr/>
      </dsp:nvSpPr>
      <dsp:spPr>
        <a:xfrm>
          <a:off x="14188" y="14691"/>
          <a:ext cx="25822" cy="2579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F6D02B-30EC-481C-8A89-F9EBB56AF9BF}">
      <dsp:nvSpPr>
        <dsp:cNvPr id="0" name=""/>
        <dsp:cNvSpPr/>
      </dsp:nvSpPr>
      <dsp:spPr>
        <a:xfrm>
          <a:off x="54199" y="4137"/>
          <a:ext cx="5564006" cy="1594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778" tIns="168778" rIns="168778" bIns="168778" numCol="1" spcCol="1270" anchor="ctr" anchorCtr="0">
          <a:noAutofit/>
        </a:bodyPr>
        <a:lstStyle/>
        <a:p>
          <a:pPr marL="0" lvl="0" indent="0" algn="l" defTabSz="622300">
            <a:lnSpc>
              <a:spcPct val="100000"/>
            </a:lnSpc>
            <a:spcBef>
              <a:spcPct val="0"/>
            </a:spcBef>
            <a:spcAft>
              <a:spcPct val="35000"/>
            </a:spcAft>
            <a:buNone/>
          </a:pPr>
          <a:r>
            <a:rPr lang="en-US" sz="1400" kern="1200"/>
            <a:t>Reliance has demonstrated remarkable success in enhancing its business and profitability by prioritizing and investing in treasury management and operations not once, but twice.</a:t>
          </a:r>
        </a:p>
      </dsp:txBody>
      <dsp:txXfrm>
        <a:off x="54199" y="4137"/>
        <a:ext cx="5564006" cy="1594752"/>
      </dsp:txXfrm>
    </dsp:sp>
    <dsp:sp modelId="{58B77779-7718-446B-877A-89918A7E9867}">
      <dsp:nvSpPr>
        <dsp:cNvPr id="0" name=""/>
        <dsp:cNvSpPr/>
      </dsp:nvSpPr>
      <dsp:spPr>
        <a:xfrm>
          <a:off x="0" y="1781148"/>
          <a:ext cx="5891471" cy="469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F97F71-59EC-483B-A54B-448A1B5CB44E}">
      <dsp:nvSpPr>
        <dsp:cNvPr id="0" name=""/>
        <dsp:cNvSpPr/>
      </dsp:nvSpPr>
      <dsp:spPr>
        <a:xfrm>
          <a:off x="14188" y="1791701"/>
          <a:ext cx="25822" cy="2579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7B5966-2306-4585-85BD-FE07D89BFACF}">
      <dsp:nvSpPr>
        <dsp:cNvPr id="0" name=""/>
        <dsp:cNvSpPr/>
      </dsp:nvSpPr>
      <dsp:spPr>
        <a:xfrm>
          <a:off x="54199" y="1781148"/>
          <a:ext cx="5564006" cy="1594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778" tIns="168778" rIns="168778" bIns="168778" numCol="1" spcCol="1270" anchor="ctr" anchorCtr="0">
          <a:noAutofit/>
        </a:bodyPr>
        <a:lstStyle/>
        <a:p>
          <a:pPr marL="0" lvl="0" indent="0" algn="l" defTabSz="622300">
            <a:lnSpc>
              <a:spcPct val="100000"/>
            </a:lnSpc>
            <a:spcBef>
              <a:spcPct val="0"/>
            </a:spcBef>
            <a:spcAft>
              <a:spcPct val="35000"/>
            </a:spcAft>
            <a:buNone/>
          </a:pPr>
          <a:r>
            <a:rPr lang="en-US" sz="1400" kern="1200"/>
            <a:t>Reliance Industries witnessed a significant increase of nearly 50% in its current investment, amounting to Rs 51,014 crore, during the fiscal year 2014-15.The purpose of this increased investment was to enhance its treasury income. However, during the same period, Reliance Industries experienced a substantial decrease in its cash and bank balance, which depleted by 67% to Rs 12,545 crore. These figures are based on the information provided in Reliance Industries' annual report.</a:t>
          </a:r>
        </a:p>
      </dsp:txBody>
      <dsp:txXfrm>
        <a:off x="54199" y="1781148"/>
        <a:ext cx="5564006" cy="1594752"/>
      </dsp:txXfrm>
    </dsp:sp>
    <dsp:sp modelId="{7AC9598B-C488-439E-8BE0-A9E7D3F970B0}">
      <dsp:nvSpPr>
        <dsp:cNvPr id="0" name=""/>
        <dsp:cNvSpPr/>
      </dsp:nvSpPr>
      <dsp:spPr>
        <a:xfrm>
          <a:off x="0" y="3558158"/>
          <a:ext cx="5891471" cy="469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9DB5AF-6C09-47BB-ABA7-8CD2ABDCB5F5}">
      <dsp:nvSpPr>
        <dsp:cNvPr id="0" name=""/>
        <dsp:cNvSpPr/>
      </dsp:nvSpPr>
      <dsp:spPr>
        <a:xfrm>
          <a:off x="14188" y="3568711"/>
          <a:ext cx="25822" cy="2579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93B7AD-317B-4238-B518-21D992625A4C}">
      <dsp:nvSpPr>
        <dsp:cNvPr id="0" name=""/>
        <dsp:cNvSpPr/>
      </dsp:nvSpPr>
      <dsp:spPr>
        <a:xfrm>
          <a:off x="54199" y="3558158"/>
          <a:ext cx="5564006" cy="1594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778" tIns="168778" rIns="168778" bIns="168778" numCol="1" spcCol="1270" anchor="ctr" anchorCtr="0">
          <a:noAutofit/>
        </a:bodyPr>
        <a:lstStyle/>
        <a:p>
          <a:pPr marL="0" lvl="0" indent="0" algn="l" defTabSz="622300">
            <a:lnSpc>
              <a:spcPct val="100000"/>
            </a:lnSpc>
            <a:spcBef>
              <a:spcPct val="0"/>
            </a:spcBef>
            <a:spcAft>
              <a:spcPct val="35000"/>
            </a:spcAft>
            <a:buNone/>
          </a:pPr>
          <a:r>
            <a:rPr lang="en-US" sz="1400" kern="1200"/>
            <a:t>The current data indicates a shift towards a more assertive strategy in treasury operations aimed at achieving improved returns. Previously, Reliance Industries adopted a cautious approach by maintaining a significant portion of its surplus as cash and bank balances, prioritizing liquidity management over higher returns. However, the current investment now exceeds the cash and bank balance by more than four times, suggesting a more aggressive approach focused on maximizing returns.</a:t>
          </a:r>
        </a:p>
      </dsp:txBody>
      <dsp:txXfrm>
        <a:off x="54199" y="3558158"/>
        <a:ext cx="5564006" cy="159475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E5E1E2-E833-44A0-8456-5A60C7DFF91F}">
      <dsp:nvSpPr>
        <dsp:cNvPr id="0" name=""/>
        <dsp:cNvSpPr/>
      </dsp:nvSpPr>
      <dsp:spPr>
        <a:xfrm>
          <a:off x="0" y="3907"/>
          <a:ext cx="6109204" cy="278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557210-4325-47EB-BFEF-0F1EC7268550}">
      <dsp:nvSpPr>
        <dsp:cNvPr id="0" name=""/>
        <dsp:cNvSpPr/>
      </dsp:nvSpPr>
      <dsp:spPr>
        <a:xfrm>
          <a:off x="8420" y="10170"/>
          <a:ext cx="15324" cy="153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1F9AF5-67D6-4025-85DD-08D4DC6969BA}">
      <dsp:nvSpPr>
        <dsp:cNvPr id="0" name=""/>
        <dsp:cNvSpPr/>
      </dsp:nvSpPr>
      <dsp:spPr>
        <a:xfrm>
          <a:off x="32166" y="3907"/>
          <a:ext cx="5806201" cy="1029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003" tIns="109003" rIns="109003" bIns="109003" numCol="1" spcCol="1270" anchor="ctr" anchorCtr="0">
          <a:noAutofit/>
        </a:bodyPr>
        <a:lstStyle/>
        <a:p>
          <a:pPr marL="0" lvl="0" indent="0" algn="l" defTabSz="622300">
            <a:lnSpc>
              <a:spcPct val="100000"/>
            </a:lnSpc>
            <a:spcBef>
              <a:spcPct val="0"/>
            </a:spcBef>
            <a:spcAft>
              <a:spcPct val="35000"/>
            </a:spcAft>
            <a:buNone/>
          </a:pPr>
          <a:r>
            <a:rPr lang="en-US" sz="1400" kern="1200"/>
            <a:t>During the annual general meeting (AGM) held on August 12, 2019, Ambani made the following statement:</a:t>
          </a:r>
          <a:r>
            <a:rPr lang="en-US" sz="1400" kern="1200">
              <a:highlight>
                <a:srgbClr val="FF00FF"/>
              </a:highlight>
            </a:rPr>
            <a:t> “We have a very clear roadmap to becoming a zero net-debt company within the next 18 months, that is by 31 March 2021.”</a:t>
          </a:r>
        </a:p>
      </dsp:txBody>
      <dsp:txXfrm>
        <a:off x="32166" y="3907"/>
        <a:ext cx="5806201" cy="1029947"/>
      </dsp:txXfrm>
    </dsp:sp>
    <dsp:sp modelId="{18C231F5-D09D-4740-9265-B68AF876C02B}">
      <dsp:nvSpPr>
        <dsp:cNvPr id="0" name=""/>
        <dsp:cNvSpPr/>
      </dsp:nvSpPr>
      <dsp:spPr>
        <a:xfrm>
          <a:off x="0" y="1155025"/>
          <a:ext cx="6109204" cy="278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3A928A-2799-4FE2-9845-A067E8DC477D}">
      <dsp:nvSpPr>
        <dsp:cNvPr id="0" name=""/>
        <dsp:cNvSpPr/>
      </dsp:nvSpPr>
      <dsp:spPr>
        <a:xfrm>
          <a:off x="8420" y="1161288"/>
          <a:ext cx="15324" cy="153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D1F02B-1F8F-4C9E-A8A4-4DDFF0F859BC}">
      <dsp:nvSpPr>
        <dsp:cNvPr id="0" name=""/>
        <dsp:cNvSpPr/>
      </dsp:nvSpPr>
      <dsp:spPr>
        <a:xfrm>
          <a:off x="32166" y="1155025"/>
          <a:ext cx="5806201" cy="1029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003" tIns="109003" rIns="109003" bIns="109003" numCol="1" spcCol="1270" anchor="ctr" anchorCtr="0">
          <a:noAutofit/>
        </a:bodyPr>
        <a:lstStyle/>
        <a:p>
          <a:pPr marL="0" lvl="0" indent="0" algn="l" defTabSz="622300">
            <a:lnSpc>
              <a:spcPct val="100000"/>
            </a:lnSpc>
            <a:spcBef>
              <a:spcPct val="0"/>
            </a:spcBef>
            <a:spcAft>
              <a:spcPct val="35000"/>
            </a:spcAft>
            <a:buNone/>
          </a:pPr>
          <a:r>
            <a:rPr lang="en-US" sz="1400" kern="1200"/>
            <a:t>The company then went on to announce a capital raise worth US$20bn and the completion of a US$7bn rights issue “completed entirely on a digital platform during lockdown”.</a:t>
          </a:r>
        </a:p>
      </dsp:txBody>
      <dsp:txXfrm>
        <a:off x="32166" y="1155025"/>
        <a:ext cx="5806201" cy="1029947"/>
      </dsp:txXfrm>
    </dsp:sp>
    <dsp:sp modelId="{2D9BC329-8E32-41C7-971E-1A9906A730C3}">
      <dsp:nvSpPr>
        <dsp:cNvPr id="0" name=""/>
        <dsp:cNvSpPr/>
      </dsp:nvSpPr>
      <dsp:spPr>
        <a:xfrm>
          <a:off x="0" y="2306143"/>
          <a:ext cx="6109204" cy="278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313EEF-A8C8-43E5-B32C-67001894D60B}">
      <dsp:nvSpPr>
        <dsp:cNvPr id="0" name=""/>
        <dsp:cNvSpPr/>
      </dsp:nvSpPr>
      <dsp:spPr>
        <a:xfrm>
          <a:off x="8420" y="2312406"/>
          <a:ext cx="15324" cy="153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B111A8-506F-4ABF-BD9D-E2745A2AE11F}">
      <dsp:nvSpPr>
        <dsp:cNvPr id="0" name=""/>
        <dsp:cNvSpPr/>
      </dsp:nvSpPr>
      <dsp:spPr>
        <a:xfrm>
          <a:off x="32166" y="2306143"/>
          <a:ext cx="5806201" cy="1029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003" tIns="109003" rIns="109003" bIns="109003" numCol="1" spcCol="1270" anchor="ctr" anchorCtr="0">
          <a:noAutofit/>
        </a:bodyPr>
        <a:lstStyle/>
        <a:p>
          <a:pPr marL="0" lvl="0" indent="0" algn="l" defTabSz="622300">
            <a:lnSpc>
              <a:spcPct val="100000"/>
            </a:lnSpc>
            <a:spcBef>
              <a:spcPct val="0"/>
            </a:spcBef>
            <a:spcAft>
              <a:spcPct val="35000"/>
            </a:spcAft>
            <a:buNone/>
          </a:pPr>
          <a:r>
            <a:rPr lang="en-US" sz="1400" kern="1200"/>
            <a:t>On June 20, 2020, Ambani announced in a statement submitted to the Bombay Stock Exchange (BSE) that RIL had achieved a net debt-free status, surpassing the March 2021 deadline by nine months.</a:t>
          </a:r>
        </a:p>
      </dsp:txBody>
      <dsp:txXfrm>
        <a:off x="32166" y="2306143"/>
        <a:ext cx="5806201" cy="1029947"/>
      </dsp:txXfrm>
    </dsp:sp>
    <dsp:sp modelId="{1641EBE7-F489-4D78-A399-EBC1E55F3A59}">
      <dsp:nvSpPr>
        <dsp:cNvPr id="0" name=""/>
        <dsp:cNvSpPr/>
      </dsp:nvSpPr>
      <dsp:spPr>
        <a:xfrm>
          <a:off x="0" y="3457261"/>
          <a:ext cx="6109204" cy="278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E1C10C-EB45-4B32-8D9C-D1E6AFE82CDD}">
      <dsp:nvSpPr>
        <dsp:cNvPr id="0" name=""/>
        <dsp:cNvSpPr/>
      </dsp:nvSpPr>
      <dsp:spPr>
        <a:xfrm>
          <a:off x="8420" y="3463524"/>
          <a:ext cx="15324" cy="153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E61B81-8DA3-4AF1-8511-4AD15D81095A}">
      <dsp:nvSpPr>
        <dsp:cNvPr id="0" name=""/>
        <dsp:cNvSpPr/>
      </dsp:nvSpPr>
      <dsp:spPr>
        <a:xfrm>
          <a:off x="32166" y="3457261"/>
          <a:ext cx="5806201" cy="1029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003" tIns="109003" rIns="109003" bIns="109003" numCol="1" spcCol="1270" anchor="ctr" anchorCtr="0">
          <a:noAutofit/>
        </a:bodyPr>
        <a:lstStyle/>
        <a:p>
          <a:pPr marL="0" lvl="0" indent="0" algn="l" defTabSz="622300">
            <a:lnSpc>
              <a:spcPct val="100000"/>
            </a:lnSpc>
            <a:spcBef>
              <a:spcPct val="0"/>
            </a:spcBef>
            <a:spcAft>
              <a:spcPct val="35000"/>
            </a:spcAft>
            <a:buNone/>
          </a:pPr>
          <a:r>
            <a:rPr lang="en-US" sz="1400" kern="1200"/>
            <a:t>One of the prominent persons involved in this mission was </a:t>
          </a:r>
          <a:r>
            <a:rPr lang="en-US" sz="1400" b="1" kern="1200"/>
            <a:t>Mr. Soumyo Dutta, Group Treasurer</a:t>
          </a:r>
          <a:r>
            <a:rPr lang="en-US" sz="1400" kern="1200"/>
            <a:t>. He has explained the Treasury operations of Reliance as structurally, Reliance Industries has treasuries embedded within each of its business divisions; there is a treasury for the refining business, one for the petrochemical business, one for the consumer business and so on. The role of the central treasury, he suggests, is to “lay down the broad boundaries, frameworks and priorities, and define how each individual treasury should interact with our banking partners.”</a:t>
          </a:r>
        </a:p>
      </dsp:txBody>
      <dsp:txXfrm>
        <a:off x="32166" y="3457261"/>
        <a:ext cx="5806201" cy="1029947"/>
      </dsp:txXfrm>
    </dsp:sp>
    <dsp:sp modelId="{3F342AF4-D706-4716-95A7-E224D87A6E0A}">
      <dsp:nvSpPr>
        <dsp:cNvPr id="0" name=""/>
        <dsp:cNvSpPr/>
      </dsp:nvSpPr>
      <dsp:spPr>
        <a:xfrm>
          <a:off x="0" y="4608379"/>
          <a:ext cx="6109204" cy="278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452A45-F531-4ABA-9BBF-088B78E48BBE}">
      <dsp:nvSpPr>
        <dsp:cNvPr id="0" name=""/>
        <dsp:cNvSpPr/>
      </dsp:nvSpPr>
      <dsp:spPr>
        <a:xfrm>
          <a:off x="8420" y="4614642"/>
          <a:ext cx="15324" cy="1531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63DE9D-A7DA-4A67-A728-46BAC5D3FF7E}">
      <dsp:nvSpPr>
        <dsp:cNvPr id="0" name=""/>
        <dsp:cNvSpPr/>
      </dsp:nvSpPr>
      <dsp:spPr>
        <a:xfrm>
          <a:off x="32166" y="4608379"/>
          <a:ext cx="5806201" cy="1029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003" tIns="109003" rIns="109003" bIns="109003" numCol="1" spcCol="1270" anchor="ctr" anchorCtr="0">
          <a:noAutofit/>
        </a:bodyPr>
        <a:lstStyle/>
        <a:p>
          <a:pPr marL="0" lvl="0" indent="0" algn="l" defTabSz="622300">
            <a:lnSpc>
              <a:spcPct val="100000"/>
            </a:lnSpc>
            <a:spcBef>
              <a:spcPct val="0"/>
            </a:spcBef>
            <a:spcAft>
              <a:spcPct val="35000"/>
            </a:spcAft>
            <a:buNone/>
          </a:pPr>
          <a:r>
            <a:rPr lang="en-US" sz="1400" kern="1200"/>
            <a:t>The company uses SAP as its enterprise resource planning system and Murex for treasury and financial markets, working with the providers to ensure there are linkages and interoperability between the two.</a:t>
          </a:r>
        </a:p>
      </dsp:txBody>
      <dsp:txXfrm>
        <a:off x="32166" y="4608379"/>
        <a:ext cx="5806201" cy="10299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9D69ED-12E2-448C-A9BC-033C4F4D879D}">
      <dsp:nvSpPr>
        <dsp:cNvPr id="0" name=""/>
        <dsp:cNvSpPr/>
      </dsp:nvSpPr>
      <dsp:spPr>
        <a:xfrm>
          <a:off x="-27002" y="-54489"/>
          <a:ext cx="516220" cy="327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FDE87C-D2E6-47C6-9D25-A17387F8C249}">
      <dsp:nvSpPr>
        <dsp:cNvPr id="0" name=""/>
        <dsp:cNvSpPr/>
      </dsp:nvSpPr>
      <dsp:spPr>
        <a:xfrm>
          <a:off x="30355" y="0"/>
          <a:ext cx="516220" cy="3278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IN" sz="900" kern="1200"/>
            <a:t>Project</a:t>
          </a:r>
        </a:p>
        <a:p>
          <a:pPr marL="0" lvl="0" indent="0" algn="ctr" defTabSz="400050">
            <a:lnSpc>
              <a:spcPct val="90000"/>
            </a:lnSpc>
            <a:spcBef>
              <a:spcPct val="0"/>
            </a:spcBef>
            <a:spcAft>
              <a:spcPct val="35000"/>
            </a:spcAft>
            <a:buNone/>
          </a:pPr>
          <a:r>
            <a:rPr lang="en-IN" sz="900" kern="1200"/>
            <a:t>Manager</a:t>
          </a:r>
        </a:p>
      </dsp:txBody>
      <dsp:txXfrm>
        <a:off x="39956" y="9601"/>
        <a:ext cx="497018" cy="3085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D38B66-509C-4D8F-862C-B6AA8A63CB33}">
      <dsp:nvSpPr>
        <dsp:cNvPr id="0" name=""/>
        <dsp:cNvSpPr/>
      </dsp:nvSpPr>
      <dsp:spPr>
        <a:xfrm>
          <a:off x="1648" y="245810"/>
          <a:ext cx="1653545" cy="661418"/>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rtl="0">
            <a:lnSpc>
              <a:spcPct val="90000"/>
            </a:lnSpc>
            <a:spcBef>
              <a:spcPct val="0"/>
            </a:spcBef>
            <a:spcAft>
              <a:spcPct val="35000"/>
            </a:spcAft>
            <a:buNone/>
          </a:pPr>
          <a:r>
            <a:rPr lang="en-US" sz="1000" kern="1200">
              <a:latin typeface="Gill Sans Nova"/>
            </a:rPr>
            <a:t>Saved over 1 month per person per year for higher value tasks </a:t>
          </a:r>
          <a:endParaRPr lang="en-US" sz="1000" kern="1200"/>
        </a:p>
      </dsp:txBody>
      <dsp:txXfrm>
        <a:off x="1648" y="245810"/>
        <a:ext cx="1488191" cy="661418"/>
      </dsp:txXfrm>
    </dsp:sp>
    <dsp:sp modelId="{EDBBA896-5D72-466C-9D81-9DB9DB61B734}">
      <dsp:nvSpPr>
        <dsp:cNvPr id="0" name=""/>
        <dsp:cNvSpPr/>
      </dsp:nvSpPr>
      <dsp:spPr>
        <a:xfrm>
          <a:off x="1324484" y="245810"/>
          <a:ext cx="1653545" cy="66141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rtl="0">
            <a:lnSpc>
              <a:spcPct val="90000"/>
            </a:lnSpc>
            <a:spcBef>
              <a:spcPct val="0"/>
            </a:spcBef>
            <a:spcAft>
              <a:spcPct val="35000"/>
            </a:spcAft>
            <a:buNone/>
          </a:pPr>
          <a:r>
            <a:rPr lang="en-US" sz="1000" kern="1200">
              <a:latin typeface="Gill Sans Nova"/>
            </a:rPr>
            <a:t>Accuracy of up to 85% has been achieved in A/R Forecast</a:t>
          </a:r>
          <a:endParaRPr lang="en-US" sz="1000" kern="1200"/>
        </a:p>
      </dsp:txBody>
      <dsp:txXfrm>
        <a:off x="1655193" y="245810"/>
        <a:ext cx="992127" cy="661418"/>
      </dsp:txXfrm>
    </dsp:sp>
    <dsp:sp modelId="{DA9B370B-7A76-4B83-A14E-1ADCD243416D}">
      <dsp:nvSpPr>
        <dsp:cNvPr id="0" name=""/>
        <dsp:cNvSpPr/>
      </dsp:nvSpPr>
      <dsp:spPr>
        <a:xfrm>
          <a:off x="2676129" y="245810"/>
          <a:ext cx="1653545" cy="66141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rtl="0">
            <a:lnSpc>
              <a:spcPct val="90000"/>
            </a:lnSpc>
            <a:spcBef>
              <a:spcPct val="0"/>
            </a:spcBef>
            <a:spcAft>
              <a:spcPct val="35000"/>
            </a:spcAft>
            <a:buNone/>
          </a:pPr>
          <a:r>
            <a:rPr lang="en-US" sz="1000" kern="1200">
              <a:latin typeface="Gill Sans Nova"/>
            </a:rPr>
            <a:t>Improved short-term visibility for 900+ projects by daily forecasts</a:t>
          </a:r>
          <a:endParaRPr lang="en-US" sz="1000" kern="1200"/>
        </a:p>
      </dsp:txBody>
      <dsp:txXfrm>
        <a:off x="3006838" y="245810"/>
        <a:ext cx="992127" cy="661418"/>
      </dsp:txXfrm>
    </dsp:sp>
    <dsp:sp modelId="{090C58F6-FECF-4446-8B88-1EB3A4F95496}">
      <dsp:nvSpPr>
        <dsp:cNvPr id="0" name=""/>
        <dsp:cNvSpPr/>
      </dsp:nvSpPr>
      <dsp:spPr>
        <a:xfrm>
          <a:off x="3970158" y="245810"/>
          <a:ext cx="1653545" cy="661418"/>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rtl="0">
            <a:lnSpc>
              <a:spcPct val="90000"/>
            </a:lnSpc>
            <a:spcBef>
              <a:spcPct val="0"/>
            </a:spcBef>
            <a:spcAft>
              <a:spcPct val="35000"/>
            </a:spcAft>
            <a:buNone/>
          </a:pPr>
          <a:r>
            <a:rPr lang="en-US" sz="1000" kern="1200">
              <a:latin typeface="Gill Sans Nova"/>
            </a:rPr>
            <a:t>Variance Analysis provides insights into various cash flow categories</a:t>
          </a:r>
        </a:p>
      </dsp:txBody>
      <dsp:txXfrm>
        <a:off x="4300867" y="245810"/>
        <a:ext cx="992127" cy="6614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F76769-D832-4244-AAEB-FEACD8052F30}">
      <dsp:nvSpPr>
        <dsp:cNvPr id="0" name=""/>
        <dsp:cNvSpPr/>
      </dsp:nvSpPr>
      <dsp:spPr>
        <a:xfrm>
          <a:off x="795104" y="95102"/>
          <a:ext cx="574277" cy="5742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CD401C-86E7-4BFE-9609-0C9EBD049EC0}">
      <dsp:nvSpPr>
        <dsp:cNvPr id="0" name=""/>
        <dsp:cNvSpPr/>
      </dsp:nvSpPr>
      <dsp:spPr>
        <a:xfrm>
          <a:off x="444157" y="860811"/>
          <a:ext cx="1276171" cy="51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Forecasting</a:t>
          </a:r>
          <a:r>
            <a:rPr lang="en-US" sz="1100" kern="1200">
              <a:latin typeface="Gill Sans Nova"/>
            </a:rPr>
            <a:t> cover</a:t>
          </a:r>
          <a:r>
            <a:rPr lang="en-US" sz="1100" kern="1200"/>
            <a:t> multiple variables and parameters,</a:t>
          </a:r>
          <a:r>
            <a:rPr lang="en-US" sz="1100" kern="1200">
              <a:latin typeface="Gill Sans Nova"/>
            </a:rPr>
            <a:t> with</a:t>
          </a:r>
          <a:r>
            <a:rPr lang="en-US" sz="1100" kern="1200"/>
            <a:t> regular review and updates.</a:t>
          </a:r>
        </a:p>
      </dsp:txBody>
      <dsp:txXfrm>
        <a:off x="444157" y="860811"/>
        <a:ext cx="1276171" cy="510468"/>
      </dsp:txXfrm>
    </dsp:sp>
    <dsp:sp modelId="{50FEA65C-D951-4A09-B136-FD18013EDA20}">
      <dsp:nvSpPr>
        <dsp:cNvPr id="0" name=""/>
        <dsp:cNvSpPr/>
      </dsp:nvSpPr>
      <dsp:spPr>
        <a:xfrm>
          <a:off x="2294606" y="95102"/>
          <a:ext cx="574277" cy="5742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AD9865-A2FA-4639-898A-0B1DE5A85FE1}">
      <dsp:nvSpPr>
        <dsp:cNvPr id="0" name=""/>
        <dsp:cNvSpPr/>
      </dsp:nvSpPr>
      <dsp:spPr>
        <a:xfrm>
          <a:off x="1943659" y="860811"/>
          <a:ext cx="1276171" cy="51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latin typeface="Gill Sans Nova"/>
            </a:rPr>
            <a:t>20</a:t>
          </a:r>
          <a:r>
            <a:rPr lang="en-US" sz="1100" kern="1200"/>
            <a:t> statistical models for forecasting, </a:t>
          </a:r>
          <a:r>
            <a:rPr lang="en-US" sz="1100" kern="1200">
              <a:latin typeface="Gill Sans Nova"/>
            </a:rPr>
            <a:t>based</a:t>
          </a:r>
          <a:r>
            <a:rPr lang="en-US" sz="1100" kern="1200"/>
            <a:t> on the category and data quality.</a:t>
          </a:r>
        </a:p>
      </dsp:txBody>
      <dsp:txXfrm>
        <a:off x="1943659" y="860811"/>
        <a:ext cx="1276171" cy="510468"/>
      </dsp:txXfrm>
    </dsp:sp>
    <dsp:sp modelId="{313699E4-93E4-4D3F-B3A5-38C169E8809B}">
      <dsp:nvSpPr>
        <dsp:cNvPr id="0" name=""/>
        <dsp:cNvSpPr/>
      </dsp:nvSpPr>
      <dsp:spPr>
        <a:xfrm>
          <a:off x="3794108" y="95102"/>
          <a:ext cx="574277" cy="57427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C3D619-4FA5-4DD9-AF04-89FC37A5739F}">
      <dsp:nvSpPr>
        <dsp:cNvPr id="0" name=""/>
        <dsp:cNvSpPr/>
      </dsp:nvSpPr>
      <dsp:spPr>
        <a:xfrm>
          <a:off x="3443161" y="860811"/>
          <a:ext cx="1276171" cy="510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Selecting the appropriate model </a:t>
          </a:r>
          <a:r>
            <a:rPr lang="en-US" sz="1100" kern="1200">
              <a:latin typeface="Gill Sans Nova"/>
            </a:rPr>
            <a:t>and its optimizaion is crucial.</a:t>
          </a:r>
          <a:endParaRPr lang="en-US" sz="1100" kern="1200"/>
        </a:p>
      </dsp:txBody>
      <dsp:txXfrm>
        <a:off x="3443161" y="860811"/>
        <a:ext cx="1276171" cy="5104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3A63EB-CB3B-4392-A4EB-9007CE3F9B2D}">
      <dsp:nvSpPr>
        <dsp:cNvPr id="0" name=""/>
        <dsp:cNvSpPr/>
      </dsp:nvSpPr>
      <dsp:spPr>
        <a:xfrm>
          <a:off x="208404" y="322616"/>
          <a:ext cx="340532" cy="3405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F5652A-C730-490C-82A7-F6368BE23081}">
      <dsp:nvSpPr>
        <dsp:cNvPr id="0" name=""/>
        <dsp:cNvSpPr/>
      </dsp:nvSpPr>
      <dsp:spPr>
        <a:xfrm>
          <a:off x="301" y="776676"/>
          <a:ext cx="756738" cy="302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Balance Sheets​</a:t>
          </a:r>
        </a:p>
      </dsp:txBody>
      <dsp:txXfrm>
        <a:off x="301" y="776676"/>
        <a:ext cx="756738" cy="302695"/>
      </dsp:txXfrm>
    </dsp:sp>
    <dsp:sp modelId="{38157567-3B0F-4C4D-AE8E-8D65270A9EEB}">
      <dsp:nvSpPr>
        <dsp:cNvPr id="0" name=""/>
        <dsp:cNvSpPr/>
      </dsp:nvSpPr>
      <dsp:spPr>
        <a:xfrm>
          <a:off x="1097571" y="322616"/>
          <a:ext cx="340532" cy="3405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6886FC-34BB-400D-B606-A4896C6960CD}">
      <dsp:nvSpPr>
        <dsp:cNvPr id="0" name=""/>
        <dsp:cNvSpPr/>
      </dsp:nvSpPr>
      <dsp:spPr>
        <a:xfrm>
          <a:off x="889468" y="776676"/>
          <a:ext cx="756738" cy="302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Income Statements​</a:t>
          </a:r>
        </a:p>
      </dsp:txBody>
      <dsp:txXfrm>
        <a:off x="889468" y="776676"/>
        <a:ext cx="756738" cy="302695"/>
      </dsp:txXfrm>
    </dsp:sp>
    <dsp:sp modelId="{46ED9DEA-941C-4AD6-BEBB-18B11438F8A8}">
      <dsp:nvSpPr>
        <dsp:cNvPr id="0" name=""/>
        <dsp:cNvSpPr/>
      </dsp:nvSpPr>
      <dsp:spPr>
        <a:xfrm>
          <a:off x="1986739" y="322616"/>
          <a:ext cx="340532" cy="34053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CB5704-2FBE-4696-9D15-F450BA9C62C6}">
      <dsp:nvSpPr>
        <dsp:cNvPr id="0" name=""/>
        <dsp:cNvSpPr/>
      </dsp:nvSpPr>
      <dsp:spPr>
        <a:xfrm>
          <a:off x="1778636" y="776676"/>
          <a:ext cx="756738" cy="302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Account Receivable &amp; Accounts Payable, Payroll data​</a:t>
          </a:r>
        </a:p>
      </dsp:txBody>
      <dsp:txXfrm>
        <a:off x="1778636" y="776676"/>
        <a:ext cx="756738" cy="302695"/>
      </dsp:txXfrm>
    </dsp:sp>
    <dsp:sp modelId="{29F06937-EC2F-44C3-8AC6-871DED514EF1}">
      <dsp:nvSpPr>
        <dsp:cNvPr id="0" name=""/>
        <dsp:cNvSpPr/>
      </dsp:nvSpPr>
      <dsp:spPr>
        <a:xfrm>
          <a:off x="2875906" y="322616"/>
          <a:ext cx="340532" cy="34053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DB7352-581D-4260-B08F-97800BDFA578}">
      <dsp:nvSpPr>
        <dsp:cNvPr id="0" name=""/>
        <dsp:cNvSpPr/>
      </dsp:nvSpPr>
      <dsp:spPr>
        <a:xfrm>
          <a:off x="2667803" y="776676"/>
          <a:ext cx="756738" cy="302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Bank Documents</a:t>
          </a:r>
        </a:p>
      </dsp:txBody>
      <dsp:txXfrm>
        <a:off x="2667803" y="776676"/>
        <a:ext cx="756738" cy="30269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002CB2-84B5-4C01-8437-E6D488408815}">
      <dsp:nvSpPr>
        <dsp:cNvPr id="0" name=""/>
        <dsp:cNvSpPr/>
      </dsp:nvSpPr>
      <dsp:spPr>
        <a:xfrm>
          <a:off x="1921749" y="443624"/>
          <a:ext cx="342467" cy="91440"/>
        </a:xfrm>
        <a:custGeom>
          <a:avLst/>
          <a:gdLst/>
          <a:ahLst/>
          <a:cxnLst/>
          <a:rect l="0" t="0" r="0" b="0"/>
          <a:pathLst>
            <a:path>
              <a:moveTo>
                <a:pt x="0" y="45720"/>
              </a:moveTo>
              <a:lnTo>
                <a:pt x="342467"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83656" y="487476"/>
        <a:ext cx="18653" cy="3734"/>
      </dsp:txXfrm>
    </dsp:sp>
    <dsp:sp modelId="{695930EE-0CE7-4D48-9DC5-53F1CFB71E79}">
      <dsp:nvSpPr>
        <dsp:cNvPr id="0" name=""/>
        <dsp:cNvSpPr/>
      </dsp:nvSpPr>
      <dsp:spPr>
        <a:xfrm>
          <a:off x="301518" y="2734"/>
          <a:ext cx="1622031" cy="97321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9481" tIns="83429" rIns="79481" bIns="83429" numCol="1" spcCol="1270" anchor="ctr" anchorCtr="0">
          <a:noAutofit/>
        </a:bodyPr>
        <a:lstStyle/>
        <a:p>
          <a:pPr marL="0" lvl="0" indent="0" algn="ctr" defTabSz="533400">
            <a:lnSpc>
              <a:spcPct val="90000"/>
            </a:lnSpc>
            <a:spcBef>
              <a:spcPct val="0"/>
            </a:spcBef>
            <a:spcAft>
              <a:spcPct val="35000"/>
            </a:spcAft>
            <a:buNone/>
          </a:pPr>
          <a:r>
            <a:rPr lang="en-US" sz="1200" kern="1200"/>
            <a:t>Data analysis provides a pre-selection of five to six models for testing.</a:t>
          </a:r>
        </a:p>
      </dsp:txBody>
      <dsp:txXfrm>
        <a:off x="301518" y="2734"/>
        <a:ext cx="1622031" cy="973218"/>
      </dsp:txXfrm>
    </dsp:sp>
    <dsp:sp modelId="{F399CAE3-5107-42BF-90DE-11AC77D96518}">
      <dsp:nvSpPr>
        <dsp:cNvPr id="0" name=""/>
        <dsp:cNvSpPr/>
      </dsp:nvSpPr>
      <dsp:spPr>
        <a:xfrm>
          <a:off x="3916848" y="443624"/>
          <a:ext cx="342467" cy="91440"/>
        </a:xfrm>
        <a:custGeom>
          <a:avLst/>
          <a:gdLst/>
          <a:ahLst/>
          <a:cxnLst/>
          <a:rect l="0" t="0" r="0" b="0"/>
          <a:pathLst>
            <a:path>
              <a:moveTo>
                <a:pt x="0" y="45720"/>
              </a:moveTo>
              <a:lnTo>
                <a:pt x="342467"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78754" y="487476"/>
        <a:ext cx="18653" cy="3734"/>
      </dsp:txXfrm>
    </dsp:sp>
    <dsp:sp modelId="{E78B23F4-3358-4580-919E-9DD429F2FE26}">
      <dsp:nvSpPr>
        <dsp:cNvPr id="0" name=""/>
        <dsp:cNvSpPr/>
      </dsp:nvSpPr>
      <dsp:spPr>
        <a:xfrm>
          <a:off x="2296616" y="2734"/>
          <a:ext cx="1622031" cy="97321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9481" tIns="83429" rIns="79481" bIns="83429" numCol="1" spcCol="1270" anchor="ctr" anchorCtr="0">
          <a:noAutofit/>
        </a:bodyPr>
        <a:lstStyle/>
        <a:p>
          <a:pPr marL="0" lvl="0" indent="0" algn="ctr" defTabSz="533400">
            <a:lnSpc>
              <a:spcPct val="90000"/>
            </a:lnSpc>
            <a:spcBef>
              <a:spcPct val="0"/>
            </a:spcBef>
            <a:spcAft>
              <a:spcPct val="35000"/>
            </a:spcAft>
            <a:buNone/>
          </a:pPr>
          <a:r>
            <a:rPr lang="en-US" sz="1200" kern="1200"/>
            <a:t>The models are calibrated using identified influencing factors.</a:t>
          </a:r>
        </a:p>
      </dsp:txBody>
      <dsp:txXfrm>
        <a:off x="2296616" y="2734"/>
        <a:ext cx="1622031" cy="973218"/>
      </dsp:txXfrm>
    </dsp:sp>
    <dsp:sp modelId="{5F323745-8AAD-4FF1-AE5C-98A16CF1C874}">
      <dsp:nvSpPr>
        <dsp:cNvPr id="0" name=""/>
        <dsp:cNvSpPr/>
      </dsp:nvSpPr>
      <dsp:spPr>
        <a:xfrm>
          <a:off x="1112534" y="974153"/>
          <a:ext cx="3990196" cy="342467"/>
        </a:xfrm>
        <a:custGeom>
          <a:avLst/>
          <a:gdLst/>
          <a:ahLst/>
          <a:cxnLst/>
          <a:rect l="0" t="0" r="0" b="0"/>
          <a:pathLst>
            <a:path>
              <a:moveTo>
                <a:pt x="3990196" y="0"/>
              </a:moveTo>
              <a:lnTo>
                <a:pt x="3990196" y="188333"/>
              </a:lnTo>
              <a:lnTo>
                <a:pt x="0" y="188333"/>
              </a:lnTo>
              <a:lnTo>
                <a:pt x="0" y="342467"/>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07442" y="1143519"/>
        <a:ext cx="200379" cy="3734"/>
      </dsp:txXfrm>
    </dsp:sp>
    <dsp:sp modelId="{B1EB42F2-8A07-4587-B875-280CE2E7DCC7}">
      <dsp:nvSpPr>
        <dsp:cNvPr id="0" name=""/>
        <dsp:cNvSpPr/>
      </dsp:nvSpPr>
      <dsp:spPr>
        <a:xfrm>
          <a:off x="4291715" y="2734"/>
          <a:ext cx="1622031" cy="97321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9481" tIns="83429" rIns="79481" bIns="83429" numCol="1" spcCol="1270" anchor="ctr" anchorCtr="0">
          <a:noAutofit/>
        </a:bodyPr>
        <a:lstStyle/>
        <a:p>
          <a:pPr marL="0" lvl="0" indent="0" algn="ctr" defTabSz="533400">
            <a:lnSpc>
              <a:spcPct val="90000"/>
            </a:lnSpc>
            <a:spcBef>
              <a:spcPct val="0"/>
            </a:spcBef>
            <a:spcAft>
              <a:spcPct val="35000"/>
            </a:spcAft>
            <a:buNone/>
          </a:pPr>
          <a:r>
            <a:rPr lang="en-US" sz="1200" kern="1200"/>
            <a:t>A test forecast is generated based on the most recent twelve months of actual historical data.</a:t>
          </a:r>
        </a:p>
      </dsp:txBody>
      <dsp:txXfrm>
        <a:off x="4291715" y="2734"/>
        <a:ext cx="1622031" cy="973218"/>
      </dsp:txXfrm>
    </dsp:sp>
    <dsp:sp modelId="{7CFE1FD9-64DB-408F-9EFB-A0BE8B781276}">
      <dsp:nvSpPr>
        <dsp:cNvPr id="0" name=""/>
        <dsp:cNvSpPr/>
      </dsp:nvSpPr>
      <dsp:spPr>
        <a:xfrm>
          <a:off x="1921749" y="1789909"/>
          <a:ext cx="342467" cy="91440"/>
        </a:xfrm>
        <a:custGeom>
          <a:avLst/>
          <a:gdLst/>
          <a:ahLst/>
          <a:cxnLst/>
          <a:rect l="0" t="0" r="0" b="0"/>
          <a:pathLst>
            <a:path>
              <a:moveTo>
                <a:pt x="0" y="45720"/>
              </a:moveTo>
              <a:lnTo>
                <a:pt x="342467"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83656" y="1833762"/>
        <a:ext cx="18653" cy="3734"/>
      </dsp:txXfrm>
    </dsp:sp>
    <dsp:sp modelId="{4F92AF6C-6D2D-4F02-AAEA-EE5B57931F52}">
      <dsp:nvSpPr>
        <dsp:cNvPr id="0" name=""/>
        <dsp:cNvSpPr/>
      </dsp:nvSpPr>
      <dsp:spPr>
        <a:xfrm>
          <a:off x="301518" y="1349020"/>
          <a:ext cx="1622031" cy="97321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9481" tIns="83429" rIns="79481" bIns="83429" numCol="1" spcCol="1270" anchor="ctr" anchorCtr="0">
          <a:noAutofit/>
        </a:bodyPr>
        <a:lstStyle/>
        <a:p>
          <a:pPr marL="0" lvl="0" indent="0" algn="ctr" defTabSz="533400">
            <a:lnSpc>
              <a:spcPct val="90000"/>
            </a:lnSpc>
            <a:spcBef>
              <a:spcPct val="0"/>
            </a:spcBef>
            <a:spcAft>
              <a:spcPct val="35000"/>
            </a:spcAft>
            <a:buNone/>
          </a:pPr>
          <a:r>
            <a:rPr lang="en-US" sz="1200" kern="1200"/>
            <a:t>Deviations between the forecast and actual data from the third year are analyzed for each model.</a:t>
          </a:r>
        </a:p>
      </dsp:txBody>
      <dsp:txXfrm>
        <a:off x="301518" y="1349020"/>
        <a:ext cx="1622031" cy="973218"/>
      </dsp:txXfrm>
    </dsp:sp>
    <dsp:sp modelId="{45A1C716-9E20-467C-9D21-190D6C0419E2}">
      <dsp:nvSpPr>
        <dsp:cNvPr id="0" name=""/>
        <dsp:cNvSpPr/>
      </dsp:nvSpPr>
      <dsp:spPr>
        <a:xfrm>
          <a:off x="2296616" y="1349020"/>
          <a:ext cx="1622031" cy="973218"/>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9481" tIns="83429" rIns="79481" bIns="83429" numCol="1" spcCol="1270" anchor="ctr" anchorCtr="0">
          <a:noAutofit/>
        </a:bodyPr>
        <a:lstStyle/>
        <a:p>
          <a:pPr marL="0" lvl="0" indent="0" algn="ctr" defTabSz="533400">
            <a:lnSpc>
              <a:spcPct val="90000"/>
            </a:lnSpc>
            <a:spcBef>
              <a:spcPct val="0"/>
            </a:spcBef>
            <a:spcAft>
              <a:spcPct val="35000"/>
            </a:spcAft>
            <a:buNone/>
          </a:pPr>
          <a:r>
            <a:rPr lang="en-US" sz="1200" kern="1200"/>
            <a:t>The best model is selected based on the analysis of deviations.</a:t>
          </a:r>
        </a:p>
      </dsp:txBody>
      <dsp:txXfrm>
        <a:off x="2296616" y="1349020"/>
        <a:ext cx="1622031" cy="97321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45AA73-15F9-4758-B9D8-02DEE09B3E2B}">
      <dsp:nvSpPr>
        <dsp:cNvPr id="0" name=""/>
        <dsp:cNvSpPr/>
      </dsp:nvSpPr>
      <dsp:spPr>
        <a:xfrm>
          <a:off x="0" y="1222"/>
          <a:ext cx="4411505" cy="6197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CFDF5F-EC33-4C9C-BA96-2C8A4032BC0D}">
      <dsp:nvSpPr>
        <dsp:cNvPr id="0" name=""/>
        <dsp:cNvSpPr/>
      </dsp:nvSpPr>
      <dsp:spPr>
        <a:xfrm>
          <a:off x="187472" y="140665"/>
          <a:ext cx="340859" cy="3408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4AF3D2-198E-4C24-9D3F-47DB09DEC0C8}">
      <dsp:nvSpPr>
        <dsp:cNvPr id="0" name=""/>
        <dsp:cNvSpPr/>
      </dsp:nvSpPr>
      <dsp:spPr>
        <a:xfrm>
          <a:off x="715803" y="1222"/>
          <a:ext cx="3695701" cy="6197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590" tIns="65590" rIns="65590" bIns="65590" numCol="1" spcCol="1270" anchor="ctr" anchorCtr="0">
          <a:noAutofit/>
        </a:bodyPr>
        <a:lstStyle/>
        <a:p>
          <a:pPr marL="0" lvl="0" indent="0" algn="l" defTabSz="666750">
            <a:lnSpc>
              <a:spcPct val="100000"/>
            </a:lnSpc>
            <a:spcBef>
              <a:spcPct val="0"/>
            </a:spcBef>
            <a:spcAft>
              <a:spcPct val="35000"/>
            </a:spcAft>
            <a:buNone/>
          </a:pPr>
          <a:r>
            <a:rPr lang="en-US" sz="1500" kern="1200"/>
            <a:t>Optimizing Accuracy of Cash Forecasting</a:t>
          </a:r>
        </a:p>
      </dsp:txBody>
      <dsp:txXfrm>
        <a:off x="715803" y="1222"/>
        <a:ext cx="3695701" cy="619743"/>
      </dsp:txXfrm>
    </dsp:sp>
    <dsp:sp modelId="{89A2A15F-9930-4138-BC8D-352F17B11DF7}">
      <dsp:nvSpPr>
        <dsp:cNvPr id="0" name=""/>
        <dsp:cNvSpPr/>
      </dsp:nvSpPr>
      <dsp:spPr>
        <a:xfrm>
          <a:off x="0" y="775902"/>
          <a:ext cx="4411505" cy="6197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A68D64-5A93-41FD-AB99-D5906521A7AC}">
      <dsp:nvSpPr>
        <dsp:cNvPr id="0" name=""/>
        <dsp:cNvSpPr/>
      </dsp:nvSpPr>
      <dsp:spPr>
        <a:xfrm>
          <a:off x="187472" y="915344"/>
          <a:ext cx="340859" cy="3408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5490EE-094E-44FE-9D41-5D0F85AC0741}">
      <dsp:nvSpPr>
        <dsp:cNvPr id="0" name=""/>
        <dsp:cNvSpPr/>
      </dsp:nvSpPr>
      <dsp:spPr>
        <a:xfrm>
          <a:off x="715803" y="775902"/>
          <a:ext cx="3695701" cy="6197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590" tIns="65590" rIns="65590" bIns="65590" numCol="1" spcCol="1270" anchor="ctr" anchorCtr="0">
          <a:noAutofit/>
        </a:bodyPr>
        <a:lstStyle/>
        <a:p>
          <a:pPr marL="0" lvl="0" indent="0" algn="l" defTabSz="666750">
            <a:lnSpc>
              <a:spcPct val="100000"/>
            </a:lnSpc>
            <a:spcBef>
              <a:spcPct val="0"/>
            </a:spcBef>
            <a:spcAft>
              <a:spcPct val="35000"/>
            </a:spcAft>
            <a:buNone/>
          </a:pPr>
          <a:r>
            <a:rPr lang="en-US" sz="1500" kern="1200"/>
            <a:t>Perform root cause analysis at multiple level</a:t>
          </a:r>
        </a:p>
      </dsp:txBody>
      <dsp:txXfrm>
        <a:off x="715803" y="775902"/>
        <a:ext cx="3695701" cy="619743"/>
      </dsp:txXfrm>
    </dsp:sp>
    <dsp:sp modelId="{EC081551-D08B-4756-93FA-4EE4B138A851}">
      <dsp:nvSpPr>
        <dsp:cNvPr id="0" name=""/>
        <dsp:cNvSpPr/>
      </dsp:nvSpPr>
      <dsp:spPr>
        <a:xfrm>
          <a:off x="0" y="1550581"/>
          <a:ext cx="4411505" cy="6197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D29610-EDF0-4800-92E7-0BE527D6F496}">
      <dsp:nvSpPr>
        <dsp:cNvPr id="0" name=""/>
        <dsp:cNvSpPr/>
      </dsp:nvSpPr>
      <dsp:spPr>
        <a:xfrm>
          <a:off x="187472" y="1690024"/>
          <a:ext cx="340859" cy="3408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7E0254-0DF7-47AC-AB2F-B4D781E4A4FC}">
      <dsp:nvSpPr>
        <dsp:cNvPr id="0" name=""/>
        <dsp:cNvSpPr/>
      </dsp:nvSpPr>
      <dsp:spPr>
        <a:xfrm>
          <a:off x="715803" y="1550581"/>
          <a:ext cx="3695701" cy="6197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590" tIns="65590" rIns="65590" bIns="65590" numCol="1" spcCol="1270" anchor="ctr" anchorCtr="0">
          <a:noAutofit/>
        </a:bodyPr>
        <a:lstStyle/>
        <a:p>
          <a:pPr marL="0" lvl="0" indent="0" algn="l" defTabSz="666750">
            <a:lnSpc>
              <a:spcPct val="100000"/>
            </a:lnSpc>
            <a:spcBef>
              <a:spcPct val="0"/>
            </a:spcBef>
            <a:spcAft>
              <a:spcPct val="35000"/>
            </a:spcAft>
            <a:buNone/>
          </a:pPr>
          <a:r>
            <a:rPr lang="en-US" sz="1500" kern="1200"/>
            <a:t>Use the freed up time with automation to work on strategic tasks</a:t>
          </a:r>
        </a:p>
      </dsp:txBody>
      <dsp:txXfrm>
        <a:off x="715803" y="1550581"/>
        <a:ext cx="3695701" cy="619743"/>
      </dsp:txXfrm>
    </dsp:sp>
    <dsp:sp modelId="{8B5EDF31-FBF2-4A04-BBB7-2FADF8C59164}">
      <dsp:nvSpPr>
        <dsp:cNvPr id="0" name=""/>
        <dsp:cNvSpPr/>
      </dsp:nvSpPr>
      <dsp:spPr>
        <a:xfrm>
          <a:off x="0" y="2325261"/>
          <a:ext cx="4411505" cy="6197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7A6468-2936-4B78-A157-FC6E3AA88694}">
      <dsp:nvSpPr>
        <dsp:cNvPr id="0" name=""/>
        <dsp:cNvSpPr/>
      </dsp:nvSpPr>
      <dsp:spPr>
        <a:xfrm>
          <a:off x="187472" y="2464703"/>
          <a:ext cx="340859" cy="3408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11566E-9915-4D46-929D-1322525BD027}">
      <dsp:nvSpPr>
        <dsp:cNvPr id="0" name=""/>
        <dsp:cNvSpPr/>
      </dsp:nvSpPr>
      <dsp:spPr>
        <a:xfrm>
          <a:off x="715803" y="2325261"/>
          <a:ext cx="3695701" cy="6197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5590" tIns="65590" rIns="65590" bIns="65590" numCol="1" spcCol="1270" anchor="ctr" anchorCtr="0">
          <a:noAutofit/>
        </a:bodyPr>
        <a:lstStyle/>
        <a:p>
          <a:pPr marL="0" lvl="0" indent="0" algn="l" defTabSz="666750">
            <a:lnSpc>
              <a:spcPct val="100000"/>
            </a:lnSpc>
            <a:spcBef>
              <a:spcPct val="0"/>
            </a:spcBef>
            <a:spcAft>
              <a:spcPct val="35000"/>
            </a:spcAft>
            <a:buNone/>
          </a:pPr>
          <a:r>
            <a:rPr lang="en-US" sz="1500" kern="1200"/>
            <a:t>Make better debt decisions</a:t>
          </a:r>
        </a:p>
      </dsp:txBody>
      <dsp:txXfrm>
        <a:off x="715803" y="2325261"/>
        <a:ext cx="3695701" cy="61974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28BDA-42F2-4113-B4AE-27CFC550F9B9}">
      <dsp:nvSpPr>
        <dsp:cNvPr id="0" name=""/>
        <dsp:cNvSpPr/>
      </dsp:nvSpPr>
      <dsp:spPr>
        <a:xfrm>
          <a:off x="212121" y="946"/>
          <a:ext cx="1050971" cy="6305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rtl="0">
            <a:lnSpc>
              <a:spcPct val="90000"/>
            </a:lnSpc>
            <a:spcBef>
              <a:spcPct val="0"/>
            </a:spcBef>
            <a:spcAft>
              <a:spcPct val="35000"/>
            </a:spcAft>
            <a:buNone/>
          </a:pPr>
          <a:r>
            <a:rPr lang="en-US" sz="900" kern="1200">
              <a:solidFill>
                <a:srgbClr val="000000"/>
              </a:solidFill>
              <a:latin typeface="Calibri"/>
              <a:ea typeface="Calibri"/>
              <a:cs typeface="Calibri"/>
            </a:rPr>
            <a:t>AI Based Forecast for Accounts Receivable and Payable</a:t>
          </a:r>
        </a:p>
      </dsp:txBody>
      <dsp:txXfrm>
        <a:off x="212121" y="946"/>
        <a:ext cx="1050971" cy="630582"/>
      </dsp:txXfrm>
    </dsp:sp>
    <dsp:sp modelId="{88FA9FFA-E001-4647-929B-EFF87439E462}">
      <dsp:nvSpPr>
        <dsp:cNvPr id="0" name=""/>
        <dsp:cNvSpPr/>
      </dsp:nvSpPr>
      <dsp:spPr>
        <a:xfrm>
          <a:off x="1368189" y="946"/>
          <a:ext cx="1050971" cy="6305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a:solidFill>
                <a:srgbClr val="000000"/>
              </a:solidFill>
              <a:latin typeface="Calibri"/>
              <a:ea typeface="Calibri"/>
              <a:cs typeface="Calibri"/>
            </a:rPr>
            <a:t>Flexible Models for other operational flows</a:t>
          </a:r>
        </a:p>
      </dsp:txBody>
      <dsp:txXfrm>
        <a:off x="1368189" y="946"/>
        <a:ext cx="1050971" cy="630582"/>
      </dsp:txXfrm>
    </dsp:sp>
    <dsp:sp modelId="{CA2F1B4D-D7EC-4221-ACE5-BED4898B66C4}">
      <dsp:nvSpPr>
        <dsp:cNvPr id="0" name=""/>
        <dsp:cNvSpPr/>
      </dsp:nvSpPr>
      <dsp:spPr>
        <a:xfrm>
          <a:off x="212121" y="736626"/>
          <a:ext cx="1050971" cy="6305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a:solidFill>
                <a:srgbClr val="000000"/>
              </a:solidFill>
              <a:latin typeface="Calibri"/>
              <a:ea typeface="Calibri"/>
              <a:cs typeface="Calibri"/>
            </a:rPr>
            <a:t>Configuration of Non-operational Cash flows</a:t>
          </a:r>
        </a:p>
      </dsp:txBody>
      <dsp:txXfrm>
        <a:off x="212121" y="736626"/>
        <a:ext cx="1050971" cy="630582"/>
      </dsp:txXfrm>
    </dsp:sp>
    <dsp:sp modelId="{D7E53C6C-7248-48AE-B8AA-390673FAF4DB}">
      <dsp:nvSpPr>
        <dsp:cNvPr id="0" name=""/>
        <dsp:cNvSpPr/>
      </dsp:nvSpPr>
      <dsp:spPr>
        <a:xfrm>
          <a:off x="1368189" y="736626"/>
          <a:ext cx="1050971" cy="6305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a:solidFill>
                <a:srgbClr val="000000"/>
              </a:solidFill>
              <a:latin typeface="Calibri"/>
              <a:ea typeface="Calibri"/>
              <a:cs typeface="Calibri"/>
            </a:rPr>
            <a:t>Continuous Improvement of Forecasting accuracy</a:t>
          </a:r>
        </a:p>
      </dsp:txBody>
      <dsp:txXfrm>
        <a:off x="1368189" y="736626"/>
        <a:ext cx="1050971" cy="630582"/>
      </dsp:txXfrm>
    </dsp:sp>
    <dsp:sp modelId="{6C5E97DB-1FB2-408B-A0B3-74AD901B8E50}">
      <dsp:nvSpPr>
        <dsp:cNvPr id="0" name=""/>
        <dsp:cNvSpPr/>
      </dsp:nvSpPr>
      <dsp:spPr>
        <a:xfrm>
          <a:off x="790155" y="1472305"/>
          <a:ext cx="1050971" cy="6305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l" defTabSz="400050">
            <a:lnSpc>
              <a:spcPct val="90000"/>
            </a:lnSpc>
            <a:spcBef>
              <a:spcPct val="0"/>
            </a:spcBef>
            <a:spcAft>
              <a:spcPct val="35000"/>
            </a:spcAft>
            <a:buNone/>
          </a:pPr>
          <a:r>
            <a:rPr lang="en-US" sz="900" kern="1200">
              <a:solidFill>
                <a:srgbClr val="000000"/>
              </a:solidFill>
              <a:latin typeface="Calibri"/>
              <a:ea typeface="Calibri"/>
              <a:cs typeface="Calibri"/>
            </a:rPr>
            <a:t>Integration of Forecasts from FP&amp;A teams</a:t>
          </a:r>
          <a:endParaRPr lang="en-US" sz="900" kern="1200"/>
        </a:p>
      </dsp:txBody>
      <dsp:txXfrm>
        <a:off x="790155" y="1472305"/>
        <a:ext cx="1050971" cy="63058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BDCA51-97B2-4B2B-89F2-9607F43AF1A4}">
      <dsp:nvSpPr>
        <dsp:cNvPr id="0" name=""/>
        <dsp:cNvSpPr/>
      </dsp:nvSpPr>
      <dsp:spPr>
        <a:xfrm>
          <a:off x="4415" y="1403609"/>
          <a:ext cx="2639300" cy="1055720"/>
        </a:xfrm>
        <a:prstGeom prst="chevron">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r>
            <a:rPr lang="en-US" sz="700" kern="1200"/>
            <a:t>EWP2:Enhanced Weighted Portfolio 2, an improved version of a weighted portfolio strategy for forex trading, incorporating specific enhancements and criteria for assigning weights to different currency pairs.</a:t>
          </a:r>
        </a:p>
      </dsp:txBody>
      <dsp:txXfrm>
        <a:off x="532275" y="1403609"/>
        <a:ext cx="1583580" cy="1055720"/>
      </dsp:txXfrm>
    </dsp:sp>
    <dsp:sp modelId="{E471EEF0-5AEF-413C-A311-736EFC2C2332}">
      <dsp:nvSpPr>
        <dsp:cNvPr id="0" name=""/>
        <dsp:cNvSpPr/>
      </dsp:nvSpPr>
      <dsp:spPr>
        <a:xfrm>
          <a:off x="2379785" y="1403609"/>
          <a:ext cx="2639300" cy="1055720"/>
        </a:xfrm>
        <a:prstGeom prst="chevron">
          <a:avLst/>
        </a:prstGeom>
        <a:gradFill rotWithShape="0">
          <a:gsLst>
            <a:gs pos="0">
              <a:schemeClr val="accent2">
                <a:hueOff val="-8056765"/>
                <a:satOff val="-14407"/>
                <a:lumOff val="21568"/>
                <a:alphaOff val="0"/>
                <a:satMod val="103000"/>
                <a:lumMod val="102000"/>
                <a:tint val="94000"/>
              </a:schemeClr>
            </a:gs>
            <a:gs pos="50000">
              <a:schemeClr val="accent2">
                <a:hueOff val="-8056765"/>
                <a:satOff val="-14407"/>
                <a:lumOff val="21568"/>
                <a:alphaOff val="0"/>
                <a:satMod val="110000"/>
                <a:lumMod val="100000"/>
                <a:shade val="100000"/>
              </a:schemeClr>
            </a:gs>
            <a:gs pos="100000">
              <a:schemeClr val="accent2">
                <a:hueOff val="-8056765"/>
                <a:satOff val="-14407"/>
                <a:lumOff val="2156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a:lnSpc>
              <a:spcPct val="90000"/>
            </a:lnSpc>
            <a:spcBef>
              <a:spcPct val="0"/>
            </a:spcBef>
            <a:spcAft>
              <a:spcPct val="35000"/>
            </a:spcAft>
            <a:buNone/>
          </a:pPr>
          <a:r>
            <a:rPr lang="en-US" sz="700" kern="1200"/>
            <a:t>KCP2:Enhanced Kelly Criterion Portfolio 2, an advanced version of the Kelly criterion portfolio strategy specifically designed for forex trading. It utilizes the Kelly criterion to determine the optimal allocation of capital among forex trades, incorporating enhancements or modifications to enhance performance and account for expected returns and risks.</a:t>
          </a:r>
        </a:p>
      </dsp:txBody>
      <dsp:txXfrm>
        <a:off x="2907645" y="1403609"/>
        <a:ext cx="1583580" cy="105572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A728869-7995-C912-CC31-A3800D4B3AE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7DFD7C84-6D96-8501-5B11-B4315F5264E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0C43F9-7678-4D25-A0F7-82D5E04EDA1C}" type="datetimeFigureOut">
              <a:rPr lang="en-IN" smtClean="0"/>
              <a:t>06-07-2023</a:t>
            </a:fld>
            <a:endParaRPr lang="en-IN"/>
          </a:p>
        </p:txBody>
      </p:sp>
      <p:sp>
        <p:nvSpPr>
          <p:cNvPr id="4" name="Footer Placeholder 3">
            <a:extLst>
              <a:ext uri="{FF2B5EF4-FFF2-40B4-BE49-F238E27FC236}">
                <a16:creationId xmlns:a16="http://schemas.microsoft.com/office/drawing/2014/main" id="{6CB9DB31-01FD-84BE-1528-3E72AB4ABA3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Chandrinos, S. K., Sakkas, G., &amp; Lagaros, N. D. (2018). AIRMS: A risk management tool using machine learning. Expert Systems with Applications, 105, 34-48.</a:t>
            </a:r>
            <a:endParaRPr lang="en-IN"/>
          </a:p>
        </p:txBody>
      </p:sp>
      <p:sp>
        <p:nvSpPr>
          <p:cNvPr id="5" name="Slide Number Placeholder 4">
            <a:extLst>
              <a:ext uri="{FF2B5EF4-FFF2-40B4-BE49-F238E27FC236}">
                <a16:creationId xmlns:a16="http://schemas.microsoft.com/office/drawing/2014/main" id="{D5B6BA05-C23F-CBC8-1810-3FC7C6862B9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6634BF6-7433-4AB1-93C1-06A8B8E129D5}" type="slidenum">
              <a:rPr lang="en-IN" smtClean="0"/>
              <a:t>‹#›</a:t>
            </a:fld>
            <a:endParaRPr lang="en-IN"/>
          </a:p>
        </p:txBody>
      </p:sp>
    </p:spTree>
    <p:extLst>
      <p:ext uri="{BB962C8B-B14F-4D97-AF65-F5344CB8AC3E}">
        <p14:creationId xmlns:p14="http://schemas.microsoft.com/office/powerpoint/2010/main" val="2015814111"/>
      </p:ext>
    </p:extLst>
  </p:cSld>
  <p:clrMap bg1="lt1" tx1="dk1" bg2="lt2" tx2="dk2" accent1="accent1" accent2="accent2" accent3="accent3" accent4="accent4" accent5="accent5" accent6="accent6" hlink="hlink" folHlink="folHlink"/>
  <p:hf sldNum="0" hdr="0" dt="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4FB974-2993-43FC-9C91-58AF395B399B}" type="datetimeFigureOut">
              <a:t>7/6/2023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Chandrinos, S. K., Sakkas, G., &amp; Lagaros, N. D. (2018). AIRMS: A risk management tool using machine learning. Expert Systems with Applications, 105, 34-48.</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F03E1E-B4A8-4419-B72C-6365C06226E8}" type="slidenum">
              <a:t>‹#›</a:t>
            </a:fld>
            <a:endParaRPr lang="en-US"/>
          </a:p>
        </p:txBody>
      </p:sp>
    </p:spTree>
    <p:extLst>
      <p:ext uri="{BB962C8B-B14F-4D97-AF65-F5344CB8AC3E}">
        <p14:creationId xmlns:p14="http://schemas.microsoft.com/office/powerpoint/2010/main" val="1367051779"/>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692150"/>
            <a:ext cx="6159500" cy="3463925"/>
          </a:xfrm>
        </p:spPr>
      </p:sp>
      <p:sp>
        <p:nvSpPr>
          <p:cNvPr id="3" name="Notes Placeholder 2"/>
          <p:cNvSpPr>
            <a:spLocks noGrp="1"/>
          </p:cNvSpPr>
          <p:nvPr>
            <p:ph type="body" idx="1"/>
          </p:nvPr>
        </p:nvSpPr>
        <p:spPr/>
        <p:txBody>
          <a:bodyPr/>
          <a:lstStyle/>
          <a:p>
            <a:endParaRPr lang="en-IN"/>
          </a:p>
        </p:txBody>
      </p:sp>
      <p:sp>
        <p:nvSpPr>
          <p:cNvPr id="5" name="Footer Placeholder 4">
            <a:extLst>
              <a:ext uri="{FF2B5EF4-FFF2-40B4-BE49-F238E27FC236}">
                <a16:creationId xmlns:a16="http://schemas.microsoft.com/office/drawing/2014/main" id="{92E4658B-0F42-E431-5F65-248F91B5A58D}"/>
              </a:ext>
            </a:extLst>
          </p:cNvPr>
          <p:cNvSpPr>
            <a:spLocks noGrp="1"/>
          </p:cNvSpPr>
          <p:nvPr>
            <p:ph type="ftr" sz="quarter" idx="4"/>
          </p:nvPr>
        </p:nvSpPr>
        <p:spPr/>
        <p:txBody>
          <a:bodyPr/>
          <a:lstStyle/>
          <a:p>
            <a:r>
              <a:rPr lang="en-US"/>
              <a:t>Chandrinos, S. K., Sakkas, G., &amp; Lagaros, N. D. (2018). AIRMS: A risk management tool using machine learning. Expert Systems with Applications, 105, 34-48.</a:t>
            </a:r>
          </a:p>
        </p:txBody>
      </p:sp>
    </p:spTree>
    <p:extLst>
      <p:ext uri="{BB962C8B-B14F-4D97-AF65-F5344CB8AC3E}">
        <p14:creationId xmlns:p14="http://schemas.microsoft.com/office/powerpoint/2010/main" val="24225566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7/6/2023</a:t>
            </a:fld>
            <a:endParaRPr lang="en-US"/>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216015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7/6/2023</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2495000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7/6/2023</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2004794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Cover">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id="{13A7AC18-CF42-4EC5-8D40-441EAE30A06C}"/>
              </a:ext>
            </a:extLst>
          </p:cNvPr>
          <p:cNvSpPr/>
          <p:nvPr userDrawn="1"/>
        </p:nvSpPr>
        <p:spPr>
          <a:xfrm>
            <a:off x="497856" y="795662"/>
            <a:ext cx="4927845"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1" name="Title 1"/>
          <p:cNvSpPr>
            <a:spLocks noGrp="1"/>
          </p:cNvSpPr>
          <p:nvPr>
            <p:ph type="ctrTitle"/>
          </p:nvPr>
        </p:nvSpPr>
        <p:spPr>
          <a:xfrm>
            <a:off x="775100" y="1954221"/>
            <a:ext cx="4326679" cy="979702"/>
          </a:xfrm>
        </p:spPr>
        <p:txBody>
          <a:bodyPr/>
          <a:lstStyle>
            <a:lvl1pPr>
              <a:defRPr sz="2999" b="0">
                <a:solidFill>
                  <a:schemeClr val="tx1"/>
                </a:solidFill>
                <a:latin typeface="EYInterstate Light" panose="02000506000000020004" pitchFamily="2" charset="0"/>
                <a:cs typeface="Arial" pitchFamily="34" charset="0"/>
              </a:defRPr>
            </a:lvl1pPr>
          </a:lstStyle>
          <a:p>
            <a:r>
              <a:rPr lang="en-US"/>
              <a:t>Click to edit Master title style</a:t>
            </a:r>
            <a:endParaRPr lang="en-GB"/>
          </a:p>
        </p:txBody>
      </p:sp>
      <p:sp>
        <p:nvSpPr>
          <p:cNvPr id="12" name="Subtitle 2"/>
          <p:cNvSpPr>
            <a:spLocks noGrp="1"/>
          </p:cNvSpPr>
          <p:nvPr>
            <p:ph type="subTitle" idx="1"/>
          </p:nvPr>
        </p:nvSpPr>
        <p:spPr>
          <a:xfrm>
            <a:off x="775100" y="3046159"/>
            <a:ext cx="4326679" cy="1046323"/>
          </a:xfrm>
        </p:spPr>
        <p:txBody>
          <a:bodyPr/>
          <a:lstStyle>
            <a:lvl1pPr marL="0" indent="0" algn="l">
              <a:spcAft>
                <a:spcPts val="1199"/>
              </a:spcAft>
              <a:buNone/>
              <a:defRPr sz="1999">
                <a:solidFill>
                  <a:schemeClr val="tx1"/>
                </a:solidFill>
                <a:latin typeface="EYInterstate" panose="02000503020000020004" pitchFamily="2" charset="0"/>
                <a:cs typeface="Arial" pitchFamily="34" charset="0"/>
              </a:defRPr>
            </a:lvl1pPr>
            <a:lvl2pPr marL="0" indent="0" algn="l">
              <a:buNone/>
              <a:defRPr sz="1599" b="1">
                <a:solidFill>
                  <a:srgbClr val="404040"/>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a:t>Click to edit Master subtitle style</a:t>
            </a:r>
            <a:endParaRPr lang="en-GB"/>
          </a:p>
        </p:txBody>
      </p:sp>
      <p:cxnSp>
        <p:nvCxnSpPr>
          <p:cNvPr id="7" name="Straight Connector 6">
            <a:extLst>
              <a:ext uri="{FF2B5EF4-FFF2-40B4-BE49-F238E27FC236}">
                <a16:creationId xmlns:a16="http://schemas.microsoft.com/office/drawing/2014/main" id="{F93BD223-2224-476C-AB5C-300C248C1618}"/>
              </a:ext>
            </a:extLst>
          </p:cNvPr>
          <p:cNvCxnSpPr>
            <a:cxnSpLocks/>
          </p:cNvCxnSpPr>
          <p:nvPr userDrawn="1"/>
        </p:nvCxnSpPr>
        <p:spPr>
          <a:xfrm>
            <a:off x="1332490" y="5709060"/>
            <a:ext cx="8117873" cy="0"/>
          </a:xfrm>
          <a:prstGeom prst="line">
            <a:avLst/>
          </a:prstGeom>
          <a:ln>
            <a:solidFill>
              <a:srgbClr val="82829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51B4C43-E5F8-400E-A971-58A3766B1BF0}"/>
              </a:ext>
            </a:extLst>
          </p:cNvPr>
          <p:cNvSpPr txBox="1"/>
          <p:nvPr userDrawn="1"/>
        </p:nvSpPr>
        <p:spPr>
          <a:xfrm>
            <a:off x="461744" y="5605201"/>
            <a:ext cx="1044529" cy="197581"/>
          </a:xfrm>
          <a:prstGeom prst="rect">
            <a:avLst/>
          </a:prstGeom>
          <a:noFill/>
        </p:spPr>
        <p:txBody>
          <a:bodyPr wrap="square" lIns="0" tIns="0" rIns="0" bIns="0" rtlCol="0" anchor="ctr" anchorCtr="0">
            <a:noAutofit/>
          </a:bodyPr>
          <a:lstStyle/>
          <a:p>
            <a:r>
              <a:rPr lang="en-GB" sz="1199">
                <a:solidFill>
                  <a:srgbClr val="828290"/>
                </a:solidFill>
                <a:latin typeface="EYInterstate Light" panose="02000506000000020004" pitchFamily="2" charset="0"/>
              </a:rPr>
              <a:t>Written by</a:t>
            </a:r>
          </a:p>
        </p:txBody>
      </p:sp>
      <p:sp>
        <p:nvSpPr>
          <p:cNvPr id="10" name="Text Placeholder 16">
            <a:extLst>
              <a:ext uri="{FF2B5EF4-FFF2-40B4-BE49-F238E27FC236}">
                <a16:creationId xmlns:a16="http://schemas.microsoft.com/office/drawing/2014/main" id="{A9465B6B-DFD4-4E0C-9ACE-E88CA2220464}"/>
              </a:ext>
            </a:extLst>
          </p:cNvPr>
          <p:cNvSpPr>
            <a:spLocks noGrp="1"/>
          </p:cNvSpPr>
          <p:nvPr>
            <p:ph type="body" sz="quarter" idx="14" hasCustomPrompt="1"/>
          </p:nvPr>
        </p:nvSpPr>
        <p:spPr>
          <a:xfrm>
            <a:off x="1332490" y="6019189"/>
            <a:ext cx="3087667" cy="180000"/>
          </a:xfrm>
        </p:spPr>
        <p:txBody>
          <a:bodyPr/>
          <a:lstStyle>
            <a:lvl1pPr marL="0" indent="0">
              <a:buNone/>
              <a:defRPr sz="1199">
                <a:solidFill>
                  <a:schemeClr val="tx2"/>
                </a:solidFill>
              </a:defRPr>
            </a:lvl1pPr>
          </a:lstStyle>
          <a:p>
            <a:pPr lvl="0"/>
            <a:r>
              <a:rPr lang="en-US"/>
              <a:t>Name Surname</a:t>
            </a:r>
            <a:endParaRPr lang="en-GB"/>
          </a:p>
        </p:txBody>
      </p:sp>
      <p:sp>
        <p:nvSpPr>
          <p:cNvPr id="13" name="Text Placeholder 16">
            <a:extLst>
              <a:ext uri="{FF2B5EF4-FFF2-40B4-BE49-F238E27FC236}">
                <a16:creationId xmlns:a16="http://schemas.microsoft.com/office/drawing/2014/main" id="{A1F2ED22-5637-4AB8-ABD8-3693A6EA55FD}"/>
              </a:ext>
            </a:extLst>
          </p:cNvPr>
          <p:cNvSpPr>
            <a:spLocks noGrp="1"/>
          </p:cNvSpPr>
          <p:nvPr>
            <p:ph type="body" sz="quarter" idx="15" hasCustomPrompt="1"/>
          </p:nvPr>
        </p:nvSpPr>
        <p:spPr>
          <a:xfrm>
            <a:off x="1332490" y="6216807"/>
            <a:ext cx="3087667" cy="180000"/>
          </a:xfrm>
        </p:spPr>
        <p:txBody>
          <a:bodyPr/>
          <a:lstStyle>
            <a:lvl1pPr marL="0" indent="0">
              <a:buNone/>
              <a:defRPr sz="1199">
                <a:solidFill>
                  <a:schemeClr val="bg1"/>
                </a:solidFill>
              </a:defRPr>
            </a:lvl1pPr>
          </a:lstStyle>
          <a:p>
            <a:pPr lvl="0"/>
            <a:r>
              <a:rPr lang="en-US"/>
              <a:t>Job Title</a:t>
            </a:r>
            <a:endParaRPr lang="en-GB"/>
          </a:p>
        </p:txBody>
      </p:sp>
      <p:sp>
        <p:nvSpPr>
          <p:cNvPr id="14" name="Picture Placeholder 19">
            <a:extLst>
              <a:ext uri="{FF2B5EF4-FFF2-40B4-BE49-F238E27FC236}">
                <a16:creationId xmlns:a16="http://schemas.microsoft.com/office/drawing/2014/main" id="{29A5E1BC-8F6B-43EF-9FF6-8242E7708BDA}"/>
              </a:ext>
            </a:extLst>
          </p:cNvPr>
          <p:cNvSpPr>
            <a:spLocks noGrp="1"/>
          </p:cNvSpPr>
          <p:nvPr>
            <p:ph type="pic" sz="quarter" idx="16"/>
          </p:nvPr>
        </p:nvSpPr>
        <p:spPr>
          <a:xfrm>
            <a:off x="461743" y="5914642"/>
            <a:ext cx="575700" cy="576000"/>
          </a:xfrm>
          <a:prstGeom prst="ellipse">
            <a:avLst/>
          </a:prstGeom>
        </p:spPr>
        <p:txBody>
          <a:bodyPr anchor="ctr"/>
          <a:lstStyle>
            <a:lvl1pPr marL="0" indent="0" algn="ctr">
              <a:buNone/>
              <a:defRPr sz="900">
                <a:solidFill>
                  <a:schemeClr val="bg1"/>
                </a:solidFill>
              </a:defRPr>
            </a:lvl1pPr>
          </a:lstStyle>
          <a:p>
            <a:endParaRPr lang="en-GB"/>
          </a:p>
        </p:txBody>
      </p:sp>
    </p:spTree>
    <p:extLst>
      <p:ext uri="{BB962C8B-B14F-4D97-AF65-F5344CB8AC3E}">
        <p14:creationId xmlns:p14="http://schemas.microsoft.com/office/powerpoint/2010/main" val="273876984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Cover alternate">
    <p:spTree>
      <p:nvGrpSpPr>
        <p:cNvPr id="1" name=""/>
        <p:cNvGrpSpPr/>
        <p:nvPr/>
      </p:nvGrpSpPr>
      <p:grpSpPr>
        <a:xfrm>
          <a:off x="0" y="0"/>
          <a:ext cx="0" cy="0"/>
          <a:chOff x="0" y="0"/>
          <a:chExt cx="0" cy="0"/>
        </a:xfrm>
      </p:grpSpPr>
      <p:pic>
        <p:nvPicPr>
          <p:cNvPr id="9" name="Picture Placeholder 7">
            <a:extLst>
              <a:ext uri="{FF2B5EF4-FFF2-40B4-BE49-F238E27FC236}">
                <a16:creationId xmlns:a16="http://schemas.microsoft.com/office/drawing/2014/main" id="{3276FB40-5607-4041-A1E7-46083EC10BF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5147" y="0"/>
            <a:ext cx="12186853" cy="6858000"/>
          </a:xfrm>
          <a:prstGeom prst="rect">
            <a:avLst/>
          </a:prstGeom>
        </p:spPr>
      </p:pic>
      <p:sp>
        <p:nvSpPr>
          <p:cNvPr id="10" name="Title 1">
            <a:extLst>
              <a:ext uri="{FF2B5EF4-FFF2-40B4-BE49-F238E27FC236}">
                <a16:creationId xmlns:a16="http://schemas.microsoft.com/office/drawing/2014/main" id="{2A06F2BA-0AA8-4071-9B78-A1D38239A86A}"/>
              </a:ext>
            </a:extLst>
          </p:cNvPr>
          <p:cNvSpPr txBox="1">
            <a:spLocks/>
          </p:cNvSpPr>
          <p:nvPr userDrawn="1"/>
        </p:nvSpPr>
        <p:spPr>
          <a:xfrm>
            <a:off x="775100" y="1954221"/>
            <a:ext cx="4326679" cy="979702"/>
          </a:xfrm>
          <a:prstGeom prst="rect">
            <a:avLst/>
          </a:prstGeom>
        </p:spPr>
        <p:txBody>
          <a:bodyPr vert="horz" lIns="0" tIns="0" rIns="0" bIns="0" rtlCol="0" anchor="t" anchorCtr="0">
            <a:normAutofit/>
          </a:bodyPr>
          <a:lstStyle>
            <a:lvl1pPr algn="l" defTabSz="914400" rtl="0" eaLnBrk="1" latinLnBrk="0" hangingPunct="1">
              <a:lnSpc>
                <a:spcPct val="85000"/>
              </a:lnSpc>
              <a:spcBef>
                <a:spcPct val="0"/>
              </a:spcBef>
              <a:buNone/>
              <a:defRPr sz="2400" b="0" kern="1200">
                <a:solidFill>
                  <a:schemeClr val="bg1"/>
                </a:solidFill>
                <a:latin typeface="EYInterstate Light" panose="02000506000000020004" pitchFamily="2" charset="0"/>
                <a:ea typeface="+mj-ea"/>
                <a:cs typeface="Arial" pitchFamily="34" charset="0"/>
              </a:defRPr>
            </a:lvl1pPr>
          </a:lstStyle>
          <a:p>
            <a:r>
              <a:rPr lang="en-IN" sz="2399">
                <a:solidFill>
                  <a:srgbClr val="2E2E38"/>
                </a:solidFill>
              </a:rPr>
              <a:t>Use Panels to hold statements</a:t>
            </a:r>
            <a:endParaRPr lang="en-GB" sz="2399">
              <a:solidFill>
                <a:srgbClr val="2E2E38"/>
              </a:solidFill>
            </a:endParaRPr>
          </a:p>
        </p:txBody>
      </p:sp>
      <p:sp>
        <p:nvSpPr>
          <p:cNvPr id="13" name="Subtitle 2">
            <a:extLst>
              <a:ext uri="{FF2B5EF4-FFF2-40B4-BE49-F238E27FC236}">
                <a16:creationId xmlns:a16="http://schemas.microsoft.com/office/drawing/2014/main" id="{9335DDC7-D89A-4AB2-8B4F-0709B2513293}"/>
              </a:ext>
            </a:extLst>
          </p:cNvPr>
          <p:cNvSpPr txBox="1">
            <a:spLocks/>
          </p:cNvSpPr>
          <p:nvPr userDrawn="1"/>
        </p:nvSpPr>
        <p:spPr>
          <a:xfrm>
            <a:off x="775100" y="3046159"/>
            <a:ext cx="4326679" cy="1046323"/>
          </a:xfrm>
          <a:prstGeom prst="rect">
            <a:avLst/>
          </a:prstGeom>
        </p:spPr>
        <p:txBody>
          <a:bodyPr vert="horz" lIns="0" tIns="0" rIns="0" bIns="0" rtlCol="0" anchor="t" anchorCtr="0">
            <a:normAutofit/>
          </a:bodyPr>
          <a:lstStyle>
            <a:lvl1pPr marL="356616"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599">
                <a:solidFill>
                  <a:srgbClr val="2E2E38"/>
                </a:solidFill>
              </a:rPr>
              <a:t>Subtitle (EY Interstate 16 point)</a:t>
            </a:r>
          </a:p>
          <a:p>
            <a:pPr lvl="1"/>
            <a:r>
              <a:rPr lang="en-GB" sz="1799">
                <a:solidFill>
                  <a:srgbClr val="2E2E38"/>
                </a:solidFill>
                <a:latin typeface="EYInterstate" panose="02000503020000020004" pitchFamily="2" charset="0"/>
              </a:rPr>
              <a:t>XX Month 200X (EY Interstate bold </a:t>
            </a:r>
            <a:br>
              <a:rPr lang="en-GB" sz="1799">
                <a:solidFill>
                  <a:srgbClr val="2E2E38"/>
                </a:solidFill>
                <a:latin typeface="EYInterstate" panose="02000503020000020004" pitchFamily="2" charset="0"/>
              </a:rPr>
            </a:br>
            <a:r>
              <a:rPr lang="en-GB" sz="1799">
                <a:solidFill>
                  <a:srgbClr val="2E2E38"/>
                </a:solidFill>
                <a:latin typeface="EYInterstate" panose="02000503020000020004" pitchFamily="2" charset="0"/>
              </a:rPr>
              <a:t>16 point)</a:t>
            </a:r>
          </a:p>
        </p:txBody>
      </p:sp>
      <p:sp>
        <p:nvSpPr>
          <p:cNvPr id="18" name="Rectangle 17">
            <a:extLst>
              <a:ext uri="{FF2B5EF4-FFF2-40B4-BE49-F238E27FC236}">
                <a16:creationId xmlns:a16="http://schemas.microsoft.com/office/drawing/2014/main" id="{07C36BAD-3C5C-4E87-98C3-9A3196BA3B67}"/>
              </a:ext>
            </a:extLst>
          </p:cNvPr>
          <p:cNvSpPr/>
          <p:nvPr userDrawn="1"/>
        </p:nvSpPr>
        <p:spPr>
          <a:xfrm>
            <a:off x="0" y="0"/>
            <a:ext cx="12185653" cy="6858000"/>
          </a:xfrm>
          <a:prstGeom prst="rect">
            <a:avLst/>
          </a:prstGeom>
          <a:gradFill flip="none" rotWithShape="1">
            <a:gsLst>
              <a:gs pos="43000">
                <a:srgbClr val="000000">
                  <a:alpha val="0"/>
                </a:srgbClr>
              </a:gs>
              <a:gs pos="58000">
                <a:srgbClr val="000000">
                  <a:alpha val="43000"/>
                </a:srgbClr>
              </a:gs>
              <a:gs pos="81000">
                <a:srgbClr val="000000">
                  <a:alpha val="52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16" name="Freeform 56">
            <a:extLst>
              <a:ext uri="{FF2B5EF4-FFF2-40B4-BE49-F238E27FC236}">
                <a16:creationId xmlns:a16="http://schemas.microsoft.com/office/drawing/2014/main" id="{13A7AC18-CF42-4EC5-8D40-441EAE30A06C}"/>
              </a:ext>
            </a:extLst>
          </p:cNvPr>
          <p:cNvSpPr/>
          <p:nvPr userDrawn="1"/>
        </p:nvSpPr>
        <p:spPr>
          <a:xfrm>
            <a:off x="497856" y="795662"/>
            <a:ext cx="4927845"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1" name="Title 1"/>
          <p:cNvSpPr>
            <a:spLocks noGrp="1"/>
          </p:cNvSpPr>
          <p:nvPr>
            <p:ph type="ctrTitle"/>
          </p:nvPr>
        </p:nvSpPr>
        <p:spPr>
          <a:xfrm>
            <a:off x="775100" y="1954221"/>
            <a:ext cx="4326679" cy="979702"/>
          </a:xfrm>
        </p:spPr>
        <p:txBody>
          <a:bodyPr/>
          <a:lstStyle>
            <a:lvl1pPr>
              <a:defRPr sz="2999" b="0">
                <a:solidFill>
                  <a:schemeClr val="tx1"/>
                </a:solidFill>
                <a:latin typeface="EYInterstate Light" panose="02000506000000020004" pitchFamily="2" charset="0"/>
                <a:cs typeface="Arial" pitchFamily="34" charset="0"/>
              </a:defRPr>
            </a:lvl1pPr>
          </a:lstStyle>
          <a:p>
            <a:r>
              <a:rPr lang="en-US"/>
              <a:t>Click to edit Master title style</a:t>
            </a:r>
            <a:endParaRPr lang="en-GB"/>
          </a:p>
        </p:txBody>
      </p:sp>
      <p:sp>
        <p:nvSpPr>
          <p:cNvPr id="12" name="Subtitle 2"/>
          <p:cNvSpPr>
            <a:spLocks noGrp="1"/>
          </p:cNvSpPr>
          <p:nvPr>
            <p:ph type="subTitle" idx="1"/>
          </p:nvPr>
        </p:nvSpPr>
        <p:spPr>
          <a:xfrm>
            <a:off x="775100" y="3046159"/>
            <a:ext cx="4326679" cy="1046323"/>
          </a:xfrm>
        </p:spPr>
        <p:txBody>
          <a:bodyPr/>
          <a:lstStyle>
            <a:lvl1pPr marL="0" indent="0" algn="l">
              <a:spcAft>
                <a:spcPts val="1199"/>
              </a:spcAft>
              <a:buNone/>
              <a:defRPr sz="1999">
                <a:solidFill>
                  <a:schemeClr val="tx1"/>
                </a:solidFill>
                <a:latin typeface="EYInterstate" panose="02000503020000020004" pitchFamily="2" charset="0"/>
                <a:cs typeface="Arial" pitchFamily="34" charset="0"/>
              </a:defRPr>
            </a:lvl1pPr>
            <a:lvl2pPr marL="0" indent="0" algn="l">
              <a:buNone/>
              <a:defRPr sz="1599" b="1">
                <a:solidFill>
                  <a:srgbClr val="404040"/>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a:t>Click to edit Master subtitle style</a:t>
            </a:r>
            <a:endParaRPr lang="en-GB"/>
          </a:p>
        </p:txBody>
      </p:sp>
    </p:spTree>
    <p:extLst>
      <p:ext uri="{BB962C8B-B14F-4D97-AF65-F5344CB8AC3E}">
        <p14:creationId xmlns:p14="http://schemas.microsoft.com/office/powerpoint/2010/main" val="181503700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Approved question wide">
    <p:spTree>
      <p:nvGrpSpPr>
        <p:cNvPr id="1" name=""/>
        <p:cNvGrpSpPr/>
        <p:nvPr/>
      </p:nvGrpSpPr>
      <p:grpSpPr>
        <a:xfrm>
          <a:off x="0" y="0"/>
          <a:ext cx="0" cy="0"/>
          <a:chOff x="0" y="0"/>
          <a:chExt cx="0" cy="0"/>
        </a:xfrm>
      </p:grpSpPr>
      <p:grpSp>
        <p:nvGrpSpPr>
          <p:cNvPr id="235" name="Group 234">
            <a:extLst>
              <a:ext uri="{FF2B5EF4-FFF2-40B4-BE49-F238E27FC236}">
                <a16:creationId xmlns:a16="http://schemas.microsoft.com/office/drawing/2014/main" id="{5342E118-6F1D-4C46-956E-4CCCBCAA7952}"/>
              </a:ext>
            </a:extLst>
          </p:cNvPr>
          <p:cNvGrpSpPr/>
          <p:nvPr userDrawn="1"/>
        </p:nvGrpSpPr>
        <p:grpSpPr>
          <a:xfrm>
            <a:off x="497856" y="5826613"/>
            <a:ext cx="3876004" cy="570195"/>
            <a:chOff x="498115" y="5951018"/>
            <a:chExt cx="3878023" cy="570195"/>
          </a:xfrm>
        </p:grpSpPr>
        <p:sp>
          <p:nvSpPr>
            <p:cNvPr id="168" name="Rectangle 167">
              <a:extLst>
                <a:ext uri="{FF2B5EF4-FFF2-40B4-BE49-F238E27FC236}">
                  <a16:creationId xmlns:a16="http://schemas.microsoft.com/office/drawing/2014/main" id="{A22049CA-64AE-409F-988D-A7317F8AD136}"/>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69" name="Rectangle 6">
              <a:extLst>
                <a:ext uri="{FF2B5EF4-FFF2-40B4-BE49-F238E27FC236}">
                  <a16:creationId xmlns:a16="http://schemas.microsoft.com/office/drawing/2014/main" id="{E37A0A05-0A78-44A7-8873-0A1A20C87175}"/>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70" name="Rectangle 7">
              <a:extLst>
                <a:ext uri="{FF2B5EF4-FFF2-40B4-BE49-F238E27FC236}">
                  <a16:creationId xmlns:a16="http://schemas.microsoft.com/office/drawing/2014/main" id="{0DEA0CBE-8527-4287-BF98-DA48947875F5}"/>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71" name="Freeform 8">
              <a:extLst>
                <a:ext uri="{FF2B5EF4-FFF2-40B4-BE49-F238E27FC236}">
                  <a16:creationId xmlns:a16="http://schemas.microsoft.com/office/drawing/2014/main" id="{444058C6-612A-446E-8F68-0E5CC4CFF366}"/>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2" name="Freeform 9">
              <a:extLst>
                <a:ext uri="{FF2B5EF4-FFF2-40B4-BE49-F238E27FC236}">
                  <a16:creationId xmlns:a16="http://schemas.microsoft.com/office/drawing/2014/main" id="{1011EC31-E0C3-404F-93B3-EFD3DADC11CB}"/>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3" name="Freeform 10">
              <a:extLst>
                <a:ext uri="{FF2B5EF4-FFF2-40B4-BE49-F238E27FC236}">
                  <a16:creationId xmlns:a16="http://schemas.microsoft.com/office/drawing/2014/main" id="{3C9D076B-D88C-4089-8D58-9A31CFCDB02A}"/>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4" name="Freeform 11">
              <a:extLst>
                <a:ext uri="{FF2B5EF4-FFF2-40B4-BE49-F238E27FC236}">
                  <a16:creationId xmlns:a16="http://schemas.microsoft.com/office/drawing/2014/main" id="{29DB43AC-B765-4ECB-B483-562473BD4A38}"/>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5" name="Freeform 12">
              <a:extLst>
                <a:ext uri="{FF2B5EF4-FFF2-40B4-BE49-F238E27FC236}">
                  <a16:creationId xmlns:a16="http://schemas.microsoft.com/office/drawing/2014/main" id="{AF1DE1B8-EA4B-4A98-A97D-BA5EEA42B197}"/>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6" name="Freeform 13">
              <a:extLst>
                <a:ext uri="{FF2B5EF4-FFF2-40B4-BE49-F238E27FC236}">
                  <a16:creationId xmlns:a16="http://schemas.microsoft.com/office/drawing/2014/main" id="{F8F60B79-7AF5-4C5E-A5EF-126F117D591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7" name="Freeform 14">
              <a:extLst>
                <a:ext uri="{FF2B5EF4-FFF2-40B4-BE49-F238E27FC236}">
                  <a16:creationId xmlns:a16="http://schemas.microsoft.com/office/drawing/2014/main" id="{0A0438AD-9937-4C25-AB9E-7F8C8CCA23F7}"/>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8" name="Freeform 15">
              <a:extLst>
                <a:ext uri="{FF2B5EF4-FFF2-40B4-BE49-F238E27FC236}">
                  <a16:creationId xmlns:a16="http://schemas.microsoft.com/office/drawing/2014/main" id="{6FDE2726-7032-4BE4-A420-0ECF49A32A8B}"/>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9" name="Freeform 16">
              <a:extLst>
                <a:ext uri="{FF2B5EF4-FFF2-40B4-BE49-F238E27FC236}">
                  <a16:creationId xmlns:a16="http://schemas.microsoft.com/office/drawing/2014/main" id="{50C22C21-F8DB-486D-9042-765D68AE3A7C}"/>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0" name="Freeform 17">
              <a:extLst>
                <a:ext uri="{FF2B5EF4-FFF2-40B4-BE49-F238E27FC236}">
                  <a16:creationId xmlns:a16="http://schemas.microsoft.com/office/drawing/2014/main" id="{7F763F72-BB8F-482C-9FDA-40EDD6EE5FF8}"/>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1" name="Freeform 18">
              <a:extLst>
                <a:ext uri="{FF2B5EF4-FFF2-40B4-BE49-F238E27FC236}">
                  <a16:creationId xmlns:a16="http://schemas.microsoft.com/office/drawing/2014/main" id="{710F466C-6BEC-4970-9707-40D8002740B0}"/>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2" name="Freeform 19">
              <a:extLst>
                <a:ext uri="{FF2B5EF4-FFF2-40B4-BE49-F238E27FC236}">
                  <a16:creationId xmlns:a16="http://schemas.microsoft.com/office/drawing/2014/main" id="{3332407D-F423-41B2-985F-8A4482C61D9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3" name="Freeform 20">
              <a:extLst>
                <a:ext uri="{FF2B5EF4-FFF2-40B4-BE49-F238E27FC236}">
                  <a16:creationId xmlns:a16="http://schemas.microsoft.com/office/drawing/2014/main" id="{44E3286F-1188-47B1-8B46-3498795DF2DC}"/>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4" name="Freeform 21">
              <a:extLst>
                <a:ext uri="{FF2B5EF4-FFF2-40B4-BE49-F238E27FC236}">
                  <a16:creationId xmlns:a16="http://schemas.microsoft.com/office/drawing/2014/main" id="{E7BD9E0B-920A-4409-95E7-40A47107B346}"/>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5" name="Freeform 22">
              <a:extLst>
                <a:ext uri="{FF2B5EF4-FFF2-40B4-BE49-F238E27FC236}">
                  <a16:creationId xmlns:a16="http://schemas.microsoft.com/office/drawing/2014/main" id="{9D2625B8-0A5B-46EF-8302-77353AB0D3A9}"/>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6" name="Freeform 23">
              <a:extLst>
                <a:ext uri="{FF2B5EF4-FFF2-40B4-BE49-F238E27FC236}">
                  <a16:creationId xmlns:a16="http://schemas.microsoft.com/office/drawing/2014/main" id="{DE6C9E0E-C49B-4FBE-97F3-BB6DFAC57421}"/>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7" name="Freeform 24">
              <a:extLst>
                <a:ext uri="{FF2B5EF4-FFF2-40B4-BE49-F238E27FC236}">
                  <a16:creationId xmlns:a16="http://schemas.microsoft.com/office/drawing/2014/main" id="{580801ED-9260-41DB-A0B7-5AF24B32272B}"/>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8" name="Freeform 25">
              <a:extLst>
                <a:ext uri="{FF2B5EF4-FFF2-40B4-BE49-F238E27FC236}">
                  <a16:creationId xmlns:a16="http://schemas.microsoft.com/office/drawing/2014/main" id="{3A9842FB-6E95-4D11-B5B9-58C4CB82C2F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9" name="Freeform 26">
              <a:extLst>
                <a:ext uri="{FF2B5EF4-FFF2-40B4-BE49-F238E27FC236}">
                  <a16:creationId xmlns:a16="http://schemas.microsoft.com/office/drawing/2014/main" id="{076538BB-C266-42BE-916B-458AF9EFB224}"/>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0" name="Freeform 27">
              <a:extLst>
                <a:ext uri="{FF2B5EF4-FFF2-40B4-BE49-F238E27FC236}">
                  <a16:creationId xmlns:a16="http://schemas.microsoft.com/office/drawing/2014/main" id="{A7C95C0F-A1E9-46B5-B9DB-284F35C72801}"/>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1" name="Freeform 28">
              <a:extLst>
                <a:ext uri="{FF2B5EF4-FFF2-40B4-BE49-F238E27FC236}">
                  <a16:creationId xmlns:a16="http://schemas.microsoft.com/office/drawing/2014/main" id="{BEEA6186-B2B9-4E5E-9631-B6332C7FDBA3}"/>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2" name="Freeform 29">
              <a:extLst>
                <a:ext uri="{FF2B5EF4-FFF2-40B4-BE49-F238E27FC236}">
                  <a16:creationId xmlns:a16="http://schemas.microsoft.com/office/drawing/2014/main" id="{E9B00A5D-BE04-4D7D-B4A2-204E2D0E0485}"/>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3" name="Freeform 30">
              <a:extLst>
                <a:ext uri="{FF2B5EF4-FFF2-40B4-BE49-F238E27FC236}">
                  <a16:creationId xmlns:a16="http://schemas.microsoft.com/office/drawing/2014/main" id="{72C85502-C007-49A3-A8AB-2BCC8C53945F}"/>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4" name="Freeform 31">
              <a:extLst>
                <a:ext uri="{FF2B5EF4-FFF2-40B4-BE49-F238E27FC236}">
                  <a16:creationId xmlns:a16="http://schemas.microsoft.com/office/drawing/2014/main" id="{9A42586B-B388-4323-82EB-ED3423EDC5DE}"/>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5" name="Freeform 32">
              <a:extLst>
                <a:ext uri="{FF2B5EF4-FFF2-40B4-BE49-F238E27FC236}">
                  <a16:creationId xmlns:a16="http://schemas.microsoft.com/office/drawing/2014/main" id="{558D2F0C-3796-492F-9EBD-4BB822191F30}"/>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6" name="Freeform 33">
              <a:extLst>
                <a:ext uri="{FF2B5EF4-FFF2-40B4-BE49-F238E27FC236}">
                  <a16:creationId xmlns:a16="http://schemas.microsoft.com/office/drawing/2014/main" id="{DE4E3633-17EF-414F-A86D-0B6A9F2F098F}"/>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7" name="Freeform 34">
              <a:extLst>
                <a:ext uri="{FF2B5EF4-FFF2-40B4-BE49-F238E27FC236}">
                  <a16:creationId xmlns:a16="http://schemas.microsoft.com/office/drawing/2014/main" id="{2572AE39-9386-47FC-B6AF-FBCF804BEBF8}"/>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8" name="Freeform 35">
              <a:extLst>
                <a:ext uri="{FF2B5EF4-FFF2-40B4-BE49-F238E27FC236}">
                  <a16:creationId xmlns:a16="http://schemas.microsoft.com/office/drawing/2014/main" id="{7096AEC6-B8C0-4212-842F-89677AE7D800}"/>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9" name="Freeform 36">
              <a:extLst>
                <a:ext uri="{FF2B5EF4-FFF2-40B4-BE49-F238E27FC236}">
                  <a16:creationId xmlns:a16="http://schemas.microsoft.com/office/drawing/2014/main" id="{406AD873-E434-40CF-BFBD-6D1D1CA7CB89}"/>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0" name="Freeform 37">
              <a:extLst>
                <a:ext uri="{FF2B5EF4-FFF2-40B4-BE49-F238E27FC236}">
                  <a16:creationId xmlns:a16="http://schemas.microsoft.com/office/drawing/2014/main" id="{74857EE2-44CC-4E8F-B1BB-355509B3EFE5}"/>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1" name="Freeform 38">
              <a:extLst>
                <a:ext uri="{FF2B5EF4-FFF2-40B4-BE49-F238E27FC236}">
                  <a16:creationId xmlns:a16="http://schemas.microsoft.com/office/drawing/2014/main" id="{D39EC8B1-952E-4BF5-9735-6A38584161BC}"/>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2" name="Freeform 39">
              <a:extLst>
                <a:ext uri="{FF2B5EF4-FFF2-40B4-BE49-F238E27FC236}">
                  <a16:creationId xmlns:a16="http://schemas.microsoft.com/office/drawing/2014/main" id="{EA37D3DF-3401-44BD-97F4-F423BFC87A1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3" name="Freeform 40">
              <a:extLst>
                <a:ext uri="{FF2B5EF4-FFF2-40B4-BE49-F238E27FC236}">
                  <a16:creationId xmlns:a16="http://schemas.microsoft.com/office/drawing/2014/main" id="{7DFA4B46-95EA-4D4D-800F-4D2DB7BB66E0}"/>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4" name="Freeform 41">
              <a:extLst>
                <a:ext uri="{FF2B5EF4-FFF2-40B4-BE49-F238E27FC236}">
                  <a16:creationId xmlns:a16="http://schemas.microsoft.com/office/drawing/2014/main" id="{EF5012BA-3255-4BEF-8F4F-9117A6BEF324}"/>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5" name="Freeform 42">
              <a:extLst>
                <a:ext uri="{FF2B5EF4-FFF2-40B4-BE49-F238E27FC236}">
                  <a16:creationId xmlns:a16="http://schemas.microsoft.com/office/drawing/2014/main" id="{223989A0-E246-4806-AF7E-9D6C2B1DD489}"/>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6" name="Freeform 43">
              <a:extLst>
                <a:ext uri="{FF2B5EF4-FFF2-40B4-BE49-F238E27FC236}">
                  <a16:creationId xmlns:a16="http://schemas.microsoft.com/office/drawing/2014/main" id="{5FED967A-F1ED-4489-A689-A9A49A278085}"/>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7" name="Freeform 44">
              <a:extLst>
                <a:ext uri="{FF2B5EF4-FFF2-40B4-BE49-F238E27FC236}">
                  <a16:creationId xmlns:a16="http://schemas.microsoft.com/office/drawing/2014/main" id="{DA362954-FE74-40B7-AB98-CC8AC60FFC8D}"/>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8" name="Freeform 45">
              <a:extLst>
                <a:ext uri="{FF2B5EF4-FFF2-40B4-BE49-F238E27FC236}">
                  <a16:creationId xmlns:a16="http://schemas.microsoft.com/office/drawing/2014/main" id="{C1C7EF3F-CB28-4C69-901C-8F9F09C5B597}"/>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9" name="Freeform 46">
              <a:extLst>
                <a:ext uri="{FF2B5EF4-FFF2-40B4-BE49-F238E27FC236}">
                  <a16:creationId xmlns:a16="http://schemas.microsoft.com/office/drawing/2014/main" id="{80D5AA14-D31C-42E8-B89F-2FCABF204007}"/>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0" name="Freeform 47">
              <a:extLst>
                <a:ext uri="{FF2B5EF4-FFF2-40B4-BE49-F238E27FC236}">
                  <a16:creationId xmlns:a16="http://schemas.microsoft.com/office/drawing/2014/main" id="{3894EB82-A456-47F8-BB06-FE894AF4B86B}"/>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1" name="Freeform 48">
              <a:extLst>
                <a:ext uri="{FF2B5EF4-FFF2-40B4-BE49-F238E27FC236}">
                  <a16:creationId xmlns:a16="http://schemas.microsoft.com/office/drawing/2014/main" id="{A88F5C3F-FAE1-4A50-86D3-E9A1CAA89A96}"/>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2" name="Freeform 49">
              <a:extLst>
                <a:ext uri="{FF2B5EF4-FFF2-40B4-BE49-F238E27FC236}">
                  <a16:creationId xmlns:a16="http://schemas.microsoft.com/office/drawing/2014/main" id="{1EFCBDA7-FA42-4391-9872-95EB6DDEA684}"/>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3" name="Freeform 50">
              <a:extLst>
                <a:ext uri="{FF2B5EF4-FFF2-40B4-BE49-F238E27FC236}">
                  <a16:creationId xmlns:a16="http://schemas.microsoft.com/office/drawing/2014/main" id="{721D8C30-DB23-4A0B-8A74-BC467086477D}"/>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4" name="Freeform 51">
              <a:extLst>
                <a:ext uri="{FF2B5EF4-FFF2-40B4-BE49-F238E27FC236}">
                  <a16:creationId xmlns:a16="http://schemas.microsoft.com/office/drawing/2014/main" id="{01AD00CA-8BC7-4B62-AC64-03851855A7AE}"/>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5" name="Freeform 52">
              <a:extLst>
                <a:ext uri="{FF2B5EF4-FFF2-40B4-BE49-F238E27FC236}">
                  <a16:creationId xmlns:a16="http://schemas.microsoft.com/office/drawing/2014/main" id="{BC957590-E3D7-48BF-A1DF-73DCD7673857}"/>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6" name="Freeform 53">
              <a:extLst>
                <a:ext uri="{FF2B5EF4-FFF2-40B4-BE49-F238E27FC236}">
                  <a16:creationId xmlns:a16="http://schemas.microsoft.com/office/drawing/2014/main" id="{9BC2125B-AF0E-4411-AFA7-3F79B873BFBA}"/>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7" name="Freeform 54">
              <a:extLst>
                <a:ext uri="{FF2B5EF4-FFF2-40B4-BE49-F238E27FC236}">
                  <a16:creationId xmlns:a16="http://schemas.microsoft.com/office/drawing/2014/main" id="{1E5BE33C-9675-423A-802C-0A789DB1851B}"/>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8" name="Freeform 55">
              <a:extLst>
                <a:ext uri="{FF2B5EF4-FFF2-40B4-BE49-F238E27FC236}">
                  <a16:creationId xmlns:a16="http://schemas.microsoft.com/office/drawing/2014/main" id="{FB04A8AC-9DA2-4FB3-985A-DD8E6439135C}"/>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9" name="Freeform 56">
              <a:extLst>
                <a:ext uri="{FF2B5EF4-FFF2-40B4-BE49-F238E27FC236}">
                  <a16:creationId xmlns:a16="http://schemas.microsoft.com/office/drawing/2014/main" id="{F365BB87-C861-4F40-A844-477BAA1EAA5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0" name="Freeform 57">
              <a:extLst>
                <a:ext uri="{FF2B5EF4-FFF2-40B4-BE49-F238E27FC236}">
                  <a16:creationId xmlns:a16="http://schemas.microsoft.com/office/drawing/2014/main" id="{8B7E2806-AAFA-45B5-B801-55C79A927799}"/>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1" name="Freeform 58">
              <a:extLst>
                <a:ext uri="{FF2B5EF4-FFF2-40B4-BE49-F238E27FC236}">
                  <a16:creationId xmlns:a16="http://schemas.microsoft.com/office/drawing/2014/main" id="{7A49B80F-B4C0-4F31-9238-8123D3E20D16}"/>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2" name="Freeform 59">
              <a:extLst>
                <a:ext uri="{FF2B5EF4-FFF2-40B4-BE49-F238E27FC236}">
                  <a16:creationId xmlns:a16="http://schemas.microsoft.com/office/drawing/2014/main" id="{9C60C45F-865F-4118-A4B0-174C696B472F}"/>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3" name="Freeform 60">
              <a:extLst>
                <a:ext uri="{FF2B5EF4-FFF2-40B4-BE49-F238E27FC236}">
                  <a16:creationId xmlns:a16="http://schemas.microsoft.com/office/drawing/2014/main" id="{15FBF980-B96C-472B-A46B-A731CA164E92}"/>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4" name="Freeform 61">
              <a:extLst>
                <a:ext uri="{FF2B5EF4-FFF2-40B4-BE49-F238E27FC236}">
                  <a16:creationId xmlns:a16="http://schemas.microsoft.com/office/drawing/2014/main" id="{64F1DD18-05EE-4F9F-9E6B-E03C4C500F21}"/>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5" name="Freeform 62">
              <a:extLst>
                <a:ext uri="{FF2B5EF4-FFF2-40B4-BE49-F238E27FC236}">
                  <a16:creationId xmlns:a16="http://schemas.microsoft.com/office/drawing/2014/main" id="{6051CC00-BFF2-4334-9855-62AD588546F7}"/>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6" name="Freeform 63">
              <a:extLst>
                <a:ext uri="{FF2B5EF4-FFF2-40B4-BE49-F238E27FC236}">
                  <a16:creationId xmlns:a16="http://schemas.microsoft.com/office/drawing/2014/main" id="{905DD261-B224-46ED-8CEE-E8D180BA4B72}"/>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7" name="Freeform 64">
              <a:extLst>
                <a:ext uri="{FF2B5EF4-FFF2-40B4-BE49-F238E27FC236}">
                  <a16:creationId xmlns:a16="http://schemas.microsoft.com/office/drawing/2014/main" id="{A23129DF-0296-4CA9-9723-124682F0A70E}"/>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8" name="Freeform 65">
              <a:extLst>
                <a:ext uri="{FF2B5EF4-FFF2-40B4-BE49-F238E27FC236}">
                  <a16:creationId xmlns:a16="http://schemas.microsoft.com/office/drawing/2014/main" id="{A2A2BF8E-DA3A-4AC0-B7EB-7CAABFC9E699}"/>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9" name="Freeform 66">
              <a:extLst>
                <a:ext uri="{FF2B5EF4-FFF2-40B4-BE49-F238E27FC236}">
                  <a16:creationId xmlns:a16="http://schemas.microsoft.com/office/drawing/2014/main" id="{BEBFC1A4-92B9-418F-A0A9-2E210A37BCFF}"/>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0" name="Freeform 67">
              <a:extLst>
                <a:ext uri="{FF2B5EF4-FFF2-40B4-BE49-F238E27FC236}">
                  <a16:creationId xmlns:a16="http://schemas.microsoft.com/office/drawing/2014/main" id="{A28B9FD0-8354-4DD6-856A-157C5F8768EB}"/>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1" name="Freeform 68">
              <a:extLst>
                <a:ext uri="{FF2B5EF4-FFF2-40B4-BE49-F238E27FC236}">
                  <a16:creationId xmlns:a16="http://schemas.microsoft.com/office/drawing/2014/main" id="{83D3DEEE-A610-48BE-BADD-6BA188B5B86D}"/>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2" name="Freeform 69">
              <a:extLst>
                <a:ext uri="{FF2B5EF4-FFF2-40B4-BE49-F238E27FC236}">
                  <a16:creationId xmlns:a16="http://schemas.microsoft.com/office/drawing/2014/main" id="{463C7ADB-C654-4D24-9055-0B6003A770A3}"/>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3" name="Freeform 70">
              <a:extLst>
                <a:ext uri="{FF2B5EF4-FFF2-40B4-BE49-F238E27FC236}">
                  <a16:creationId xmlns:a16="http://schemas.microsoft.com/office/drawing/2014/main" id="{40CF3793-E792-4DB3-8064-4B43F4706A3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grpSp>
      <p:sp>
        <p:nvSpPr>
          <p:cNvPr id="18" name="Title 1"/>
          <p:cNvSpPr>
            <a:spLocks noGrp="1"/>
          </p:cNvSpPr>
          <p:nvPr userDrawn="1">
            <p:ph type="ctrTitle"/>
          </p:nvPr>
        </p:nvSpPr>
        <p:spPr>
          <a:xfrm>
            <a:off x="944388" y="2158329"/>
            <a:ext cx="4781392" cy="860400"/>
          </a:xfrm>
          <a:prstGeom prst="rect">
            <a:avLst/>
          </a:prstGeom>
        </p:spPr>
        <p:txBody>
          <a:bodyPr/>
          <a:lstStyle>
            <a:lvl1pPr>
              <a:defRPr sz="2999" b="0">
                <a:solidFill>
                  <a:schemeClr val="bg1"/>
                </a:solidFill>
                <a:latin typeface="EYInterstate Light" panose="02000506000000020004" pitchFamily="2" charset="0"/>
                <a:cs typeface="Arial" pitchFamily="34" charset="0"/>
              </a:defRPr>
            </a:lvl1pPr>
          </a:lstStyle>
          <a:p>
            <a:r>
              <a:rPr lang="en-US"/>
              <a:t>Click to edit Master title style</a:t>
            </a:r>
            <a:endParaRPr lang="en-GB"/>
          </a:p>
        </p:txBody>
      </p:sp>
      <p:sp>
        <p:nvSpPr>
          <p:cNvPr id="19" name="Subtitle 2"/>
          <p:cNvSpPr>
            <a:spLocks noGrp="1"/>
          </p:cNvSpPr>
          <p:nvPr userDrawn="1">
            <p:ph type="subTitle" idx="1"/>
          </p:nvPr>
        </p:nvSpPr>
        <p:spPr>
          <a:xfrm>
            <a:off x="944580" y="3200329"/>
            <a:ext cx="4805525" cy="645742"/>
          </a:xfrm>
          <a:prstGeom prst="rect">
            <a:avLst/>
          </a:prstGeom>
        </p:spPr>
        <p:txBody>
          <a:bodyPr/>
          <a:lstStyle>
            <a:lvl1pPr marL="0" indent="0" algn="l">
              <a:buNone/>
              <a:defRPr sz="1999">
                <a:solidFill>
                  <a:schemeClr val="bg1"/>
                </a:solidFill>
                <a:latin typeface="EYInterstate Light" panose="02000506000000020004" pitchFamily="2" charset="0"/>
                <a:cs typeface="Arial" pitchFamily="34" charset="0"/>
              </a:defRPr>
            </a:lvl1pPr>
            <a:lvl2pPr marL="0" indent="0" algn="l">
              <a:buNone/>
              <a:defRPr sz="1599">
                <a:solidFill>
                  <a:schemeClr val="tx1">
                    <a:lumMod val="75000"/>
                    <a:lumOff val="25000"/>
                  </a:schemeClr>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a:t>Click to edit Master subtitle style</a:t>
            </a:r>
            <a:endParaRPr lang="en-GB"/>
          </a:p>
        </p:txBody>
      </p:sp>
      <p:sp>
        <p:nvSpPr>
          <p:cNvPr id="3" name="Freeform: Shape 2">
            <a:extLst>
              <a:ext uri="{FF2B5EF4-FFF2-40B4-BE49-F238E27FC236}">
                <a16:creationId xmlns:a16="http://schemas.microsoft.com/office/drawing/2014/main" id="{44A731D0-020D-4D8E-955D-2354AF0FE452}"/>
              </a:ext>
            </a:extLst>
          </p:cNvPr>
          <p:cNvSpPr/>
          <p:nvPr userDrawn="1"/>
        </p:nvSpPr>
        <p:spPr>
          <a:xfrm>
            <a:off x="489112" y="723658"/>
            <a:ext cx="5677988" cy="3452894"/>
          </a:xfrm>
          <a:custGeom>
            <a:avLst/>
            <a:gdLst>
              <a:gd name="connsiteX0" fmla="*/ 8749 w 5680945"/>
              <a:gd name="connsiteY0" fmla="*/ 1021520 h 3452894"/>
              <a:gd name="connsiteX1" fmla="*/ 8749 w 5680945"/>
              <a:gd name="connsiteY1" fmla="*/ 3164181 h 3452894"/>
              <a:gd name="connsiteX2" fmla="*/ 151414 w 5680945"/>
              <a:gd name="connsiteY2" fmla="*/ 3164181 h 3452894"/>
              <a:gd name="connsiteX3" fmla="*/ 151414 w 5680945"/>
              <a:gd name="connsiteY3" fmla="*/ 1140155 h 3452894"/>
              <a:gd name="connsiteX4" fmla="*/ 5534897 w 5680945"/>
              <a:gd name="connsiteY4" fmla="*/ 179294 h 3452894"/>
              <a:gd name="connsiteX5" fmla="*/ 5534897 w 5680945"/>
              <a:gd name="connsiteY5" fmla="*/ 3306846 h 3452894"/>
              <a:gd name="connsiteX6" fmla="*/ 864624 w 5680945"/>
              <a:gd name="connsiteY6" fmla="*/ 3306846 h 3452894"/>
              <a:gd name="connsiteX7" fmla="*/ 864624 w 5680945"/>
              <a:gd name="connsiteY7" fmla="*/ 3449395 h 3452894"/>
              <a:gd name="connsiteX8" fmla="*/ 5677562 w 5680945"/>
              <a:gd name="connsiteY8" fmla="*/ 3449395 h 3452894"/>
              <a:gd name="connsiteX9" fmla="*/ 5677562 w 5680945"/>
              <a:gd name="connsiteY9" fmla="*/ 8749 h 3452894"/>
              <a:gd name="connsiteX10" fmla="*/ 8749 w 5680945"/>
              <a:gd name="connsiteY10" fmla="*/ 1021520 h 345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0945" h="3452894">
                <a:moveTo>
                  <a:pt x="8749" y="1021520"/>
                </a:moveTo>
                <a:lnTo>
                  <a:pt x="8749" y="3164181"/>
                </a:lnTo>
                <a:lnTo>
                  <a:pt x="151414" y="3164181"/>
                </a:lnTo>
                <a:lnTo>
                  <a:pt x="151414" y="1140155"/>
                </a:lnTo>
                <a:lnTo>
                  <a:pt x="5534897" y="179294"/>
                </a:lnTo>
                <a:lnTo>
                  <a:pt x="5534897" y="3306846"/>
                </a:lnTo>
                <a:lnTo>
                  <a:pt x="864624" y="3306846"/>
                </a:lnTo>
                <a:lnTo>
                  <a:pt x="864624" y="3449395"/>
                </a:lnTo>
                <a:lnTo>
                  <a:pt x="5677562" y="3449395"/>
                </a:lnTo>
                <a:lnTo>
                  <a:pt x="5677562" y="8749"/>
                </a:lnTo>
                <a:lnTo>
                  <a:pt x="8749" y="1021520"/>
                </a:lnTo>
                <a:close/>
              </a:path>
            </a:pathLst>
          </a:custGeom>
          <a:solidFill>
            <a:schemeClr val="tx2"/>
          </a:solidFill>
          <a:ln w="9525" cap="flat">
            <a:noFill/>
            <a:prstDash val="solid"/>
            <a:miter/>
          </a:ln>
        </p:spPr>
        <p:txBody>
          <a:bodyPr rtlCol="0" anchor="ctr"/>
          <a:lstStyle/>
          <a:p>
            <a:endParaRPr lang="en-IN" sz="1799"/>
          </a:p>
        </p:txBody>
      </p:sp>
      <p:sp>
        <p:nvSpPr>
          <p:cNvPr id="4" name="Freeform: Shape 3">
            <a:extLst>
              <a:ext uri="{FF2B5EF4-FFF2-40B4-BE49-F238E27FC236}">
                <a16:creationId xmlns:a16="http://schemas.microsoft.com/office/drawing/2014/main" id="{15324C54-B75E-4AC0-90C2-FA558C7716F7}"/>
              </a:ext>
            </a:extLst>
          </p:cNvPr>
          <p:cNvSpPr/>
          <p:nvPr/>
        </p:nvSpPr>
        <p:spPr>
          <a:xfrm>
            <a:off x="489112" y="4021756"/>
            <a:ext cx="151568"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sz="1799"/>
          </a:p>
        </p:txBody>
      </p:sp>
      <p:sp>
        <p:nvSpPr>
          <p:cNvPr id="5" name="Freeform: Shape 4">
            <a:extLst>
              <a:ext uri="{FF2B5EF4-FFF2-40B4-BE49-F238E27FC236}">
                <a16:creationId xmlns:a16="http://schemas.microsoft.com/office/drawing/2014/main" id="{CAA95478-C099-485F-AD95-A617656C6C7C}"/>
              </a:ext>
            </a:extLst>
          </p:cNvPr>
          <p:cNvSpPr/>
          <p:nvPr/>
        </p:nvSpPr>
        <p:spPr>
          <a:xfrm>
            <a:off x="774294" y="4021756"/>
            <a:ext cx="151568"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sz="1799"/>
          </a:p>
        </p:txBody>
      </p:sp>
      <p:sp>
        <p:nvSpPr>
          <p:cNvPr id="6" name="Freeform: Shape 5">
            <a:extLst>
              <a:ext uri="{FF2B5EF4-FFF2-40B4-BE49-F238E27FC236}">
                <a16:creationId xmlns:a16="http://schemas.microsoft.com/office/drawing/2014/main" id="{D65680A1-86D1-44C2-AA38-0DF5735F1F26}"/>
              </a:ext>
            </a:extLst>
          </p:cNvPr>
          <p:cNvSpPr/>
          <p:nvPr/>
        </p:nvSpPr>
        <p:spPr>
          <a:xfrm>
            <a:off x="1059359" y="4021756"/>
            <a:ext cx="151568"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sz="1799"/>
          </a:p>
        </p:txBody>
      </p:sp>
    </p:spTree>
    <p:extLst>
      <p:ext uri="{BB962C8B-B14F-4D97-AF65-F5344CB8AC3E}">
        <p14:creationId xmlns:p14="http://schemas.microsoft.com/office/powerpoint/2010/main" val="3062192309"/>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Approved question tall">
    <p:spTree>
      <p:nvGrpSpPr>
        <p:cNvPr id="1" name=""/>
        <p:cNvGrpSpPr/>
        <p:nvPr/>
      </p:nvGrpSpPr>
      <p:grpSpPr>
        <a:xfrm>
          <a:off x="0" y="0"/>
          <a:ext cx="0" cy="0"/>
          <a:chOff x="0" y="0"/>
          <a:chExt cx="0" cy="0"/>
        </a:xfrm>
      </p:grpSpPr>
      <p:pic>
        <p:nvPicPr>
          <p:cNvPr id="75" name="Picture 74">
            <a:extLst>
              <a:ext uri="{FF2B5EF4-FFF2-40B4-BE49-F238E27FC236}">
                <a16:creationId xmlns:a16="http://schemas.microsoft.com/office/drawing/2014/main" id="{32889845-07EE-48FB-A972-F8ECF1EF871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0644" b="5020"/>
          <a:stretch/>
        </p:blipFill>
        <p:spPr>
          <a:xfrm>
            <a:off x="0" y="0"/>
            <a:ext cx="12192000" cy="6858000"/>
          </a:xfrm>
          <a:prstGeom prst="rect">
            <a:avLst/>
          </a:prstGeom>
        </p:spPr>
      </p:pic>
      <p:pic>
        <p:nvPicPr>
          <p:cNvPr id="85" name="Graphic 84">
            <a:extLst>
              <a:ext uri="{FF2B5EF4-FFF2-40B4-BE49-F238E27FC236}">
                <a16:creationId xmlns:a16="http://schemas.microsoft.com/office/drawing/2014/main" id="{819BCB30-E1AA-4383-BEF0-0BE30C6425DE}"/>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89111" y="869577"/>
            <a:ext cx="4845500" cy="3933825"/>
          </a:xfrm>
          <a:prstGeom prst="rect">
            <a:avLst/>
          </a:prstGeom>
        </p:spPr>
      </p:pic>
      <p:grpSp>
        <p:nvGrpSpPr>
          <p:cNvPr id="186" name="Group 185">
            <a:extLst>
              <a:ext uri="{FF2B5EF4-FFF2-40B4-BE49-F238E27FC236}">
                <a16:creationId xmlns:a16="http://schemas.microsoft.com/office/drawing/2014/main" id="{9CDE954B-B280-441B-9B2D-3DC58AAE3926}"/>
              </a:ext>
            </a:extLst>
          </p:cNvPr>
          <p:cNvGrpSpPr/>
          <p:nvPr userDrawn="1"/>
        </p:nvGrpSpPr>
        <p:grpSpPr>
          <a:xfrm>
            <a:off x="497856" y="5826613"/>
            <a:ext cx="3876004" cy="570195"/>
            <a:chOff x="498115" y="5951018"/>
            <a:chExt cx="3878023" cy="570195"/>
          </a:xfrm>
        </p:grpSpPr>
        <p:sp>
          <p:nvSpPr>
            <p:cNvPr id="187" name="Rectangle 186">
              <a:extLst>
                <a:ext uri="{FF2B5EF4-FFF2-40B4-BE49-F238E27FC236}">
                  <a16:creationId xmlns:a16="http://schemas.microsoft.com/office/drawing/2014/main" id="{93D8FAC8-9530-49D4-8284-D35D1B1509D3}"/>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88" name="Rectangle 6">
              <a:extLst>
                <a:ext uri="{FF2B5EF4-FFF2-40B4-BE49-F238E27FC236}">
                  <a16:creationId xmlns:a16="http://schemas.microsoft.com/office/drawing/2014/main" id="{FD924F44-93C1-4254-B594-53DB14FD995E}"/>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89" name="Rectangle 7">
              <a:extLst>
                <a:ext uri="{FF2B5EF4-FFF2-40B4-BE49-F238E27FC236}">
                  <a16:creationId xmlns:a16="http://schemas.microsoft.com/office/drawing/2014/main" id="{2A2DA425-7935-45A1-B63F-2D14CF8D5F9C}"/>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90" name="Freeform 8">
              <a:extLst>
                <a:ext uri="{FF2B5EF4-FFF2-40B4-BE49-F238E27FC236}">
                  <a16:creationId xmlns:a16="http://schemas.microsoft.com/office/drawing/2014/main" id="{91EFF75E-13E7-4E35-B108-D9FD5E9C802C}"/>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1" name="Freeform 9">
              <a:extLst>
                <a:ext uri="{FF2B5EF4-FFF2-40B4-BE49-F238E27FC236}">
                  <a16:creationId xmlns:a16="http://schemas.microsoft.com/office/drawing/2014/main" id="{4411951F-E009-4FE7-B2EC-47771CA8E178}"/>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2" name="Freeform 10">
              <a:extLst>
                <a:ext uri="{FF2B5EF4-FFF2-40B4-BE49-F238E27FC236}">
                  <a16:creationId xmlns:a16="http://schemas.microsoft.com/office/drawing/2014/main" id="{B28EE49C-5F5A-49C6-AEB8-6D12DDF344ED}"/>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3" name="Freeform 11">
              <a:extLst>
                <a:ext uri="{FF2B5EF4-FFF2-40B4-BE49-F238E27FC236}">
                  <a16:creationId xmlns:a16="http://schemas.microsoft.com/office/drawing/2014/main" id="{6E2B7D76-D660-491F-8B04-169C6F138B0A}"/>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4" name="Freeform 12">
              <a:extLst>
                <a:ext uri="{FF2B5EF4-FFF2-40B4-BE49-F238E27FC236}">
                  <a16:creationId xmlns:a16="http://schemas.microsoft.com/office/drawing/2014/main" id="{41BE51DE-402B-48B5-99C8-D8BB9A32DF35}"/>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5" name="Freeform 13">
              <a:extLst>
                <a:ext uri="{FF2B5EF4-FFF2-40B4-BE49-F238E27FC236}">
                  <a16:creationId xmlns:a16="http://schemas.microsoft.com/office/drawing/2014/main" id="{8D5E878B-8859-44FA-A69D-DCE630AAB0D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6" name="Freeform 14">
              <a:extLst>
                <a:ext uri="{FF2B5EF4-FFF2-40B4-BE49-F238E27FC236}">
                  <a16:creationId xmlns:a16="http://schemas.microsoft.com/office/drawing/2014/main" id="{08D55808-ECDC-4E9B-84ED-7301E9E716C2}"/>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7" name="Freeform 15">
              <a:extLst>
                <a:ext uri="{FF2B5EF4-FFF2-40B4-BE49-F238E27FC236}">
                  <a16:creationId xmlns:a16="http://schemas.microsoft.com/office/drawing/2014/main" id="{3436B310-313E-4A53-A70D-CA0D0D97FE7A}"/>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8" name="Freeform 16">
              <a:extLst>
                <a:ext uri="{FF2B5EF4-FFF2-40B4-BE49-F238E27FC236}">
                  <a16:creationId xmlns:a16="http://schemas.microsoft.com/office/drawing/2014/main" id="{F3CE55A9-AE55-4169-A58D-8171D9916EC9}"/>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9" name="Freeform 17">
              <a:extLst>
                <a:ext uri="{FF2B5EF4-FFF2-40B4-BE49-F238E27FC236}">
                  <a16:creationId xmlns:a16="http://schemas.microsoft.com/office/drawing/2014/main" id="{FA01BC48-4605-46FC-A7AC-192C7DBCA046}"/>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0" name="Freeform 18">
              <a:extLst>
                <a:ext uri="{FF2B5EF4-FFF2-40B4-BE49-F238E27FC236}">
                  <a16:creationId xmlns:a16="http://schemas.microsoft.com/office/drawing/2014/main" id="{870190F3-472B-4296-B88D-D6904B9F3085}"/>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1" name="Freeform 19">
              <a:extLst>
                <a:ext uri="{FF2B5EF4-FFF2-40B4-BE49-F238E27FC236}">
                  <a16:creationId xmlns:a16="http://schemas.microsoft.com/office/drawing/2014/main" id="{6CEA0F2B-4AAB-4A16-B7F1-CFCB0C0DCEE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2" name="Freeform 20">
              <a:extLst>
                <a:ext uri="{FF2B5EF4-FFF2-40B4-BE49-F238E27FC236}">
                  <a16:creationId xmlns:a16="http://schemas.microsoft.com/office/drawing/2014/main" id="{CD64F657-7EE7-4AF2-ADE4-160C87E64D6B}"/>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3" name="Freeform 21">
              <a:extLst>
                <a:ext uri="{FF2B5EF4-FFF2-40B4-BE49-F238E27FC236}">
                  <a16:creationId xmlns:a16="http://schemas.microsoft.com/office/drawing/2014/main" id="{FA80A690-9084-4519-8D88-A01963C02369}"/>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4" name="Freeform 22">
              <a:extLst>
                <a:ext uri="{FF2B5EF4-FFF2-40B4-BE49-F238E27FC236}">
                  <a16:creationId xmlns:a16="http://schemas.microsoft.com/office/drawing/2014/main" id="{E847401D-2482-482A-AC12-D2E83C13546D}"/>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5" name="Freeform 23">
              <a:extLst>
                <a:ext uri="{FF2B5EF4-FFF2-40B4-BE49-F238E27FC236}">
                  <a16:creationId xmlns:a16="http://schemas.microsoft.com/office/drawing/2014/main" id="{86054F72-4509-4465-B9A8-8DAE3EFD35B0}"/>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6" name="Freeform 24">
              <a:extLst>
                <a:ext uri="{FF2B5EF4-FFF2-40B4-BE49-F238E27FC236}">
                  <a16:creationId xmlns:a16="http://schemas.microsoft.com/office/drawing/2014/main" id="{813850E4-4B62-4FDA-ABD6-F5A5AA5E7C28}"/>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7" name="Freeform 25">
              <a:extLst>
                <a:ext uri="{FF2B5EF4-FFF2-40B4-BE49-F238E27FC236}">
                  <a16:creationId xmlns:a16="http://schemas.microsoft.com/office/drawing/2014/main" id="{1B4F0124-2FAE-4D54-9ECC-E88A8031BBD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8" name="Freeform 26">
              <a:extLst>
                <a:ext uri="{FF2B5EF4-FFF2-40B4-BE49-F238E27FC236}">
                  <a16:creationId xmlns:a16="http://schemas.microsoft.com/office/drawing/2014/main" id="{2A730E5F-DF9C-488E-B4E0-EE9F501529EE}"/>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9" name="Freeform 27">
              <a:extLst>
                <a:ext uri="{FF2B5EF4-FFF2-40B4-BE49-F238E27FC236}">
                  <a16:creationId xmlns:a16="http://schemas.microsoft.com/office/drawing/2014/main" id="{39861D7E-D8DA-436F-9E2F-5C08A8BFB4D5}"/>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0" name="Freeform 28">
              <a:extLst>
                <a:ext uri="{FF2B5EF4-FFF2-40B4-BE49-F238E27FC236}">
                  <a16:creationId xmlns:a16="http://schemas.microsoft.com/office/drawing/2014/main" id="{8B038F9F-6A9C-4E57-A659-0090AF470598}"/>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1" name="Freeform 29">
              <a:extLst>
                <a:ext uri="{FF2B5EF4-FFF2-40B4-BE49-F238E27FC236}">
                  <a16:creationId xmlns:a16="http://schemas.microsoft.com/office/drawing/2014/main" id="{15E4EB7D-754D-4053-9A23-596C7CFDA987}"/>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2" name="Freeform 30">
              <a:extLst>
                <a:ext uri="{FF2B5EF4-FFF2-40B4-BE49-F238E27FC236}">
                  <a16:creationId xmlns:a16="http://schemas.microsoft.com/office/drawing/2014/main" id="{28E147CB-2B8F-497B-B00B-C25E679DC5EB}"/>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3" name="Freeform 31">
              <a:extLst>
                <a:ext uri="{FF2B5EF4-FFF2-40B4-BE49-F238E27FC236}">
                  <a16:creationId xmlns:a16="http://schemas.microsoft.com/office/drawing/2014/main" id="{E68BC676-C787-429D-B59B-1A5CE062F78A}"/>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4" name="Freeform 32">
              <a:extLst>
                <a:ext uri="{FF2B5EF4-FFF2-40B4-BE49-F238E27FC236}">
                  <a16:creationId xmlns:a16="http://schemas.microsoft.com/office/drawing/2014/main" id="{71266960-73CB-44B9-9A97-810858989148}"/>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5" name="Freeform 33">
              <a:extLst>
                <a:ext uri="{FF2B5EF4-FFF2-40B4-BE49-F238E27FC236}">
                  <a16:creationId xmlns:a16="http://schemas.microsoft.com/office/drawing/2014/main" id="{3FF3AC5A-B742-4B29-8E04-03A71D82B9A6}"/>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6" name="Freeform 34">
              <a:extLst>
                <a:ext uri="{FF2B5EF4-FFF2-40B4-BE49-F238E27FC236}">
                  <a16:creationId xmlns:a16="http://schemas.microsoft.com/office/drawing/2014/main" id="{0C912743-E24B-4E48-8196-5FBD1ECEE9AD}"/>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7" name="Freeform 35">
              <a:extLst>
                <a:ext uri="{FF2B5EF4-FFF2-40B4-BE49-F238E27FC236}">
                  <a16:creationId xmlns:a16="http://schemas.microsoft.com/office/drawing/2014/main" id="{6E2F01F4-1410-4FE1-B043-EA97A1541F32}"/>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8" name="Freeform 36">
              <a:extLst>
                <a:ext uri="{FF2B5EF4-FFF2-40B4-BE49-F238E27FC236}">
                  <a16:creationId xmlns:a16="http://schemas.microsoft.com/office/drawing/2014/main" id="{58ACFF1C-49F0-414E-B9E3-DE4E9FFAA38A}"/>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9" name="Freeform 37">
              <a:extLst>
                <a:ext uri="{FF2B5EF4-FFF2-40B4-BE49-F238E27FC236}">
                  <a16:creationId xmlns:a16="http://schemas.microsoft.com/office/drawing/2014/main" id="{DACBD04B-22FF-4A4F-8B29-A2F31A05423A}"/>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0" name="Freeform 38">
              <a:extLst>
                <a:ext uri="{FF2B5EF4-FFF2-40B4-BE49-F238E27FC236}">
                  <a16:creationId xmlns:a16="http://schemas.microsoft.com/office/drawing/2014/main" id="{A13F6E37-C22B-4FD3-ADFE-9C53ECB44692}"/>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1" name="Freeform 39">
              <a:extLst>
                <a:ext uri="{FF2B5EF4-FFF2-40B4-BE49-F238E27FC236}">
                  <a16:creationId xmlns:a16="http://schemas.microsoft.com/office/drawing/2014/main" id="{76256F1D-405A-49F9-8592-A899623F2DB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2" name="Freeform 40">
              <a:extLst>
                <a:ext uri="{FF2B5EF4-FFF2-40B4-BE49-F238E27FC236}">
                  <a16:creationId xmlns:a16="http://schemas.microsoft.com/office/drawing/2014/main" id="{2F9CAE14-DB05-4B70-867F-3F6164BDB74F}"/>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3" name="Freeform 41">
              <a:extLst>
                <a:ext uri="{FF2B5EF4-FFF2-40B4-BE49-F238E27FC236}">
                  <a16:creationId xmlns:a16="http://schemas.microsoft.com/office/drawing/2014/main" id="{30C7B10F-7027-41F9-BEE2-F1575CB690D6}"/>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4" name="Freeform 42">
              <a:extLst>
                <a:ext uri="{FF2B5EF4-FFF2-40B4-BE49-F238E27FC236}">
                  <a16:creationId xmlns:a16="http://schemas.microsoft.com/office/drawing/2014/main" id="{16B384B2-A2D9-4CB4-AF87-AF1004852B5B}"/>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5" name="Freeform 43">
              <a:extLst>
                <a:ext uri="{FF2B5EF4-FFF2-40B4-BE49-F238E27FC236}">
                  <a16:creationId xmlns:a16="http://schemas.microsoft.com/office/drawing/2014/main" id="{DC309D60-84B9-4652-BEF1-F71EFAD3A402}"/>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6" name="Freeform 44">
              <a:extLst>
                <a:ext uri="{FF2B5EF4-FFF2-40B4-BE49-F238E27FC236}">
                  <a16:creationId xmlns:a16="http://schemas.microsoft.com/office/drawing/2014/main" id="{A4440044-5486-483F-B652-7EE3849461B3}"/>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7" name="Freeform 45">
              <a:extLst>
                <a:ext uri="{FF2B5EF4-FFF2-40B4-BE49-F238E27FC236}">
                  <a16:creationId xmlns:a16="http://schemas.microsoft.com/office/drawing/2014/main" id="{446771E9-EA09-4256-8955-FE392C07AFC4}"/>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8" name="Freeform 46">
              <a:extLst>
                <a:ext uri="{FF2B5EF4-FFF2-40B4-BE49-F238E27FC236}">
                  <a16:creationId xmlns:a16="http://schemas.microsoft.com/office/drawing/2014/main" id="{FE985025-CAA5-44F2-9174-87CD1D8BA182}"/>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9" name="Freeform 47">
              <a:extLst>
                <a:ext uri="{FF2B5EF4-FFF2-40B4-BE49-F238E27FC236}">
                  <a16:creationId xmlns:a16="http://schemas.microsoft.com/office/drawing/2014/main" id="{1105FBBE-AD06-4F22-94D8-E2E98185FAA9}"/>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0" name="Freeform 48">
              <a:extLst>
                <a:ext uri="{FF2B5EF4-FFF2-40B4-BE49-F238E27FC236}">
                  <a16:creationId xmlns:a16="http://schemas.microsoft.com/office/drawing/2014/main" id="{8141824A-6AD4-4B53-B837-71461DD538CC}"/>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1" name="Freeform 49">
              <a:extLst>
                <a:ext uri="{FF2B5EF4-FFF2-40B4-BE49-F238E27FC236}">
                  <a16:creationId xmlns:a16="http://schemas.microsoft.com/office/drawing/2014/main" id="{1CEF1D95-CD6C-417A-9539-CB4DBAA5E07D}"/>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2" name="Freeform 50">
              <a:extLst>
                <a:ext uri="{FF2B5EF4-FFF2-40B4-BE49-F238E27FC236}">
                  <a16:creationId xmlns:a16="http://schemas.microsoft.com/office/drawing/2014/main" id="{BF6CB5D3-9648-4D73-AB7C-5374814E5BA2}"/>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3" name="Freeform 51">
              <a:extLst>
                <a:ext uri="{FF2B5EF4-FFF2-40B4-BE49-F238E27FC236}">
                  <a16:creationId xmlns:a16="http://schemas.microsoft.com/office/drawing/2014/main" id="{55F0E322-3AEE-482E-8E59-9FB04FACA931}"/>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4" name="Freeform 52">
              <a:extLst>
                <a:ext uri="{FF2B5EF4-FFF2-40B4-BE49-F238E27FC236}">
                  <a16:creationId xmlns:a16="http://schemas.microsoft.com/office/drawing/2014/main" id="{0D3C59AD-7CCF-4166-9D21-3C3484889312}"/>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5" name="Freeform 53">
              <a:extLst>
                <a:ext uri="{FF2B5EF4-FFF2-40B4-BE49-F238E27FC236}">
                  <a16:creationId xmlns:a16="http://schemas.microsoft.com/office/drawing/2014/main" id="{9C9DA4CE-7B4D-42AE-9264-92B7D7757DD8}"/>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6" name="Freeform 54">
              <a:extLst>
                <a:ext uri="{FF2B5EF4-FFF2-40B4-BE49-F238E27FC236}">
                  <a16:creationId xmlns:a16="http://schemas.microsoft.com/office/drawing/2014/main" id="{DBCBD0D2-5C9C-4B12-8CF8-9CA320825ED7}"/>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7" name="Freeform 55">
              <a:extLst>
                <a:ext uri="{FF2B5EF4-FFF2-40B4-BE49-F238E27FC236}">
                  <a16:creationId xmlns:a16="http://schemas.microsoft.com/office/drawing/2014/main" id="{CDCFBD31-7961-4587-876E-1FAFC4E74AB8}"/>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8" name="Freeform 56">
              <a:extLst>
                <a:ext uri="{FF2B5EF4-FFF2-40B4-BE49-F238E27FC236}">
                  <a16:creationId xmlns:a16="http://schemas.microsoft.com/office/drawing/2014/main" id="{52482C08-723A-4738-9787-3516B3C1714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9" name="Freeform 57">
              <a:extLst>
                <a:ext uri="{FF2B5EF4-FFF2-40B4-BE49-F238E27FC236}">
                  <a16:creationId xmlns:a16="http://schemas.microsoft.com/office/drawing/2014/main" id="{5B72A8F0-33E3-42CD-88C2-C35BEC0E9833}"/>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40" name="Freeform 58">
              <a:extLst>
                <a:ext uri="{FF2B5EF4-FFF2-40B4-BE49-F238E27FC236}">
                  <a16:creationId xmlns:a16="http://schemas.microsoft.com/office/drawing/2014/main" id="{73FC54A2-6588-499B-968A-79F4CA9CF5F3}"/>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41" name="Freeform 59">
              <a:extLst>
                <a:ext uri="{FF2B5EF4-FFF2-40B4-BE49-F238E27FC236}">
                  <a16:creationId xmlns:a16="http://schemas.microsoft.com/office/drawing/2014/main" id="{1E6AB002-C130-4648-A18E-BA496FF1756C}"/>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42" name="Freeform 60">
              <a:extLst>
                <a:ext uri="{FF2B5EF4-FFF2-40B4-BE49-F238E27FC236}">
                  <a16:creationId xmlns:a16="http://schemas.microsoft.com/office/drawing/2014/main" id="{B0044278-9F7F-4596-96D2-ACFBE0DEC0B1}"/>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43" name="Freeform 61">
              <a:extLst>
                <a:ext uri="{FF2B5EF4-FFF2-40B4-BE49-F238E27FC236}">
                  <a16:creationId xmlns:a16="http://schemas.microsoft.com/office/drawing/2014/main" id="{79F75E0D-27A7-44C1-BF19-495F4768F995}"/>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44" name="Freeform 62">
              <a:extLst>
                <a:ext uri="{FF2B5EF4-FFF2-40B4-BE49-F238E27FC236}">
                  <a16:creationId xmlns:a16="http://schemas.microsoft.com/office/drawing/2014/main" id="{E5B9E395-C74C-4D98-8911-EE2C765D8BEB}"/>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45" name="Freeform 63">
              <a:extLst>
                <a:ext uri="{FF2B5EF4-FFF2-40B4-BE49-F238E27FC236}">
                  <a16:creationId xmlns:a16="http://schemas.microsoft.com/office/drawing/2014/main" id="{53BB8418-388C-4142-9A80-8BF00A87F7B0}"/>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46" name="Freeform 64">
              <a:extLst>
                <a:ext uri="{FF2B5EF4-FFF2-40B4-BE49-F238E27FC236}">
                  <a16:creationId xmlns:a16="http://schemas.microsoft.com/office/drawing/2014/main" id="{0256DB41-B3C1-4FEB-B394-9762C00E7F70}"/>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47" name="Freeform 65">
              <a:extLst>
                <a:ext uri="{FF2B5EF4-FFF2-40B4-BE49-F238E27FC236}">
                  <a16:creationId xmlns:a16="http://schemas.microsoft.com/office/drawing/2014/main" id="{F2BC9C1F-3F30-47A6-B503-20FB179B7F3A}"/>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48" name="Freeform 66">
              <a:extLst>
                <a:ext uri="{FF2B5EF4-FFF2-40B4-BE49-F238E27FC236}">
                  <a16:creationId xmlns:a16="http://schemas.microsoft.com/office/drawing/2014/main" id="{F2E1921C-CA0E-4886-93CA-956A6497CF03}"/>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49" name="Freeform 67">
              <a:extLst>
                <a:ext uri="{FF2B5EF4-FFF2-40B4-BE49-F238E27FC236}">
                  <a16:creationId xmlns:a16="http://schemas.microsoft.com/office/drawing/2014/main" id="{33147323-CD74-4B45-8B3D-9FC2D6ABC4D5}"/>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50" name="Freeform 68">
              <a:extLst>
                <a:ext uri="{FF2B5EF4-FFF2-40B4-BE49-F238E27FC236}">
                  <a16:creationId xmlns:a16="http://schemas.microsoft.com/office/drawing/2014/main" id="{646502BE-8655-4E99-B8D3-19E6C1D2B9F4}"/>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51" name="Freeform 69">
              <a:extLst>
                <a:ext uri="{FF2B5EF4-FFF2-40B4-BE49-F238E27FC236}">
                  <a16:creationId xmlns:a16="http://schemas.microsoft.com/office/drawing/2014/main" id="{7B89F1B5-6B06-45D2-838B-039A44EFFD1B}"/>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52" name="Freeform 70">
              <a:extLst>
                <a:ext uri="{FF2B5EF4-FFF2-40B4-BE49-F238E27FC236}">
                  <a16:creationId xmlns:a16="http://schemas.microsoft.com/office/drawing/2014/main" id="{07A005EC-C937-4146-8D02-C00C5931EBC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grpSp>
      <p:sp>
        <p:nvSpPr>
          <p:cNvPr id="263" name="Title 1">
            <a:extLst>
              <a:ext uri="{FF2B5EF4-FFF2-40B4-BE49-F238E27FC236}">
                <a16:creationId xmlns:a16="http://schemas.microsoft.com/office/drawing/2014/main" id="{3F36D6CC-3534-47CC-AECE-83EDA4639FB5}"/>
              </a:ext>
            </a:extLst>
          </p:cNvPr>
          <p:cNvSpPr>
            <a:spLocks noGrp="1"/>
          </p:cNvSpPr>
          <p:nvPr>
            <p:ph type="ctrTitle"/>
          </p:nvPr>
        </p:nvSpPr>
        <p:spPr>
          <a:xfrm>
            <a:off x="944388" y="2158329"/>
            <a:ext cx="3998354" cy="860400"/>
          </a:xfrm>
          <a:prstGeom prst="rect">
            <a:avLst/>
          </a:prstGeom>
        </p:spPr>
        <p:txBody>
          <a:bodyPr/>
          <a:lstStyle>
            <a:lvl1pPr>
              <a:defRPr sz="2999" b="0">
                <a:solidFill>
                  <a:schemeClr val="bg1"/>
                </a:solidFill>
                <a:latin typeface="EYInterstate Light" panose="02000506000000020004" pitchFamily="2" charset="0"/>
                <a:cs typeface="Arial" pitchFamily="34" charset="0"/>
              </a:defRPr>
            </a:lvl1pPr>
          </a:lstStyle>
          <a:p>
            <a:r>
              <a:rPr lang="en-US"/>
              <a:t>Click to edit Master title style</a:t>
            </a:r>
            <a:endParaRPr lang="en-GB"/>
          </a:p>
        </p:txBody>
      </p:sp>
      <p:sp>
        <p:nvSpPr>
          <p:cNvPr id="264" name="Subtitle 2">
            <a:extLst>
              <a:ext uri="{FF2B5EF4-FFF2-40B4-BE49-F238E27FC236}">
                <a16:creationId xmlns:a16="http://schemas.microsoft.com/office/drawing/2014/main" id="{C26FB38E-4E99-4AFB-8C8C-F03F7A963D9C}"/>
              </a:ext>
            </a:extLst>
          </p:cNvPr>
          <p:cNvSpPr>
            <a:spLocks noGrp="1"/>
          </p:cNvSpPr>
          <p:nvPr>
            <p:ph type="subTitle" idx="1"/>
          </p:nvPr>
        </p:nvSpPr>
        <p:spPr>
          <a:xfrm>
            <a:off x="944580" y="3200329"/>
            <a:ext cx="4018535" cy="645742"/>
          </a:xfrm>
          <a:prstGeom prst="rect">
            <a:avLst/>
          </a:prstGeom>
        </p:spPr>
        <p:txBody>
          <a:bodyPr/>
          <a:lstStyle>
            <a:lvl1pPr marL="0" indent="0" algn="l">
              <a:buNone/>
              <a:defRPr sz="1999">
                <a:solidFill>
                  <a:schemeClr val="bg1"/>
                </a:solidFill>
                <a:latin typeface="EYInterstate Light" panose="02000506000000020004" pitchFamily="2" charset="0"/>
                <a:cs typeface="Arial" pitchFamily="34" charset="0"/>
              </a:defRPr>
            </a:lvl1pPr>
            <a:lvl2pPr marL="0" indent="0" algn="l">
              <a:buNone/>
              <a:defRPr sz="1599">
                <a:solidFill>
                  <a:schemeClr val="tx1">
                    <a:lumMod val="75000"/>
                    <a:lumOff val="25000"/>
                  </a:schemeClr>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a:t>Click to edit Master subtitle style</a:t>
            </a:r>
            <a:endParaRPr lang="en-GB"/>
          </a:p>
        </p:txBody>
      </p:sp>
    </p:spTree>
    <p:extLst>
      <p:ext uri="{BB962C8B-B14F-4D97-AF65-F5344CB8AC3E}">
        <p14:creationId xmlns:p14="http://schemas.microsoft.com/office/powerpoint/2010/main" val="1496167784"/>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400"/>
          </a:xfrm>
        </p:spPr>
        <p:txBody>
          <a:bodyPr/>
          <a:lstStyle>
            <a:lvl1pPr>
              <a:defRPr sz="2399">
                <a:solidFill>
                  <a:schemeClr val="bg1"/>
                </a:solidFill>
              </a:defRPr>
            </a:lvl1pPr>
          </a:lstStyle>
          <a:p>
            <a:r>
              <a:rPr lang="en-US"/>
              <a:t>Click to edit Master title style</a:t>
            </a:r>
            <a:endParaRPr lang="en-GB"/>
          </a:p>
        </p:txBody>
      </p:sp>
      <p:sp>
        <p:nvSpPr>
          <p:cNvPr id="12" name="Line 10">
            <a:extLst>
              <a:ext uri="{FF2B5EF4-FFF2-40B4-BE49-F238E27FC236}">
                <a16:creationId xmlns:a16="http://schemas.microsoft.com/office/drawing/2014/main" id="{DA9741B6-D337-4A18-8ECB-FB21A6953E44}"/>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endParaRPr>
          </a:p>
        </p:txBody>
      </p:sp>
      <p:sp>
        <p:nvSpPr>
          <p:cNvPr id="5" name="Text Placeholder 4">
            <a:extLst>
              <a:ext uri="{FF2B5EF4-FFF2-40B4-BE49-F238E27FC236}">
                <a16:creationId xmlns:a16="http://schemas.microsoft.com/office/drawing/2014/main" id="{F079E910-7CFE-41D0-BD32-A43268A79099}"/>
              </a:ext>
            </a:extLst>
          </p:cNvPr>
          <p:cNvSpPr>
            <a:spLocks noGrp="1"/>
          </p:cNvSpPr>
          <p:nvPr>
            <p:ph type="body" sz="quarter" idx="10" hasCustomPrompt="1"/>
          </p:nvPr>
        </p:nvSpPr>
        <p:spPr>
          <a:xfrm>
            <a:off x="609283" y="1137920"/>
            <a:ext cx="10975022" cy="4756150"/>
          </a:xfrm>
        </p:spPr>
        <p:txBody>
          <a:bodyPr/>
          <a:lstStyle>
            <a:lvl1pPr>
              <a:defRPr/>
            </a:lvl1pPr>
          </a:lstStyle>
          <a:p>
            <a:pPr lvl="0"/>
            <a:r>
              <a:rPr lang="en-IN"/>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9993965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Standar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1" y="294200"/>
            <a:ext cx="10972800" cy="590400"/>
          </a:xfrm>
        </p:spPr>
        <p:txBody>
          <a:bodyPr/>
          <a:lstStyle>
            <a:lvl1pPr>
              <a:defRPr sz="2399">
                <a:solidFill>
                  <a:schemeClr val="bg1"/>
                </a:solidFill>
              </a:defRPr>
            </a:lvl1pPr>
          </a:lstStyle>
          <a:p>
            <a:r>
              <a:rPr lang="en-US"/>
              <a:t>Standard slide</a:t>
            </a:r>
            <a:endParaRPr lang="en-GB"/>
          </a:p>
        </p:txBody>
      </p:sp>
      <p:sp>
        <p:nvSpPr>
          <p:cNvPr id="80" name="Line 10">
            <a:extLst>
              <a:ext uri="{FF2B5EF4-FFF2-40B4-BE49-F238E27FC236}">
                <a16:creationId xmlns:a16="http://schemas.microsoft.com/office/drawing/2014/main" id="{EF8E9275-C0E0-4ABA-8699-73E5E292EC85}"/>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endParaRPr>
          </a:p>
        </p:txBody>
      </p:sp>
    </p:spTree>
    <p:extLst>
      <p:ext uri="{BB962C8B-B14F-4D97-AF65-F5344CB8AC3E}">
        <p14:creationId xmlns:p14="http://schemas.microsoft.com/office/powerpoint/2010/main" val="13655470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8194852" y="1"/>
            <a:ext cx="3997149" cy="6156104"/>
          </a:xfrm>
        </p:spPr>
        <p:txBody>
          <a:bodyPr/>
          <a:lstStyle/>
          <a:p>
            <a:endParaRPr lang="en-IN"/>
          </a:p>
        </p:txBody>
      </p:sp>
      <p:sp>
        <p:nvSpPr>
          <p:cNvPr id="2" name="Title 1"/>
          <p:cNvSpPr>
            <a:spLocks noGrp="1"/>
          </p:cNvSpPr>
          <p:nvPr>
            <p:ph type="title"/>
          </p:nvPr>
        </p:nvSpPr>
        <p:spPr>
          <a:xfrm>
            <a:off x="609601" y="294200"/>
            <a:ext cx="7440547" cy="590400"/>
          </a:xfrm>
        </p:spPr>
        <p:txBody>
          <a:bodyPr/>
          <a:lstStyle>
            <a:lvl1pPr>
              <a:defRPr sz="2399">
                <a:solidFill>
                  <a:schemeClr val="bg1"/>
                </a:solidFill>
              </a:defRPr>
            </a:lvl1pPr>
          </a:lstStyle>
          <a:p>
            <a:r>
              <a:rPr lang="en-US"/>
              <a:t>Click to edit Master title style</a:t>
            </a:r>
            <a:endParaRPr lang="en-GB"/>
          </a:p>
        </p:txBody>
      </p:sp>
      <p:sp>
        <p:nvSpPr>
          <p:cNvPr id="3" name="Content Placeholder 2"/>
          <p:cNvSpPr>
            <a:spLocks noGrp="1"/>
          </p:cNvSpPr>
          <p:nvPr>
            <p:ph idx="1" hasCustomPrompt="1"/>
          </p:nvPr>
        </p:nvSpPr>
        <p:spPr>
          <a:xfrm>
            <a:off x="609601" y="1137921"/>
            <a:ext cx="7295842" cy="873760"/>
          </a:xfrm>
        </p:spPr>
        <p:txBody>
          <a:bodyPr/>
          <a:lstStyle>
            <a:lvl1pPr marL="0" indent="0">
              <a:buNone/>
              <a:defRPr sz="17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609601" y="2311401"/>
            <a:ext cx="3578253" cy="3844704"/>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a:t>Text</a:t>
            </a:r>
          </a:p>
        </p:txBody>
      </p:sp>
      <p:sp>
        <p:nvSpPr>
          <p:cNvPr id="12" name="Content Placeholder 2">
            <a:extLst>
              <a:ext uri="{FF2B5EF4-FFF2-40B4-BE49-F238E27FC236}">
                <a16:creationId xmlns:a16="http://schemas.microsoft.com/office/drawing/2014/main" id="{0C7BD71A-882B-40FB-A05F-48ECC69FF73D}"/>
              </a:ext>
            </a:extLst>
          </p:cNvPr>
          <p:cNvSpPr>
            <a:spLocks noGrp="1"/>
          </p:cNvSpPr>
          <p:nvPr>
            <p:ph idx="12" hasCustomPrompt="1"/>
          </p:nvPr>
        </p:nvSpPr>
        <p:spPr>
          <a:xfrm>
            <a:off x="4327190" y="2311402"/>
            <a:ext cx="3578253" cy="1254759"/>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a:t>Text</a:t>
            </a:r>
          </a:p>
        </p:txBody>
      </p:sp>
      <p:sp>
        <p:nvSpPr>
          <p:cNvPr id="14" name="Content Placeholder 2">
            <a:extLst>
              <a:ext uri="{FF2B5EF4-FFF2-40B4-BE49-F238E27FC236}">
                <a16:creationId xmlns:a16="http://schemas.microsoft.com/office/drawing/2014/main" id="{D87D58C8-1517-42AA-8B2A-E449A3F6F028}"/>
              </a:ext>
            </a:extLst>
          </p:cNvPr>
          <p:cNvSpPr>
            <a:spLocks noGrp="1"/>
          </p:cNvSpPr>
          <p:nvPr>
            <p:ph idx="13" hasCustomPrompt="1"/>
          </p:nvPr>
        </p:nvSpPr>
        <p:spPr>
          <a:xfrm>
            <a:off x="4327190" y="4236721"/>
            <a:ext cx="3578253" cy="1944160"/>
          </a:xfrm>
        </p:spPr>
        <p:txBody>
          <a:bodyPr numCol="1"/>
          <a:lstStyle>
            <a:lvl1pPr marL="0" indent="0">
              <a:buNone/>
              <a:defRPr sz="1799">
                <a:solidFill>
                  <a:schemeClr val="bg1"/>
                </a:solidFill>
                <a:latin typeface="Georgia" panose="02040502050405020303" pitchFamily="18" charset="0"/>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a:t>Quote</a:t>
            </a:r>
          </a:p>
        </p:txBody>
      </p:sp>
      <p:sp>
        <p:nvSpPr>
          <p:cNvPr id="23" name="Line 10">
            <a:extLst>
              <a:ext uri="{FF2B5EF4-FFF2-40B4-BE49-F238E27FC236}">
                <a16:creationId xmlns:a16="http://schemas.microsoft.com/office/drawing/2014/main" id="{E820DC59-E206-4DC0-9012-584F8EBAF730}"/>
              </a:ext>
            </a:extLst>
          </p:cNvPr>
          <p:cNvSpPr>
            <a:spLocks noChangeShapeType="1"/>
          </p:cNvSpPr>
          <p:nvPr userDrawn="1"/>
        </p:nvSpPr>
        <p:spPr bwMode="auto">
          <a:xfrm>
            <a:off x="609601" y="907750"/>
            <a:ext cx="7719833"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endParaRPr>
          </a:p>
        </p:txBody>
      </p:sp>
    </p:spTree>
    <p:extLst>
      <p:ext uri="{BB962C8B-B14F-4D97-AF65-F5344CB8AC3E}">
        <p14:creationId xmlns:p14="http://schemas.microsoft.com/office/powerpoint/2010/main" val="14063912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0" y="1"/>
            <a:ext cx="2383219" cy="6857999"/>
          </a:xfrm>
        </p:spPr>
        <p:txBody>
          <a:bodyPr/>
          <a:lstStyle/>
          <a:p>
            <a:endParaRPr lang="en-IN"/>
          </a:p>
        </p:txBody>
      </p:sp>
      <p:sp>
        <p:nvSpPr>
          <p:cNvPr id="2" name="Title 1"/>
          <p:cNvSpPr>
            <a:spLocks noGrp="1"/>
          </p:cNvSpPr>
          <p:nvPr>
            <p:ph type="title"/>
          </p:nvPr>
        </p:nvSpPr>
        <p:spPr>
          <a:xfrm>
            <a:off x="2693891" y="294200"/>
            <a:ext cx="8887371" cy="590400"/>
          </a:xfrm>
        </p:spPr>
        <p:txBody>
          <a:bodyPr/>
          <a:lstStyle>
            <a:lvl1pPr>
              <a:defRPr sz="2399">
                <a:solidFill>
                  <a:schemeClr val="bg1"/>
                </a:solidFill>
              </a:defRPr>
            </a:lvl1pPr>
          </a:lstStyle>
          <a:p>
            <a:r>
              <a:rPr lang="en-US"/>
              <a:t>Click to edit Master title style</a:t>
            </a:r>
            <a:endParaRPr lang="en-GB"/>
          </a:p>
        </p:txBody>
      </p:sp>
      <p:sp>
        <p:nvSpPr>
          <p:cNvPr id="3" name="Content Placeholder 2"/>
          <p:cNvSpPr>
            <a:spLocks noGrp="1"/>
          </p:cNvSpPr>
          <p:nvPr>
            <p:ph idx="1" hasCustomPrompt="1"/>
          </p:nvPr>
        </p:nvSpPr>
        <p:spPr>
          <a:xfrm>
            <a:off x="2693890" y="1137921"/>
            <a:ext cx="2741454" cy="5018184"/>
          </a:xfrm>
        </p:spPr>
        <p:txBody>
          <a:bodyPr/>
          <a:lstStyle>
            <a:lvl1pPr marL="0" indent="0">
              <a:buNone/>
              <a:defRPr sz="17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5724102" y="1137921"/>
            <a:ext cx="2802382" cy="5018184"/>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a:t>Text</a:t>
            </a:r>
          </a:p>
        </p:txBody>
      </p:sp>
      <p:sp>
        <p:nvSpPr>
          <p:cNvPr id="23" name="Content Placeholder 2">
            <a:extLst>
              <a:ext uri="{FF2B5EF4-FFF2-40B4-BE49-F238E27FC236}">
                <a16:creationId xmlns:a16="http://schemas.microsoft.com/office/drawing/2014/main" id="{6FF4A6F8-D9C6-4FEE-9324-5200D308BB1F}"/>
              </a:ext>
            </a:extLst>
          </p:cNvPr>
          <p:cNvSpPr>
            <a:spLocks noGrp="1"/>
          </p:cNvSpPr>
          <p:nvPr userDrawn="1">
            <p:ph idx="12" hasCustomPrompt="1"/>
          </p:nvPr>
        </p:nvSpPr>
        <p:spPr>
          <a:xfrm>
            <a:off x="8815241" y="1137922"/>
            <a:ext cx="2767159" cy="2796151"/>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a:t>Text</a:t>
            </a:r>
          </a:p>
        </p:txBody>
      </p:sp>
      <p:sp>
        <p:nvSpPr>
          <p:cNvPr id="19" name="Line 10">
            <a:extLst>
              <a:ext uri="{FF2B5EF4-FFF2-40B4-BE49-F238E27FC236}">
                <a16:creationId xmlns:a16="http://schemas.microsoft.com/office/drawing/2014/main" id="{B63A7CBA-3151-452E-BD2F-D3E65CE1595F}"/>
              </a:ext>
            </a:extLst>
          </p:cNvPr>
          <p:cNvSpPr>
            <a:spLocks noChangeShapeType="1"/>
          </p:cNvSpPr>
          <p:nvPr userDrawn="1"/>
        </p:nvSpPr>
        <p:spPr bwMode="auto">
          <a:xfrm>
            <a:off x="2693891" y="907750"/>
            <a:ext cx="8887371"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endParaRPr>
          </a:p>
        </p:txBody>
      </p:sp>
    </p:spTree>
    <p:extLst>
      <p:ext uri="{BB962C8B-B14F-4D97-AF65-F5344CB8AC3E}">
        <p14:creationId xmlns:p14="http://schemas.microsoft.com/office/powerpoint/2010/main" val="353138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7/6/2023</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9519452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400"/>
          </a:xfrm>
        </p:spPr>
        <p:txBody>
          <a:bodyPr/>
          <a:lstStyle>
            <a:lvl1pPr>
              <a:defRPr>
                <a:solidFill>
                  <a:schemeClr val="bg1"/>
                </a:solidFill>
              </a:defRPr>
            </a:lvl1pPr>
          </a:lstStyle>
          <a:p>
            <a:r>
              <a:rPr lang="en-US"/>
              <a:t>Click to edit Master title style</a:t>
            </a:r>
            <a:endParaRPr lang="en-GB"/>
          </a:p>
        </p:txBody>
      </p:sp>
      <p:sp>
        <p:nvSpPr>
          <p:cNvPr id="3" name="Content Placeholder 2"/>
          <p:cNvSpPr>
            <a:spLocks noGrp="1"/>
          </p:cNvSpPr>
          <p:nvPr>
            <p:ph idx="1"/>
          </p:nvPr>
        </p:nvSpPr>
        <p:spPr>
          <a:xfrm>
            <a:off x="609601" y="1137920"/>
            <a:ext cx="8234455" cy="4834800"/>
          </a:xfrm>
        </p:spPr>
        <p:txBody>
          <a:bodyPr/>
          <a:lstStyle>
            <a:lvl1pPr marL="0" indent="0">
              <a:spcBef>
                <a:spcPts val="0"/>
              </a:spcBef>
              <a:buNone/>
              <a:defRPr>
                <a:solidFill>
                  <a:schemeClr val="bg1"/>
                </a:solidFill>
              </a:defRPr>
            </a:lvl1pPr>
            <a:lvl2pPr marL="0" indent="0">
              <a:spcBef>
                <a:spcPts val="0"/>
              </a:spcBef>
              <a:buNone/>
              <a:defRPr sz="1799">
                <a:solidFill>
                  <a:schemeClr val="bg1"/>
                </a:solidFill>
              </a:defRPr>
            </a:lvl2pPr>
            <a:lvl3pPr marL="0" indent="0">
              <a:spcBef>
                <a:spcPts val="0"/>
              </a:spcBef>
              <a:buNone/>
              <a:defRPr sz="1599">
                <a:solidFill>
                  <a:schemeClr val="bg1"/>
                </a:solidFill>
              </a:defRPr>
            </a:lvl3pPr>
            <a:lvl4pPr marL="0" indent="0">
              <a:spcBef>
                <a:spcPts val="0"/>
              </a:spcBef>
              <a:buNone/>
              <a:defRPr sz="1399">
                <a:solidFill>
                  <a:schemeClr val="bg1"/>
                </a:solidFill>
              </a:defRPr>
            </a:lvl4pPr>
            <a:lvl5pPr marL="0" indent="0">
              <a:spcBef>
                <a:spcPts val="0"/>
              </a:spcBef>
              <a:buNone/>
              <a:defRPr sz="1199">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Line 10">
            <a:extLst>
              <a:ext uri="{FF2B5EF4-FFF2-40B4-BE49-F238E27FC236}">
                <a16:creationId xmlns:a16="http://schemas.microsoft.com/office/drawing/2014/main" id="{CF130104-FAF2-4309-9701-573F37743137}"/>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endParaRPr>
          </a:p>
        </p:txBody>
      </p:sp>
    </p:spTree>
    <p:extLst>
      <p:ext uri="{BB962C8B-B14F-4D97-AF65-F5344CB8AC3E}">
        <p14:creationId xmlns:p14="http://schemas.microsoft.com/office/powerpoint/2010/main" val="2534576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Standard slide_no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97C43D-4F1B-43DA-A0C6-DA6B6708E161}"/>
              </a:ext>
            </a:extLst>
          </p:cNvPr>
          <p:cNvSpPr>
            <a:spLocks noGrp="1"/>
          </p:cNvSpPr>
          <p:nvPr>
            <p:ph type="body" sz="quarter" idx="10" hasCustomPrompt="1"/>
          </p:nvPr>
        </p:nvSpPr>
        <p:spPr>
          <a:xfrm>
            <a:off x="352616" y="2851522"/>
            <a:ext cx="4445485" cy="1202318"/>
          </a:xfrm>
        </p:spPr>
        <p:txBody>
          <a:bodyPr vert="horz" lIns="0" tIns="0" rIns="0" bIns="0" rtlCol="0" anchor="ctr" anchorCtr="0">
            <a:noAutofit/>
          </a:bodyPr>
          <a:lstStyle>
            <a:lvl1pPr marL="0" indent="0">
              <a:buNone/>
              <a:defRPr kumimoji="0" lang="en-IN" sz="3598" b="0" i="0" u="none" strike="noStrike" cap="none" spc="0" normalizeH="0" baseline="0" dirty="0">
                <a:ln>
                  <a:noFill/>
                </a:ln>
                <a:solidFill>
                  <a:srgbClr val="FFFFFF"/>
                </a:solidFill>
                <a:effectLst/>
                <a:uLnTx/>
                <a:uFillTx/>
                <a:latin typeface="EYInterstate Light" panose="02000506000000020004" pitchFamily="2" charset="0"/>
                <a:ea typeface="+mj-ea"/>
                <a:cs typeface="+mj-cs"/>
              </a:defRPr>
            </a:lvl1pPr>
          </a:lstStyle>
          <a:p>
            <a:pPr marL="356438" marR="0" lvl="0" indent="-356438" defTabSz="1007383" fontAlgn="auto">
              <a:lnSpc>
                <a:spcPct val="100000"/>
              </a:lnSpc>
              <a:spcBef>
                <a:spcPct val="0"/>
              </a:spcBef>
              <a:spcAft>
                <a:spcPts val="0"/>
              </a:spcAft>
              <a:buClrTx/>
              <a:buSzTx/>
              <a:tabLst/>
            </a:pPr>
            <a:r>
              <a:rPr lang="en-US"/>
              <a:t>Chapter Title</a:t>
            </a:r>
            <a:endParaRPr lang="en-IN"/>
          </a:p>
        </p:txBody>
      </p:sp>
    </p:spTree>
    <p:extLst>
      <p:ext uri="{BB962C8B-B14F-4D97-AF65-F5344CB8AC3E}">
        <p14:creationId xmlns:p14="http://schemas.microsoft.com/office/powerpoint/2010/main" val="38937044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Standard slide_no bullets">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28F8CDB-776D-4811-AE2C-217236ECDECA}"/>
              </a:ext>
            </a:extLst>
          </p:cNvPr>
          <p:cNvSpPr>
            <a:spLocks noGrp="1"/>
          </p:cNvSpPr>
          <p:nvPr>
            <p:ph type="pic" sz="quarter" idx="12"/>
          </p:nvPr>
        </p:nvSpPr>
        <p:spPr>
          <a:xfrm>
            <a:off x="6223938" y="0"/>
            <a:ext cx="5968062" cy="6858000"/>
          </a:xfrm>
        </p:spPr>
        <p:txBody>
          <a:bodyPr/>
          <a:lstStyle/>
          <a:p>
            <a:endParaRPr lang="en-IN"/>
          </a:p>
        </p:txBody>
      </p:sp>
      <p:sp>
        <p:nvSpPr>
          <p:cNvPr id="5" name="Text Placeholder 4">
            <a:extLst>
              <a:ext uri="{FF2B5EF4-FFF2-40B4-BE49-F238E27FC236}">
                <a16:creationId xmlns:a16="http://schemas.microsoft.com/office/drawing/2014/main" id="{626E96BA-E9E4-496B-8CA5-6DA27B8AD7E4}"/>
              </a:ext>
            </a:extLst>
          </p:cNvPr>
          <p:cNvSpPr>
            <a:spLocks noGrp="1"/>
          </p:cNvSpPr>
          <p:nvPr>
            <p:ph type="body" sz="quarter" idx="10" hasCustomPrompt="1"/>
          </p:nvPr>
        </p:nvSpPr>
        <p:spPr>
          <a:xfrm>
            <a:off x="369513" y="2578743"/>
            <a:ext cx="4535597" cy="1055708"/>
          </a:xfrm>
        </p:spPr>
        <p:txBody>
          <a:bodyPr/>
          <a:lstStyle>
            <a:lvl1pPr marL="0" indent="0">
              <a:buNone/>
              <a:defRPr sz="2999"/>
            </a:lvl1pPr>
          </a:lstStyle>
          <a:p>
            <a:pPr lvl="0"/>
            <a:r>
              <a:rPr lang="en-IN"/>
              <a:t>Chapter Title</a:t>
            </a:r>
          </a:p>
          <a:p>
            <a:pPr lvl="0"/>
            <a:r>
              <a:rPr lang="en-IN"/>
              <a:t>EY Interstate Light</a:t>
            </a:r>
          </a:p>
        </p:txBody>
      </p:sp>
      <p:sp>
        <p:nvSpPr>
          <p:cNvPr id="14" name="Text Placeholder 4">
            <a:extLst>
              <a:ext uri="{FF2B5EF4-FFF2-40B4-BE49-F238E27FC236}">
                <a16:creationId xmlns:a16="http://schemas.microsoft.com/office/drawing/2014/main" id="{1173C8A3-BA2F-497B-A214-45B02D73AF20}"/>
              </a:ext>
            </a:extLst>
          </p:cNvPr>
          <p:cNvSpPr>
            <a:spLocks noGrp="1"/>
          </p:cNvSpPr>
          <p:nvPr>
            <p:ph type="body" sz="quarter" idx="11" hasCustomPrompt="1"/>
          </p:nvPr>
        </p:nvSpPr>
        <p:spPr>
          <a:xfrm>
            <a:off x="369513" y="3840384"/>
            <a:ext cx="4535597" cy="1055708"/>
          </a:xfrm>
        </p:spPr>
        <p:txBody>
          <a:bodyPr/>
          <a:lstStyle>
            <a:lvl1pPr marL="0" indent="0">
              <a:buNone/>
              <a:defRPr sz="1599"/>
            </a:lvl1pPr>
          </a:lstStyle>
          <a:p>
            <a:pPr lvl="0"/>
            <a:r>
              <a:rPr lang="en-IN"/>
              <a:t>text</a:t>
            </a:r>
          </a:p>
        </p:txBody>
      </p:sp>
    </p:spTree>
    <p:extLst>
      <p:ext uri="{BB962C8B-B14F-4D97-AF65-F5344CB8AC3E}">
        <p14:creationId xmlns:p14="http://schemas.microsoft.com/office/powerpoint/2010/main" val="15805246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400"/>
          </a:xfrm>
        </p:spPr>
        <p:txBody>
          <a:bodyPr/>
          <a:lstStyle>
            <a:lvl1pPr>
              <a:defRPr>
                <a:solidFill>
                  <a:schemeClr val="bg1"/>
                </a:solidFill>
              </a:defRPr>
            </a:lvl1pPr>
          </a:lstStyle>
          <a:p>
            <a:r>
              <a:rPr lang="en-US"/>
              <a:t>Click to edit Master title style</a:t>
            </a:r>
            <a:endParaRPr lang="en-GB"/>
          </a:p>
        </p:txBody>
      </p:sp>
      <p:sp>
        <p:nvSpPr>
          <p:cNvPr id="5" name="Table Placeholder 4">
            <a:extLst>
              <a:ext uri="{FF2B5EF4-FFF2-40B4-BE49-F238E27FC236}">
                <a16:creationId xmlns:a16="http://schemas.microsoft.com/office/drawing/2014/main" id="{95A2BE92-ABF7-4A82-BC35-00F28F500FED}"/>
              </a:ext>
            </a:extLst>
          </p:cNvPr>
          <p:cNvSpPr>
            <a:spLocks noGrp="1"/>
          </p:cNvSpPr>
          <p:nvPr>
            <p:ph type="tbl" sz="quarter" idx="10"/>
          </p:nvPr>
        </p:nvSpPr>
        <p:spPr>
          <a:xfrm>
            <a:off x="609600" y="1137921"/>
            <a:ext cx="4954924" cy="4267457"/>
          </a:xfrm>
        </p:spPr>
        <p:txBody>
          <a:bodyPr/>
          <a:lstStyle/>
          <a:p>
            <a:endParaRPr lang="en-IN"/>
          </a:p>
        </p:txBody>
      </p:sp>
      <p:sp>
        <p:nvSpPr>
          <p:cNvPr id="10" name="Text Placeholder 16">
            <a:extLst>
              <a:ext uri="{FF2B5EF4-FFF2-40B4-BE49-F238E27FC236}">
                <a16:creationId xmlns:a16="http://schemas.microsoft.com/office/drawing/2014/main" id="{DA81FCAA-64D2-4A9C-B16E-9C4E3BB431BB}"/>
              </a:ext>
            </a:extLst>
          </p:cNvPr>
          <p:cNvSpPr>
            <a:spLocks noGrp="1"/>
          </p:cNvSpPr>
          <p:nvPr>
            <p:ph type="body" sz="quarter" idx="14" hasCustomPrompt="1"/>
          </p:nvPr>
        </p:nvSpPr>
        <p:spPr>
          <a:xfrm>
            <a:off x="7129748" y="3813288"/>
            <a:ext cx="3087667" cy="180000"/>
          </a:xfrm>
        </p:spPr>
        <p:txBody>
          <a:bodyPr/>
          <a:lstStyle>
            <a:lvl1pPr marL="0" indent="0">
              <a:buNone/>
              <a:defRPr sz="1199">
                <a:solidFill>
                  <a:schemeClr val="bg1"/>
                </a:solidFill>
              </a:defRPr>
            </a:lvl1pPr>
          </a:lstStyle>
          <a:p>
            <a:pPr lvl="0"/>
            <a:r>
              <a:rPr lang="en-US"/>
              <a:t>Name Surname</a:t>
            </a:r>
            <a:endParaRPr lang="en-GB"/>
          </a:p>
        </p:txBody>
      </p:sp>
      <p:sp>
        <p:nvSpPr>
          <p:cNvPr id="11" name="Text Placeholder 16">
            <a:extLst>
              <a:ext uri="{FF2B5EF4-FFF2-40B4-BE49-F238E27FC236}">
                <a16:creationId xmlns:a16="http://schemas.microsoft.com/office/drawing/2014/main" id="{03CDC117-35F2-47B2-85B2-29CB8EE7E096}"/>
              </a:ext>
            </a:extLst>
          </p:cNvPr>
          <p:cNvSpPr>
            <a:spLocks noGrp="1"/>
          </p:cNvSpPr>
          <p:nvPr>
            <p:ph type="body" sz="quarter" idx="15" hasCustomPrompt="1"/>
          </p:nvPr>
        </p:nvSpPr>
        <p:spPr>
          <a:xfrm>
            <a:off x="7129748" y="4055931"/>
            <a:ext cx="3087667" cy="180000"/>
          </a:xfrm>
        </p:spPr>
        <p:txBody>
          <a:bodyPr/>
          <a:lstStyle>
            <a:lvl1pPr marL="0" indent="0">
              <a:buNone/>
              <a:defRPr sz="1199">
                <a:solidFill>
                  <a:schemeClr val="bg1"/>
                </a:solidFill>
              </a:defRPr>
            </a:lvl1pPr>
          </a:lstStyle>
          <a:p>
            <a:pPr lvl="0"/>
            <a:r>
              <a:rPr lang="en-US"/>
              <a:t>Job Title to go here</a:t>
            </a:r>
            <a:endParaRPr lang="en-GB"/>
          </a:p>
        </p:txBody>
      </p:sp>
      <p:sp>
        <p:nvSpPr>
          <p:cNvPr id="14" name="Picture Placeholder 19">
            <a:extLst>
              <a:ext uri="{FF2B5EF4-FFF2-40B4-BE49-F238E27FC236}">
                <a16:creationId xmlns:a16="http://schemas.microsoft.com/office/drawing/2014/main" id="{00A15EA9-2372-4E06-83C2-1E13AB1FA626}"/>
              </a:ext>
            </a:extLst>
          </p:cNvPr>
          <p:cNvSpPr>
            <a:spLocks noGrp="1"/>
          </p:cNvSpPr>
          <p:nvPr>
            <p:ph type="pic" sz="quarter" idx="16"/>
          </p:nvPr>
        </p:nvSpPr>
        <p:spPr>
          <a:xfrm>
            <a:off x="6119820" y="3578084"/>
            <a:ext cx="778554" cy="778959"/>
          </a:xfrm>
          <a:prstGeom prst="ellipse">
            <a:avLst/>
          </a:prstGeom>
        </p:spPr>
        <p:txBody>
          <a:bodyPr anchor="ctr"/>
          <a:lstStyle>
            <a:lvl1pPr marL="0" indent="0" algn="ctr">
              <a:buNone/>
              <a:defRPr sz="900">
                <a:solidFill>
                  <a:schemeClr val="bg1"/>
                </a:solidFill>
              </a:defRPr>
            </a:lvl1pPr>
          </a:lstStyle>
          <a:p>
            <a:endParaRPr lang="en-GB"/>
          </a:p>
        </p:txBody>
      </p:sp>
      <p:sp>
        <p:nvSpPr>
          <p:cNvPr id="9" name="Text Placeholder 8">
            <a:extLst>
              <a:ext uri="{FF2B5EF4-FFF2-40B4-BE49-F238E27FC236}">
                <a16:creationId xmlns:a16="http://schemas.microsoft.com/office/drawing/2014/main" id="{5DB83DAE-9FEB-4E9C-85BA-A34BD239275A}"/>
              </a:ext>
            </a:extLst>
          </p:cNvPr>
          <p:cNvSpPr>
            <a:spLocks noGrp="1"/>
          </p:cNvSpPr>
          <p:nvPr>
            <p:ph type="body" sz="quarter" idx="17" hasCustomPrompt="1"/>
          </p:nvPr>
        </p:nvSpPr>
        <p:spPr>
          <a:xfrm>
            <a:off x="6119821" y="1137921"/>
            <a:ext cx="5462580" cy="373807"/>
          </a:xfrm>
        </p:spPr>
        <p:txBody>
          <a:bodyPr/>
          <a:lstStyle>
            <a:lvl1pPr marL="0" indent="0">
              <a:buNone/>
              <a:defRPr/>
            </a:lvl1pPr>
          </a:lstStyle>
          <a:p>
            <a:pPr lvl="0"/>
            <a:r>
              <a:rPr lang="en-US"/>
              <a:t>Key Takeaways</a:t>
            </a:r>
          </a:p>
        </p:txBody>
      </p:sp>
      <p:sp>
        <p:nvSpPr>
          <p:cNvPr id="15" name="Text Placeholder 8">
            <a:extLst>
              <a:ext uri="{FF2B5EF4-FFF2-40B4-BE49-F238E27FC236}">
                <a16:creationId xmlns:a16="http://schemas.microsoft.com/office/drawing/2014/main" id="{C1ABE303-7041-4312-AD03-0E872AEF99BE}"/>
              </a:ext>
            </a:extLst>
          </p:cNvPr>
          <p:cNvSpPr>
            <a:spLocks noGrp="1"/>
          </p:cNvSpPr>
          <p:nvPr>
            <p:ph type="body" sz="quarter" idx="18" hasCustomPrompt="1"/>
          </p:nvPr>
        </p:nvSpPr>
        <p:spPr>
          <a:xfrm>
            <a:off x="6119821" y="1635009"/>
            <a:ext cx="5462580" cy="1611554"/>
          </a:xfrm>
        </p:spPr>
        <p:txBody>
          <a:bodyPr/>
          <a:lstStyle>
            <a:lvl1pPr marL="0" indent="0">
              <a:buNone/>
              <a:defRPr sz="1599"/>
            </a:lvl1pPr>
          </a:lstStyle>
          <a:p>
            <a:pPr lvl="0"/>
            <a:r>
              <a:rPr lang="en-US"/>
              <a:t>Content EY Interstate Light, 16pt, Lorem ipsum dolor, 12pt, </a:t>
            </a:r>
            <a:r>
              <a:rPr lang="en-US" err="1"/>
              <a:t>Utinam</a:t>
            </a:r>
            <a:r>
              <a:rPr lang="en-US"/>
              <a:t> </a:t>
            </a:r>
            <a:r>
              <a:rPr lang="en-US" err="1"/>
              <a:t>nonumy</a:t>
            </a:r>
            <a:r>
              <a:rPr lang="en-US"/>
              <a:t> </a:t>
            </a:r>
            <a:r>
              <a:rPr lang="en-US" err="1"/>
              <a:t>abhorreant</a:t>
            </a:r>
            <a:r>
              <a:rPr lang="en-US"/>
              <a:t> </a:t>
            </a:r>
            <a:r>
              <a:rPr lang="en-US" err="1"/>
              <a:t>sead</a:t>
            </a:r>
            <a:r>
              <a:rPr lang="en-US"/>
              <a:t>. </a:t>
            </a:r>
            <a:r>
              <a:rPr lang="en-US" err="1"/>
              <a:t>Putant</a:t>
            </a:r>
            <a:r>
              <a:rPr lang="en-US"/>
              <a:t> </a:t>
            </a:r>
            <a:r>
              <a:rPr lang="en-US" err="1"/>
              <a:t>probatus</a:t>
            </a:r>
            <a:r>
              <a:rPr lang="en-US"/>
              <a:t> id vis, ad his </a:t>
            </a:r>
            <a:r>
              <a:rPr lang="en-US" err="1"/>
              <a:t>meis</a:t>
            </a:r>
            <a:r>
              <a:rPr lang="en-US"/>
              <a:t> </a:t>
            </a:r>
            <a:r>
              <a:rPr lang="en-US" err="1"/>
              <a:t>habemus</a:t>
            </a:r>
            <a:r>
              <a:rPr lang="en-US"/>
              <a:t> </a:t>
            </a:r>
            <a:r>
              <a:rPr lang="en-US" err="1"/>
              <a:t>repudiare</a:t>
            </a:r>
            <a:r>
              <a:rPr lang="en-US"/>
              <a:t>, has an </a:t>
            </a:r>
            <a:r>
              <a:rPr lang="en-US" err="1"/>
              <a:t>pericula</a:t>
            </a:r>
            <a:r>
              <a:rPr lang="en-US"/>
              <a:t> </a:t>
            </a:r>
            <a:r>
              <a:rPr lang="en-US" err="1"/>
              <a:t>tractatos</a:t>
            </a:r>
            <a:r>
              <a:rPr lang="en-US"/>
              <a:t>. </a:t>
            </a:r>
            <a:r>
              <a:rPr lang="en-US" err="1"/>
              <a:t>Nec</a:t>
            </a:r>
            <a:r>
              <a:rPr lang="en-US"/>
              <a:t> </a:t>
            </a:r>
            <a:r>
              <a:rPr lang="en-US" err="1"/>
              <a:t>debitis</a:t>
            </a:r>
            <a:r>
              <a:rPr lang="en-US"/>
              <a:t> </a:t>
            </a:r>
            <a:r>
              <a:rPr lang="en-US" err="1"/>
              <a:t>dissentias</a:t>
            </a:r>
            <a:r>
              <a:rPr lang="en-US"/>
              <a:t> ad. </a:t>
            </a:r>
            <a:r>
              <a:rPr lang="en-US" err="1"/>
              <a:t>Patrioque</a:t>
            </a:r>
            <a:r>
              <a:rPr lang="en-US"/>
              <a:t> </a:t>
            </a:r>
            <a:r>
              <a:rPr lang="en-US" err="1"/>
              <a:t>voluptatum</a:t>
            </a:r>
            <a:r>
              <a:rPr lang="en-US"/>
              <a:t> </a:t>
            </a:r>
            <a:r>
              <a:rPr lang="en-US" err="1"/>
              <a:t>sed</a:t>
            </a:r>
            <a:r>
              <a:rPr lang="en-US"/>
              <a:t> ex, id </a:t>
            </a:r>
            <a:r>
              <a:rPr lang="en-US" err="1"/>
              <a:t>admodum</a:t>
            </a:r>
            <a:r>
              <a:rPr lang="en-US"/>
              <a:t>.</a:t>
            </a:r>
          </a:p>
          <a:p>
            <a:pPr lvl="0"/>
            <a:endParaRPr lang="en-US"/>
          </a:p>
        </p:txBody>
      </p:sp>
      <p:sp>
        <p:nvSpPr>
          <p:cNvPr id="20" name="Line 10">
            <a:extLst>
              <a:ext uri="{FF2B5EF4-FFF2-40B4-BE49-F238E27FC236}">
                <a16:creationId xmlns:a16="http://schemas.microsoft.com/office/drawing/2014/main" id="{B69EB865-6B86-419B-923C-F7DDC68C9C66}"/>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endParaRPr>
          </a:p>
        </p:txBody>
      </p:sp>
    </p:spTree>
    <p:extLst>
      <p:ext uri="{BB962C8B-B14F-4D97-AF65-F5344CB8AC3E}">
        <p14:creationId xmlns:p14="http://schemas.microsoft.com/office/powerpoint/2010/main" val="28331009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tandard slide_Quotes">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58271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Standard slide_Quotes">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E28D7EA5-A532-4D8B-9984-8F3D1FEA98DB}"/>
              </a:ext>
            </a:extLst>
          </p:cNvPr>
          <p:cNvSpPr>
            <a:spLocks noGrp="1"/>
          </p:cNvSpPr>
          <p:nvPr>
            <p:ph type="body" sz="quarter" idx="10"/>
          </p:nvPr>
        </p:nvSpPr>
        <p:spPr>
          <a:xfrm>
            <a:off x="3451378" y="2060235"/>
            <a:ext cx="5289245" cy="3025522"/>
          </a:xfrm>
        </p:spPr>
        <p:txBody>
          <a:bodyPr lIns="0" tIns="0" rIns="0" bIns="0">
            <a:noAutofit/>
          </a:bodyPr>
          <a:lstStyle>
            <a:lvl1pPr marL="0" indent="0" algn="ctr">
              <a:buNone/>
              <a:defRPr lang="en-US" sz="2799" dirty="0" smtClean="0">
                <a:latin typeface="Georgia" panose="02040502050405020303" pitchFamily="18" charset="0"/>
              </a:defRPr>
            </a:lvl1pPr>
          </a:lstStyle>
          <a:p>
            <a:pPr marL="356438" lvl="0" indent="-356438" algn="ctr">
              <a:spcBef>
                <a:spcPts val="0"/>
              </a:spcBef>
            </a:pPr>
            <a:r>
              <a:rPr lang="en-US"/>
              <a:t>Edit Master text styles</a:t>
            </a:r>
          </a:p>
        </p:txBody>
      </p:sp>
      <p:sp>
        <p:nvSpPr>
          <p:cNvPr id="5" name="Text Placeholder 6">
            <a:extLst>
              <a:ext uri="{FF2B5EF4-FFF2-40B4-BE49-F238E27FC236}">
                <a16:creationId xmlns:a16="http://schemas.microsoft.com/office/drawing/2014/main" id="{9F9B9C3C-16F2-40B2-A460-0480520ECF89}"/>
              </a:ext>
            </a:extLst>
          </p:cNvPr>
          <p:cNvSpPr>
            <a:spLocks noGrp="1"/>
          </p:cNvSpPr>
          <p:nvPr>
            <p:ph type="body" sz="quarter" idx="11" hasCustomPrompt="1"/>
          </p:nvPr>
        </p:nvSpPr>
        <p:spPr>
          <a:xfrm>
            <a:off x="3451378" y="5506678"/>
            <a:ext cx="5289245" cy="316838"/>
          </a:xfrm>
        </p:spPr>
        <p:txBody>
          <a:bodyPr lIns="0" tIns="0" rIns="0" bIns="0">
            <a:noAutofit/>
          </a:bodyPr>
          <a:lstStyle>
            <a:lvl1pPr marL="0" indent="0" algn="ctr">
              <a:buNone/>
              <a:defRPr lang="en-US" sz="1599" dirty="0" smtClean="0">
                <a:solidFill>
                  <a:srgbClr val="FFE600"/>
                </a:solidFill>
                <a:latin typeface="+mn-lt"/>
              </a:defRPr>
            </a:lvl1pPr>
          </a:lstStyle>
          <a:p>
            <a:pPr marL="356438" lvl="0" indent="-356438" algn="ctr">
              <a:spcBef>
                <a:spcPts val="0"/>
              </a:spcBef>
              <a:spcAft>
                <a:spcPts val="600"/>
              </a:spcAft>
            </a:pPr>
            <a:r>
              <a:rPr lang="en-US"/>
              <a:t>Name Surname</a:t>
            </a:r>
          </a:p>
        </p:txBody>
      </p:sp>
      <p:sp>
        <p:nvSpPr>
          <p:cNvPr id="6" name="Text Placeholder 6">
            <a:extLst>
              <a:ext uri="{FF2B5EF4-FFF2-40B4-BE49-F238E27FC236}">
                <a16:creationId xmlns:a16="http://schemas.microsoft.com/office/drawing/2014/main" id="{8E04541C-CC5D-4455-8271-73223AE0A881}"/>
              </a:ext>
            </a:extLst>
          </p:cNvPr>
          <p:cNvSpPr>
            <a:spLocks noGrp="1"/>
          </p:cNvSpPr>
          <p:nvPr>
            <p:ph type="body" sz="quarter" idx="12" hasCustomPrompt="1"/>
          </p:nvPr>
        </p:nvSpPr>
        <p:spPr>
          <a:xfrm>
            <a:off x="3451378" y="5818717"/>
            <a:ext cx="5289245" cy="316838"/>
          </a:xfrm>
        </p:spPr>
        <p:txBody>
          <a:bodyPr vert="horz" lIns="0" tIns="0" rIns="0" bIns="0" rtlCol="0" anchor="t" anchorCtr="0">
            <a:noAutofit/>
          </a:bodyPr>
          <a:lstStyle>
            <a:lvl1pPr marL="0" indent="0" algn="ctr">
              <a:buNone/>
              <a:defRPr lang="en-US" sz="1599" dirty="0" smtClean="0">
                <a:latin typeface="+mn-lt"/>
              </a:defRPr>
            </a:lvl1pPr>
          </a:lstStyle>
          <a:p>
            <a:pPr marL="356438" lvl="0" indent="-356438" algn="ctr">
              <a:spcBef>
                <a:spcPts val="0"/>
              </a:spcBef>
              <a:spcAft>
                <a:spcPts val="600"/>
              </a:spcAft>
            </a:pPr>
            <a:r>
              <a:rPr lang="en-US"/>
              <a:t>Job Title</a:t>
            </a:r>
          </a:p>
        </p:txBody>
      </p:sp>
      <p:sp>
        <p:nvSpPr>
          <p:cNvPr id="9" name="Text Placeholder 11">
            <a:extLst>
              <a:ext uri="{FF2B5EF4-FFF2-40B4-BE49-F238E27FC236}">
                <a16:creationId xmlns:a16="http://schemas.microsoft.com/office/drawing/2014/main" id="{FBD672D3-B116-471A-8511-D80D5D920D93}"/>
              </a:ext>
            </a:extLst>
          </p:cNvPr>
          <p:cNvSpPr txBox="1">
            <a:spLocks/>
          </p:cNvSpPr>
          <p:nvPr userDrawn="1"/>
        </p:nvSpPr>
        <p:spPr>
          <a:xfrm>
            <a:off x="4927415" y="979788"/>
            <a:ext cx="2337171" cy="882687"/>
          </a:xfrm>
          <a:prstGeom prst="rect">
            <a:avLst/>
          </a:prstGeom>
        </p:spPr>
        <p:txBody>
          <a:bodyPr lIns="0" tIns="0" rIns="0" bIns="0">
            <a:noAutofit/>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1194">
                <a:solidFill>
                  <a:schemeClr val="tx2"/>
                </a:solidFill>
                <a:latin typeface="Georgia" panose="02040502050405020303" pitchFamily="18" charset="0"/>
              </a:rPr>
              <a:t>“ </a:t>
            </a:r>
          </a:p>
        </p:txBody>
      </p:sp>
    </p:spTree>
    <p:extLst>
      <p:ext uri="{BB962C8B-B14F-4D97-AF65-F5344CB8AC3E}">
        <p14:creationId xmlns:p14="http://schemas.microsoft.com/office/powerpoint/2010/main" val="35212200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tandard slide_Quotes">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8F291EB0-15F5-4E9A-A38B-CE3AC1452E21}"/>
              </a:ext>
            </a:extLst>
          </p:cNvPr>
          <p:cNvSpPr txBox="1">
            <a:spLocks/>
          </p:cNvSpPr>
          <p:nvPr userDrawn="1"/>
        </p:nvSpPr>
        <p:spPr>
          <a:xfrm>
            <a:off x="477102" y="1488927"/>
            <a:ext cx="2337171" cy="858838"/>
          </a:xfrm>
          <a:prstGeom prst="rect">
            <a:avLst/>
          </a:prstGeom>
        </p:spPr>
        <p:txBody>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1194">
                <a:solidFill>
                  <a:schemeClr val="tx2"/>
                </a:solidFill>
                <a:latin typeface="Georgia" panose="02040502050405020303" pitchFamily="18" charset="0"/>
              </a:rPr>
              <a:t>“</a:t>
            </a:r>
          </a:p>
        </p:txBody>
      </p:sp>
      <p:sp>
        <p:nvSpPr>
          <p:cNvPr id="7" name="Text Placeholder 6">
            <a:extLst>
              <a:ext uri="{FF2B5EF4-FFF2-40B4-BE49-F238E27FC236}">
                <a16:creationId xmlns:a16="http://schemas.microsoft.com/office/drawing/2014/main" id="{FB5D2AC0-B4F7-4455-9AE0-201966050A6D}"/>
              </a:ext>
            </a:extLst>
          </p:cNvPr>
          <p:cNvSpPr>
            <a:spLocks noGrp="1"/>
          </p:cNvSpPr>
          <p:nvPr>
            <p:ph type="body" sz="quarter" idx="10"/>
          </p:nvPr>
        </p:nvSpPr>
        <p:spPr>
          <a:xfrm>
            <a:off x="513083" y="2526765"/>
            <a:ext cx="5289245" cy="1800000"/>
          </a:xfrm>
        </p:spPr>
        <p:txBody>
          <a:bodyPr lIns="90000" tIns="46800" rIns="90000" bIns="46800"/>
          <a:lstStyle>
            <a:lvl1pPr marL="0" indent="0">
              <a:buNone/>
              <a:defRPr lang="en-US" sz="2799" dirty="0" smtClean="0">
                <a:latin typeface="Georgia" panose="02040502050405020303" pitchFamily="18" charset="0"/>
              </a:defRPr>
            </a:lvl1pPr>
          </a:lstStyle>
          <a:p>
            <a:pPr marL="356438" lvl="0" indent="-356438">
              <a:spcBef>
                <a:spcPts val="0"/>
              </a:spcBef>
            </a:pPr>
            <a:r>
              <a:rPr lang="en-US"/>
              <a:t>Edit Master text styles</a:t>
            </a:r>
          </a:p>
        </p:txBody>
      </p:sp>
      <p:sp>
        <p:nvSpPr>
          <p:cNvPr id="8" name="Text Placeholder 6">
            <a:extLst>
              <a:ext uri="{FF2B5EF4-FFF2-40B4-BE49-F238E27FC236}">
                <a16:creationId xmlns:a16="http://schemas.microsoft.com/office/drawing/2014/main" id="{F1BA83A2-78F0-4F7E-836B-9B4B87820F96}"/>
              </a:ext>
            </a:extLst>
          </p:cNvPr>
          <p:cNvSpPr>
            <a:spLocks noGrp="1"/>
          </p:cNvSpPr>
          <p:nvPr>
            <p:ph type="body" sz="quarter" idx="11" hasCustomPrompt="1"/>
          </p:nvPr>
        </p:nvSpPr>
        <p:spPr>
          <a:xfrm>
            <a:off x="513083" y="4632765"/>
            <a:ext cx="5289245" cy="316838"/>
          </a:xfrm>
        </p:spPr>
        <p:txBody>
          <a:bodyPr lIns="90000" tIns="46800" rIns="90000" bIns="46800"/>
          <a:lstStyle>
            <a:lvl1pPr marL="0" indent="0" algn="l" defTabSz="913943" rtl="0" eaLnBrk="1" latinLnBrk="0" hangingPunct="1">
              <a:spcBef>
                <a:spcPts val="0"/>
              </a:spcBef>
              <a:spcAft>
                <a:spcPts val="600"/>
              </a:spcAft>
              <a:buClr>
                <a:schemeClr val="tx2"/>
              </a:buClr>
              <a:buSzPct val="70000"/>
              <a:buFont typeface="Arial" pitchFamily="34" charset="0"/>
              <a:buNone/>
              <a:defRPr lang="en-US" sz="1599" kern="1200" dirty="0" smtClean="0">
                <a:solidFill>
                  <a:schemeClr val="tx2"/>
                </a:solidFill>
                <a:latin typeface="+mn-lt"/>
                <a:ea typeface="+mn-ea"/>
                <a:cs typeface="+mn-cs"/>
              </a:defRPr>
            </a:lvl1pPr>
            <a:lvl2pPr marL="356438" indent="0">
              <a:buNone/>
              <a:defRPr lang="en-US" sz="1999" smtClean="0">
                <a:latin typeface="+mn-lt"/>
              </a:defRPr>
            </a:lvl2pPr>
            <a:lvl3pPr>
              <a:defRPr lang="en-US" sz="1799" smtClean="0">
                <a:latin typeface="+mn-lt"/>
              </a:defRPr>
            </a:lvl3pPr>
            <a:lvl4pPr>
              <a:defRPr lang="en-US" sz="1599" smtClean="0">
                <a:latin typeface="+mn-lt"/>
              </a:defRPr>
            </a:lvl4pPr>
            <a:lvl5pPr>
              <a:defRPr lang="en-IN" sz="1599">
                <a:latin typeface="+mn-lt"/>
              </a:defRPr>
            </a:lvl5pPr>
          </a:lstStyle>
          <a:p>
            <a:pPr marL="0" lvl="0" indent="0">
              <a:spcBef>
                <a:spcPts val="0"/>
              </a:spcBef>
              <a:buNone/>
            </a:pPr>
            <a:r>
              <a:rPr lang="en-US"/>
              <a:t>Name Surname</a:t>
            </a:r>
          </a:p>
        </p:txBody>
      </p:sp>
      <p:sp>
        <p:nvSpPr>
          <p:cNvPr id="9" name="Text Placeholder 6">
            <a:extLst>
              <a:ext uri="{FF2B5EF4-FFF2-40B4-BE49-F238E27FC236}">
                <a16:creationId xmlns:a16="http://schemas.microsoft.com/office/drawing/2014/main" id="{034CE9DD-CE12-4D9F-8FD6-A2522F36C807}"/>
              </a:ext>
            </a:extLst>
          </p:cNvPr>
          <p:cNvSpPr>
            <a:spLocks noGrp="1"/>
          </p:cNvSpPr>
          <p:nvPr>
            <p:ph type="body" sz="quarter" idx="12" hasCustomPrompt="1"/>
          </p:nvPr>
        </p:nvSpPr>
        <p:spPr>
          <a:xfrm>
            <a:off x="513083" y="4971442"/>
            <a:ext cx="5289245" cy="316838"/>
          </a:xfrm>
        </p:spPr>
        <p:txBody>
          <a:bodyPr lIns="90000" tIns="46800" rIns="90000" bIns="46800"/>
          <a:lstStyle>
            <a:lvl1pPr marL="0" indent="0" algn="l" defTabSz="913943" rtl="0" eaLnBrk="1" latinLnBrk="0" hangingPunct="1">
              <a:spcBef>
                <a:spcPts val="0"/>
              </a:spcBef>
              <a:spcAft>
                <a:spcPts val="600"/>
              </a:spcAft>
              <a:buClr>
                <a:schemeClr val="tx2"/>
              </a:buClr>
              <a:buSzPct val="70000"/>
              <a:buFont typeface="Arial" pitchFamily="34" charset="0"/>
              <a:buNone/>
              <a:defRPr lang="en-US" sz="1599" kern="1200" dirty="0" smtClean="0">
                <a:solidFill>
                  <a:schemeClr val="bg1"/>
                </a:solidFill>
                <a:latin typeface="+mn-lt"/>
                <a:ea typeface="+mn-ea"/>
                <a:cs typeface="+mn-cs"/>
              </a:defRPr>
            </a:lvl1pPr>
            <a:lvl2pPr marL="356438" indent="0">
              <a:buNone/>
              <a:defRPr lang="en-US" sz="1999" smtClean="0">
                <a:latin typeface="+mn-lt"/>
              </a:defRPr>
            </a:lvl2pPr>
            <a:lvl3pPr>
              <a:defRPr lang="en-US" sz="1799" smtClean="0">
                <a:latin typeface="+mn-lt"/>
              </a:defRPr>
            </a:lvl3pPr>
            <a:lvl4pPr>
              <a:defRPr lang="en-US" sz="1599" smtClean="0">
                <a:latin typeface="+mn-lt"/>
              </a:defRPr>
            </a:lvl4pPr>
            <a:lvl5pPr>
              <a:defRPr lang="en-IN" sz="1599">
                <a:latin typeface="+mn-lt"/>
              </a:defRPr>
            </a:lvl5pPr>
          </a:lstStyle>
          <a:p>
            <a:pPr marL="0" lvl="0" indent="0">
              <a:spcBef>
                <a:spcPts val="0"/>
              </a:spcBef>
              <a:buNone/>
            </a:pPr>
            <a:r>
              <a:rPr lang="en-US"/>
              <a:t>Job Title</a:t>
            </a:r>
          </a:p>
        </p:txBody>
      </p:sp>
    </p:spTree>
    <p:extLst>
      <p:ext uri="{BB962C8B-B14F-4D97-AF65-F5344CB8AC3E}">
        <p14:creationId xmlns:p14="http://schemas.microsoft.com/office/powerpoint/2010/main" val="23222848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Standard slide_no_first_level_bullets">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400"/>
          </a:xfrm>
        </p:spPr>
        <p:txBody>
          <a:bodyPr/>
          <a:lstStyle>
            <a:lvl1pPr>
              <a:defRPr>
                <a:solidFill>
                  <a:schemeClr val="bg1"/>
                </a:solidFill>
              </a:defRPr>
            </a:lvl1pPr>
          </a:lstStyle>
          <a:p>
            <a:r>
              <a:rPr lang="en-US"/>
              <a:t>Click to edit Master title style</a:t>
            </a:r>
            <a:endParaRPr lang="en-GB"/>
          </a:p>
        </p:txBody>
      </p:sp>
      <p:sp>
        <p:nvSpPr>
          <p:cNvPr id="3" name="Content Placeholder 2"/>
          <p:cNvSpPr>
            <a:spLocks noGrp="1"/>
          </p:cNvSpPr>
          <p:nvPr>
            <p:ph idx="1"/>
          </p:nvPr>
        </p:nvSpPr>
        <p:spPr>
          <a:xfrm>
            <a:off x="609601" y="1137920"/>
            <a:ext cx="8234455" cy="4834800"/>
          </a:xfrm>
        </p:spPr>
        <p:txBody>
          <a:bodyPr/>
          <a:lstStyle>
            <a:lvl1pPr marL="0" indent="0">
              <a:buNone/>
              <a:defRPr>
                <a:solidFill>
                  <a:schemeClr val="bg1"/>
                </a:solidFill>
              </a:defRPr>
            </a:lvl1pPr>
            <a:lvl2pPr marL="356438">
              <a:defRPr>
                <a:solidFill>
                  <a:schemeClr val="bg1"/>
                </a:solidFill>
              </a:defRPr>
            </a:lvl2pPr>
            <a:lvl3pPr marL="712875">
              <a:defRPr>
                <a:solidFill>
                  <a:schemeClr val="bg1"/>
                </a:solidFill>
              </a:defRPr>
            </a:lvl3pPr>
            <a:lvl4pPr marL="1069313">
              <a:defRPr>
                <a:solidFill>
                  <a:schemeClr val="bg1"/>
                </a:solidFill>
              </a:defRPr>
            </a:lvl4pPr>
            <a:lvl5pPr marL="1425751">
              <a:defRPr sz="1199">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Line 10">
            <a:extLst>
              <a:ext uri="{FF2B5EF4-FFF2-40B4-BE49-F238E27FC236}">
                <a16:creationId xmlns:a16="http://schemas.microsoft.com/office/drawing/2014/main" id="{8D4CA674-C969-4C5C-9EA4-6D41FE961DE2}"/>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endParaRPr>
          </a:p>
        </p:txBody>
      </p:sp>
    </p:spTree>
    <p:extLst>
      <p:ext uri="{BB962C8B-B14F-4D97-AF65-F5344CB8AC3E}">
        <p14:creationId xmlns:p14="http://schemas.microsoft.com/office/powerpoint/2010/main" val="37750028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no line">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880"/>
          </a:xfrm>
        </p:spPr>
        <p:txBody>
          <a:bodyPr/>
          <a:lstStyle>
            <a:lvl1pPr>
              <a:defRPr>
                <a:solidFill>
                  <a:schemeClr val="bg1"/>
                </a:solidFill>
              </a:defRPr>
            </a:lvl1pPr>
          </a:lstStyle>
          <a:p>
            <a:r>
              <a:rPr lang="en-US"/>
              <a:t>Click to edit Master title style</a:t>
            </a:r>
            <a:endParaRPr lang="en-GB"/>
          </a:p>
        </p:txBody>
      </p:sp>
      <p:sp>
        <p:nvSpPr>
          <p:cNvPr id="6" name="Line 10">
            <a:extLst>
              <a:ext uri="{FF2B5EF4-FFF2-40B4-BE49-F238E27FC236}">
                <a16:creationId xmlns:a16="http://schemas.microsoft.com/office/drawing/2014/main" id="{97A26880-8DD7-4A78-ADAF-91ED2E744A7C}"/>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endParaRPr>
          </a:p>
        </p:txBody>
      </p:sp>
    </p:spTree>
    <p:extLst>
      <p:ext uri="{BB962C8B-B14F-4D97-AF65-F5344CB8AC3E}">
        <p14:creationId xmlns:p14="http://schemas.microsoft.com/office/powerpoint/2010/main" val="25379389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880"/>
          </a:xfrm>
        </p:spPr>
        <p:txBody>
          <a:bodyPr/>
          <a:lstStyle>
            <a:lvl1pPr>
              <a:defRPr>
                <a:solidFill>
                  <a:schemeClr val="bg1"/>
                </a:solidFill>
              </a:defRPr>
            </a:lvl1pPr>
          </a:lstStyle>
          <a:p>
            <a:r>
              <a:rPr lang="en-US"/>
              <a:t>Click to edit Master title style</a:t>
            </a:r>
            <a:endParaRPr lang="en-GB"/>
          </a:p>
        </p:txBody>
      </p:sp>
      <p:sp>
        <p:nvSpPr>
          <p:cNvPr id="3" name="Content Placeholder 2"/>
          <p:cNvSpPr>
            <a:spLocks noGrp="1"/>
          </p:cNvSpPr>
          <p:nvPr>
            <p:ph sz="half" idx="1"/>
          </p:nvPr>
        </p:nvSpPr>
        <p:spPr>
          <a:xfrm>
            <a:off x="609601" y="1137919"/>
            <a:ext cx="5384800" cy="4834800"/>
          </a:xfrm>
        </p:spPr>
        <p:txBody>
          <a:bodyPr/>
          <a:lstStyle>
            <a:lvl1pPr>
              <a:defRPr sz="1999">
                <a:solidFill>
                  <a:schemeClr val="bg1"/>
                </a:solidFill>
              </a:defRPr>
            </a:lvl1pPr>
            <a:lvl2pPr>
              <a:defRPr sz="1799">
                <a:solidFill>
                  <a:schemeClr val="bg1"/>
                </a:solidFill>
              </a:defRPr>
            </a:lvl2pPr>
            <a:lvl3pPr>
              <a:defRPr sz="1599">
                <a:solidFill>
                  <a:schemeClr val="bg1"/>
                </a:solidFill>
              </a:defRPr>
            </a:lvl3pPr>
            <a:lvl4pPr>
              <a:defRPr sz="1399">
                <a:solidFill>
                  <a:schemeClr val="bg1"/>
                </a:solidFill>
              </a:defRPr>
            </a:lvl4pPr>
            <a:lvl5pPr>
              <a:defRPr sz="1199">
                <a:solidFill>
                  <a:schemeClr val="bg1"/>
                </a:solidFill>
              </a:defRPr>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1" y="1137919"/>
            <a:ext cx="5384800" cy="4834800"/>
          </a:xfrm>
        </p:spPr>
        <p:txBody>
          <a:bodyPr/>
          <a:lstStyle>
            <a:lvl1pPr>
              <a:defRPr sz="1999">
                <a:solidFill>
                  <a:schemeClr val="bg1"/>
                </a:solidFill>
              </a:defRPr>
            </a:lvl1pPr>
            <a:lvl2pPr>
              <a:defRPr sz="1799">
                <a:solidFill>
                  <a:schemeClr val="bg1"/>
                </a:solidFill>
              </a:defRPr>
            </a:lvl2pPr>
            <a:lvl3pPr>
              <a:defRPr sz="1599">
                <a:solidFill>
                  <a:schemeClr val="bg1"/>
                </a:solidFill>
              </a:defRPr>
            </a:lvl3pPr>
            <a:lvl4pPr>
              <a:defRPr sz="1399">
                <a:solidFill>
                  <a:schemeClr val="bg1"/>
                </a:solidFill>
              </a:defRPr>
            </a:lvl4pPr>
            <a:lvl5pPr>
              <a:defRPr sz="1199">
                <a:solidFill>
                  <a:schemeClr val="bg1"/>
                </a:solidFill>
              </a:defRPr>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Line 10">
            <a:extLst>
              <a:ext uri="{FF2B5EF4-FFF2-40B4-BE49-F238E27FC236}">
                <a16:creationId xmlns:a16="http://schemas.microsoft.com/office/drawing/2014/main" id="{9B070B28-7AAC-47E5-9EB5-96B8B8B88057}"/>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endParaRPr>
          </a:p>
        </p:txBody>
      </p:sp>
    </p:spTree>
    <p:extLst>
      <p:ext uri="{BB962C8B-B14F-4D97-AF65-F5344CB8AC3E}">
        <p14:creationId xmlns:p14="http://schemas.microsoft.com/office/powerpoint/2010/main" val="3391415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7/6/2023</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1852705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2329" y="1869441"/>
            <a:ext cx="5390400" cy="4256075"/>
          </a:xfrm>
        </p:spPr>
        <p:txBody>
          <a:bodyPr/>
          <a:lstStyle>
            <a:lvl1pPr>
              <a:defRPr sz="1999">
                <a:solidFill>
                  <a:schemeClr val="bg1"/>
                </a:solidFill>
              </a:defRPr>
            </a:lvl1pPr>
            <a:lvl2pPr>
              <a:defRPr sz="1799">
                <a:solidFill>
                  <a:schemeClr val="bg1"/>
                </a:solidFill>
              </a:defRPr>
            </a:lvl2pPr>
            <a:lvl3pPr>
              <a:defRPr sz="1599">
                <a:solidFill>
                  <a:schemeClr val="bg1"/>
                </a:solidFill>
              </a:defRPr>
            </a:lvl3pPr>
            <a:lvl4pPr>
              <a:defRPr sz="1399">
                <a:solidFill>
                  <a:schemeClr val="bg1"/>
                </a:solidFill>
              </a:defRPr>
            </a:lvl4pPr>
            <a:lvl5pPr>
              <a:defRPr sz="1199">
                <a:solidFill>
                  <a:schemeClr val="bg1"/>
                </a:solidFill>
              </a:defRPr>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6405" y="1869441"/>
            <a:ext cx="5390400" cy="4256075"/>
          </a:xfrm>
        </p:spPr>
        <p:txBody>
          <a:bodyPr/>
          <a:lstStyle>
            <a:lvl1pPr>
              <a:defRPr sz="1999">
                <a:solidFill>
                  <a:schemeClr val="bg1"/>
                </a:solidFill>
              </a:defRPr>
            </a:lvl1pPr>
            <a:lvl2pPr>
              <a:defRPr sz="1799">
                <a:solidFill>
                  <a:schemeClr val="bg1"/>
                </a:solidFill>
              </a:defRPr>
            </a:lvl2pPr>
            <a:lvl3pPr>
              <a:defRPr sz="1599">
                <a:solidFill>
                  <a:schemeClr val="bg1"/>
                </a:solidFill>
              </a:defRPr>
            </a:lvl3pPr>
            <a:lvl4pPr>
              <a:defRPr sz="1399">
                <a:solidFill>
                  <a:schemeClr val="bg1"/>
                </a:solidFill>
              </a:defRPr>
            </a:lvl4pPr>
            <a:lvl5pPr>
              <a:defRPr sz="1199">
                <a:solidFill>
                  <a:schemeClr val="bg1"/>
                </a:solidFill>
              </a:defRPr>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9"/>
          <p:cNvSpPr>
            <a:spLocks noGrp="1"/>
          </p:cNvSpPr>
          <p:nvPr>
            <p:ph type="body" sz="quarter" idx="12"/>
          </p:nvPr>
        </p:nvSpPr>
        <p:spPr>
          <a:xfrm>
            <a:off x="609601" y="1137920"/>
            <a:ext cx="5390400" cy="640800"/>
          </a:xfrm>
        </p:spPr>
        <p:txBody>
          <a:bodyPr anchor="t" anchorCtr="0"/>
          <a:lstStyle>
            <a:lvl1pPr>
              <a:buNone/>
              <a:defRPr b="1">
                <a:solidFill>
                  <a:schemeClr val="bg1"/>
                </a:solidFill>
              </a:defRPr>
            </a:lvl1pPr>
          </a:lstStyle>
          <a:p>
            <a:pPr lvl="0"/>
            <a:endParaRPr lang="en-GB"/>
          </a:p>
        </p:txBody>
      </p:sp>
      <p:sp>
        <p:nvSpPr>
          <p:cNvPr id="11" name="Text Placeholder 9"/>
          <p:cNvSpPr>
            <a:spLocks noGrp="1"/>
          </p:cNvSpPr>
          <p:nvPr>
            <p:ph type="body" sz="quarter" idx="13"/>
          </p:nvPr>
        </p:nvSpPr>
        <p:spPr>
          <a:xfrm>
            <a:off x="6196405" y="1137920"/>
            <a:ext cx="5390400" cy="640800"/>
          </a:xfrm>
        </p:spPr>
        <p:txBody>
          <a:bodyPr anchor="t" anchorCtr="0"/>
          <a:lstStyle>
            <a:lvl1pPr>
              <a:buNone/>
              <a:defRPr b="1">
                <a:solidFill>
                  <a:schemeClr val="bg1"/>
                </a:solidFill>
              </a:defRPr>
            </a:lvl1pPr>
          </a:lstStyle>
          <a:p>
            <a:pPr lvl="0"/>
            <a:endParaRPr lang="en-GB"/>
          </a:p>
        </p:txBody>
      </p:sp>
      <p:sp>
        <p:nvSpPr>
          <p:cNvPr id="2" name="Title 1"/>
          <p:cNvSpPr>
            <a:spLocks noGrp="1"/>
          </p:cNvSpPr>
          <p:nvPr>
            <p:ph type="title"/>
          </p:nvPr>
        </p:nvSpPr>
        <p:spPr>
          <a:xfrm>
            <a:off x="609601" y="294200"/>
            <a:ext cx="10972800" cy="590880"/>
          </a:xfrm>
        </p:spPr>
        <p:txBody>
          <a:bodyPr/>
          <a:lstStyle>
            <a:lvl1pPr>
              <a:defRPr>
                <a:solidFill>
                  <a:schemeClr val="bg1"/>
                </a:solidFill>
              </a:defRPr>
            </a:lvl1pPr>
          </a:lstStyle>
          <a:p>
            <a:r>
              <a:rPr lang="en-US"/>
              <a:t>Click to edit Master title style</a:t>
            </a:r>
          </a:p>
        </p:txBody>
      </p:sp>
      <p:sp>
        <p:nvSpPr>
          <p:cNvPr id="14" name="Line 10">
            <a:extLst>
              <a:ext uri="{FF2B5EF4-FFF2-40B4-BE49-F238E27FC236}">
                <a16:creationId xmlns:a16="http://schemas.microsoft.com/office/drawing/2014/main" id="{9773E7D9-2434-4381-A00D-27B62C086733}"/>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endParaRPr>
          </a:p>
        </p:txBody>
      </p:sp>
    </p:spTree>
    <p:extLst>
      <p:ext uri="{BB962C8B-B14F-4D97-AF65-F5344CB8AC3E}">
        <p14:creationId xmlns:p14="http://schemas.microsoft.com/office/powerpoint/2010/main" val="25619028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43481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cused data">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8674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290533"/>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79374"/>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04386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Empty">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0052CFA6-7CF5-41BD-9D94-2D0DAE108428}"/>
              </a:ext>
            </a:extLst>
          </p:cNvPr>
          <p:cNvSpPr>
            <a:spLocks noGrp="1"/>
          </p:cNvSpPr>
          <p:nvPr>
            <p:ph type="media" sz="quarter" idx="10" hasCustomPrompt="1"/>
          </p:nvPr>
        </p:nvSpPr>
        <p:spPr>
          <a:xfrm>
            <a:off x="0" y="0"/>
            <a:ext cx="12192000" cy="6858000"/>
          </a:xfrm>
        </p:spPr>
        <p:txBody>
          <a:bodyPr anchor="ctr"/>
          <a:lstStyle>
            <a:lvl1pPr marL="0" indent="0" algn="ctr">
              <a:buNone/>
              <a:defRPr/>
            </a:lvl1pPr>
          </a:lstStyle>
          <a:p>
            <a:r>
              <a:rPr lang="en-IN"/>
              <a:t>Video</a:t>
            </a:r>
          </a:p>
        </p:txBody>
      </p:sp>
    </p:spTree>
    <p:extLst>
      <p:ext uri="{BB962C8B-B14F-4D97-AF65-F5344CB8AC3E}">
        <p14:creationId xmlns:p14="http://schemas.microsoft.com/office/powerpoint/2010/main" val="35730404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Final legal text">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83BDE2E-2BCF-4140-945E-7D5610CDE4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49" y="0"/>
            <a:ext cx="12185658" cy="6858000"/>
          </a:xfrm>
          <a:prstGeom prst="rect">
            <a:avLst/>
          </a:prstGeom>
        </p:spPr>
      </p:pic>
      <p:sp>
        <p:nvSpPr>
          <p:cNvPr id="8" name="Content Placeholder 2"/>
          <p:cNvSpPr>
            <a:spLocks noGrp="1"/>
          </p:cNvSpPr>
          <p:nvPr>
            <p:ph idx="1"/>
          </p:nvPr>
        </p:nvSpPr>
        <p:spPr>
          <a:xfrm>
            <a:off x="607483" y="719139"/>
            <a:ext cx="4675200" cy="5210062"/>
          </a:xfrm>
        </p:spPr>
        <p:txBody>
          <a:bodyPr/>
          <a:lstStyle>
            <a:lvl1pPr marL="0" indent="0" algn="l" defTabSz="994865" rtl="0" fontAlgn="base">
              <a:lnSpc>
                <a:spcPct val="100000"/>
              </a:lnSpc>
              <a:spcBef>
                <a:spcPct val="70000"/>
              </a:spcBef>
              <a:spcAft>
                <a:spcPct val="0"/>
              </a:spcAft>
              <a:buSzPct val="100000"/>
              <a:buNone/>
              <a:defRPr lang="en-US" sz="1199" kern="1200" noProof="0" dirty="0" smtClean="0">
                <a:solidFill>
                  <a:schemeClr val="bg1"/>
                </a:solidFill>
                <a:latin typeface="EYInterstate Light" panose="02000506000000020004" pitchFamily="2" charset="0"/>
                <a:ea typeface="+mn-ea"/>
                <a:cs typeface="Arial" pitchFamily="34" charset="0"/>
              </a:defRPr>
            </a:lvl1pPr>
            <a:lvl2pPr marL="0" indent="0" algn="l" defTabSz="994865"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125" indent="-176125" algn="l" defTabSz="994865"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4865"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819" indent="-188819" algn="l" defTabSz="994865"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822270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Final legal tex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129049-E3D5-4C0A-BB1F-72BEDB1FB5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74" y="0"/>
            <a:ext cx="12185653" cy="6858000"/>
          </a:xfrm>
          <a:prstGeom prst="rect">
            <a:avLst/>
          </a:prstGeom>
        </p:spPr>
      </p:pic>
      <p:sp>
        <p:nvSpPr>
          <p:cNvPr id="8" name="Content Placeholder 2"/>
          <p:cNvSpPr>
            <a:spLocks noGrp="1"/>
          </p:cNvSpPr>
          <p:nvPr>
            <p:ph idx="1"/>
          </p:nvPr>
        </p:nvSpPr>
        <p:spPr>
          <a:xfrm>
            <a:off x="607483" y="719139"/>
            <a:ext cx="4675200" cy="5210062"/>
          </a:xfrm>
        </p:spPr>
        <p:txBody>
          <a:bodyPr/>
          <a:lstStyle>
            <a:lvl1pPr marL="0" indent="0" algn="l" defTabSz="994865" rtl="0" fontAlgn="base">
              <a:lnSpc>
                <a:spcPct val="100000"/>
              </a:lnSpc>
              <a:spcBef>
                <a:spcPct val="70000"/>
              </a:spcBef>
              <a:spcAft>
                <a:spcPct val="0"/>
              </a:spcAft>
              <a:buSzPct val="100000"/>
              <a:buNone/>
              <a:defRPr lang="en-US" sz="1199" kern="1200" noProof="0" dirty="0" smtClean="0">
                <a:solidFill>
                  <a:schemeClr val="bg1"/>
                </a:solidFill>
                <a:latin typeface="EYInterstate Light" panose="02000506000000020004" pitchFamily="2" charset="0"/>
                <a:ea typeface="+mn-ea"/>
                <a:cs typeface="Arial" pitchFamily="34" charset="0"/>
              </a:defRPr>
            </a:lvl1pPr>
            <a:lvl2pPr marL="0" indent="0" algn="l" defTabSz="994865"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125" indent="-176125" algn="l" defTabSz="994865"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4865"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819" indent="-188819" algn="l" defTabSz="994865"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09923674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Final legal text">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501A2F11-32A0-4526-A5F7-F4382DA5B4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50" y="0"/>
            <a:ext cx="12185653" cy="6858000"/>
          </a:xfrm>
          <a:prstGeom prst="rect">
            <a:avLst/>
          </a:prstGeom>
        </p:spPr>
      </p:pic>
      <p:sp>
        <p:nvSpPr>
          <p:cNvPr id="8" name="Content Placeholder 2"/>
          <p:cNvSpPr>
            <a:spLocks noGrp="1"/>
          </p:cNvSpPr>
          <p:nvPr>
            <p:ph idx="1"/>
          </p:nvPr>
        </p:nvSpPr>
        <p:spPr>
          <a:xfrm>
            <a:off x="607483" y="719139"/>
            <a:ext cx="4675200" cy="5210062"/>
          </a:xfrm>
        </p:spPr>
        <p:txBody>
          <a:bodyPr/>
          <a:lstStyle>
            <a:lvl1pPr marL="0" indent="0" algn="l" defTabSz="994865" rtl="0" fontAlgn="base">
              <a:lnSpc>
                <a:spcPct val="100000"/>
              </a:lnSpc>
              <a:spcBef>
                <a:spcPct val="70000"/>
              </a:spcBef>
              <a:spcAft>
                <a:spcPct val="0"/>
              </a:spcAft>
              <a:buSzPct val="100000"/>
              <a:buNone/>
              <a:defRPr lang="en-US" sz="1199" kern="1200" noProof="0" dirty="0" smtClean="0">
                <a:solidFill>
                  <a:schemeClr val="bg1"/>
                </a:solidFill>
                <a:latin typeface="EYInterstate Light" panose="02000506000000020004" pitchFamily="2" charset="0"/>
                <a:ea typeface="+mn-ea"/>
                <a:cs typeface="Arial" pitchFamily="34" charset="0"/>
              </a:defRPr>
            </a:lvl1pPr>
            <a:lvl2pPr marL="0" indent="0" algn="l" defTabSz="994865"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125" indent="-176125" algn="l" defTabSz="994865"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4865"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819" indent="-188819" algn="l" defTabSz="994865"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91958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7/6/2023</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3674011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788064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2_Cover alternate">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id="{13A7AC18-CF42-4EC5-8D40-441EAE30A06C}"/>
              </a:ext>
            </a:extLst>
          </p:cNvPr>
          <p:cNvSpPr/>
          <p:nvPr userDrawn="1"/>
        </p:nvSpPr>
        <p:spPr>
          <a:xfrm>
            <a:off x="497856" y="795662"/>
            <a:ext cx="4927845"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1" name="Title 1"/>
          <p:cNvSpPr>
            <a:spLocks noGrp="1"/>
          </p:cNvSpPr>
          <p:nvPr>
            <p:ph type="ctrTitle"/>
          </p:nvPr>
        </p:nvSpPr>
        <p:spPr>
          <a:xfrm>
            <a:off x="775100" y="1954221"/>
            <a:ext cx="4326679" cy="979702"/>
          </a:xfrm>
        </p:spPr>
        <p:txBody>
          <a:bodyPr/>
          <a:lstStyle>
            <a:lvl1pPr>
              <a:defRPr sz="2999" b="0">
                <a:solidFill>
                  <a:schemeClr val="bg1"/>
                </a:solidFill>
                <a:latin typeface="EYInterstate Light" panose="02000506000000020004" pitchFamily="2" charset="0"/>
                <a:cs typeface="Arial" pitchFamily="34" charset="0"/>
              </a:defRPr>
            </a:lvl1pPr>
          </a:lstStyle>
          <a:p>
            <a:r>
              <a:rPr lang="en-US"/>
              <a:t>Click to edit Master title style</a:t>
            </a:r>
            <a:endParaRPr lang="en-GB"/>
          </a:p>
        </p:txBody>
      </p:sp>
      <p:sp>
        <p:nvSpPr>
          <p:cNvPr id="12" name="Subtitle 2"/>
          <p:cNvSpPr>
            <a:spLocks noGrp="1"/>
          </p:cNvSpPr>
          <p:nvPr>
            <p:ph type="subTitle" idx="1"/>
          </p:nvPr>
        </p:nvSpPr>
        <p:spPr>
          <a:xfrm>
            <a:off x="775100" y="3046159"/>
            <a:ext cx="4326679" cy="1046323"/>
          </a:xfrm>
        </p:spPr>
        <p:txBody>
          <a:bodyPr/>
          <a:lstStyle>
            <a:lvl1pPr marL="0" indent="0" algn="l">
              <a:spcAft>
                <a:spcPts val="1199"/>
              </a:spcAft>
              <a:buNone/>
              <a:defRPr sz="1999">
                <a:solidFill>
                  <a:schemeClr val="bg1"/>
                </a:solidFill>
                <a:latin typeface="EYInterstate" panose="02000503020000020004" pitchFamily="2" charset="0"/>
                <a:cs typeface="Arial" pitchFamily="34" charset="0"/>
              </a:defRPr>
            </a:lvl1pPr>
            <a:lvl2pPr marL="0" indent="0" algn="l">
              <a:buNone/>
              <a:defRPr sz="1599" b="1">
                <a:solidFill>
                  <a:srgbClr val="404040"/>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a:t>Click to edit Master subtitle style</a:t>
            </a:r>
            <a:endParaRPr lang="en-GB"/>
          </a:p>
        </p:txBody>
      </p:sp>
    </p:spTree>
    <p:extLst>
      <p:ext uri="{BB962C8B-B14F-4D97-AF65-F5344CB8AC3E}">
        <p14:creationId xmlns:p14="http://schemas.microsoft.com/office/powerpoint/2010/main" val="103535692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sp>
        <p:nvSpPr>
          <p:cNvPr id="16" name="Freeform 56">
            <a:extLst>
              <a:ext uri="{FF2B5EF4-FFF2-40B4-BE49-F238E27FC236}">
                <a16:creationId xmlns:a16="http://schemas.microsoft.com/office/drawing/2014/main" id="{13A7AC18-CF42-4EC5-8D40-441EAE30A06C}"/>
              </a:ext>
            </a:extLst>
          </p:cNvPr>
          <p:cNvSpPr/>
          <p:nvPr userDrawn="1"/>
        </p:nvSpPr>
        <p:spPr>
          <a:xfrm>
            <a:off x="497856" y="795662"/>
            <a:ext cx="4927845"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1" name="Title 1"/>
          <p:cNvSpPr>
            <a:spLocks noGrp="1"/>
          </p:cNvSpPr>
          <p:nvPr>
            <p:ph type="ctrTitle"/>
          </p:nvPr>
        </p:nvSpPr>
        <p:spPr>
          <a:xfrm>
            <a:off x="775100" y="1954221"/>
            <a:ext cx="4326679" cy="979702"/>
          </a:xfrm>
        </p:spPr>
        <p:txBody>
          <a:bodyPr/>
          <a:lstStyle>
            <a:lvl1pPr>
              <a:defRPr sz="2999" b="0">
                <a:solidFill>
                  <a:schemeClr val="bg1"/>
                </a:solidFill>
                <a:latin typeface="EYInterstate Light" panose="02000506000000020004" pitchFamily="2" charset="0"/>
                <a:cs typeface="Arial" pitchFamily="34" charset="0"/>
              </a:defRPr>
            </a:lvl1pPr>
          </a:lstStyle>
          <a:p>
            <a:r>
              <a:rPr lang="en-US"/>
              <a:t>Click to edit Master title style</a:t>
            </a:r>
            <a:endParaRPr lang="en-GB"/>
          </a:p>
        </p:txBody>
      </p:sp>
      <p:sp>
        <p:nvSpPr>
          <p:cNvPr id="12" name="Subtitle 2"/>
          <p:cNvSpPr>
            <a:spLocks noGrp="1"/>
          </p:cNvSpPr>
          <p:nvPr>
            <p:ph type="subTitle" idx="1"/>
          </p:nvPr>
        </p:nvSpPr>
        <p:spPr>
          <a:xfrm>
            <a:off x="775100" y="3046159"/>
            <a:ext cx="4326679" cy="1046323"/>
          </a:xfrm>
        </p:spPr>
        <p:txBody>
          <a:bodyPr/>
          <a:lstStyle>
            <a:lvl1pPr marL="0" indent="0" algn="l">
              <a:spcAft>
                <a:spcPts val="1199"/>
              </a:spcAft>
              <a:buNone/>
              <a:defRPr sz="1999">
                <a:solidFill>
                  <a:schemeClr val="bg1"/>
                </a:solidFill>
                <a:latin typeface="EYInterstate" panose="02000503020000020004" pitchFamily="2" charset="0"/>
                <a:cs typeface="Arial" pitchFamily="34" charset="0"/>
              </a:defRPr>
            </a:lvl1pPr>
            <a:lvl2pPr marL="0" indent="0" algn="l">
              <a:buNone/>
              <a:defRPr sz="1599" b="1">
                <a:solidFill>
                  <a:srgbClr val="404040"/>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a:t>Click to edit Master subtitle style</a:t>
            </a:r>
            <a:endParaRPr lang="en-GB"/>
          </a:p>
        </p:txBody>
      </p:sp>
      <p:cxnSp>
        <p:nvCxnSpPr>
          <p:cNvPr id="7" name="Straight Connector 6">
            <a:extLst>
              <a:ext uri="{FF2B5EF4-FFF2-40B4-BE49-F238E27FC236}">
                <a16:creationId xmlns:a16="http://schemas.microsoft.com/office/drawing/2014/main" id="{F93BD223-2224-476C-AB5C-300C248C1618}"/>
              </a:ext>
            </a:extLst>
          </p:cNvPr>
          <p:cNvCxnSpPr>
            <a:cxnSpLocks/>
          </p:cNvCxnSpPr>
          <p:nvPr userDrawn="1"/>
        </p:nvCxnSpPr>
        <p:spPr>
          <a:xfrm>
            <a:off x="1332490" y="5709060"/>
            <a:ext cx="8117873" cy="0"/>
          </a:xfrm>
          <a:prstGeom prst="line">
            <a:avLst/>
          </a:prstGeom>
          <a:ln>
            <a:solidFill>
              <a:srgbClr val="82829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51B4C43-E5F8-400E-A971-58A3766B1BF0}"/>
              </a:ext>
            </a:extLst>
          </p:cNvPr>
          <p:cNvSpPr txBox="1"/>
          <p:nvPr userDrawn="1"/>
        </p:nvSpPr>
        <p:spPr>
          <a:xfrm>
            <a:off x="461744" y="5605201"/>
            <a:ext cx="1044529" cy="197581"/>
          </a:xfrm>
          <a:prstGeom prst="rect">
            <a:avLst/>
          </a:prstGeom>
          <a:noFill/>
        </p:spPr>
        <p:txBody>
          <a:bodyPr wrap="square" lIns="0" tIns="0" rIns="0" bIns="0" rtlCol="0" anchor="ctr" anchorCtr="0">
            <a:noAutofit/>
          </a:bodyPr>
          <a:lstStyle/>
          <a:p>
            <a:r>
              <a:rPr lang="en-GB" sz="1199">
                <a:solidFill>
                  <a:srgbClr val="828290"/>
                </a:solidFill>
                <a:latin typeface="EYInterstate Light" panose="02000506000000020004" pitchFamily="2" charset="0"/>
              </a:rPr>
              <a:t>Written by</a:t>
            </a:r>
          </a:p>
        </p:txBody>
      </p:sp>
      <p:sp>
        <p:nvSpPr>
          <p:cNvPr id="10" name="Text Placeholder 16">
            <a:extLst>
              <a:ext uri="{FF2B5EF4-FFF2-40B4-BE49-F238E27FC236}">
                <a16:creationId xmlns:a16="http://schemas.microsoft.com/office/drawing/2014/main" id="{A9465B6B-DFD4-4E0C-9ACE-E88CA2220464}"/>
              </a:ext>
            </a:extLst>
          </p:cNvPr>
          <p:cNvSpPr>
            <a:spLocks noGrp="1"/>
          </p:cNvSpPr>
          <p:nvPr>
            <p:ph type="body" sz="quarter" idx="14" hasCustomPrompt="1"/>
          </p:nvPr>
        </p:nvSpPr>
        <p:spPr>
          <a:xfrm>
            <a:off x="1332490" y="6019189"/>
            <a:ext cx="3087667" cy="180000"/>
          </a:xfrm>
        </p:spPr>
        <p:txBody>
          <a:bodyPr/>
          <a:lstStyle>
            <a:lvl1pPr marL="0" indent="0">
              <a:buNone/>
              <a:defRPr sz="1199">
                <a:solidFill>
                  <a:schemeClr val="bg1"/>
                </a:solidFill>
              </a:defRPr>
            </a:lvl1pPr>
          </a:lstStyle>
          <a:p>
            <a:pPr lvl="0"/>
            <a:r>
              <a:rPr lang="en-US"/>
              <a:t>Name Surname</a:t>
            </a:r>
            <a:endParaRPr lang="en-GB"/>
          </a:p>
        </p:txBody>
      </p:sp>
      <p:sp>
        <p:nvSpPr>
          <p:cNvPr id="13" name="Text Placeholder 16">
            <a:extLst>
              <a:ext uri="{FF2B5EF4-FFF2-40B4-BE49-F238E27FC236}">
                <a16:creationId xmlns:a16="http://schemas.microsoft.com/office/drawing/2014/main" id="{A1F2ED22-5637-4AB8-ABD8-3693A6EA55FD}"/>
              </a:ext>
            </a:extLst>
          </p:cNvPr>
          <p:cNvSpPr>
            <a:spLocks noGrp="1"/>
          </p:cNvSpPr>
          <p:nvPr>
            <p:ph type="body" sz="quarter" idx="15" hasCustomPrompt="1"/>
          </p:nvPr>
        </p:nvSpPr>
        <p:spPr>
          <a:xfrm>
            <a:off x="1332490" y="6216807"/>
            <a:ext cx="3087667" cy="180000"/>
          </a:xfrm>
        </p:spPr>
        <p:txBody>
          <a:bodyPr/>
          <a:lstStyle>
            <a:lvl1pPr marL="0" indent="0">
              <a:buNone/>
              <a:defRPr sz="1199">
                <a:solidFill>
                  <a:schemeClr val="bg1"/>
                </a:solidFill>
              </a:defRPr>
            </a:lvl1pPr>
          </a:lstStyle>
          <a:p>
            <a:pPr lvl="0"/>
            <a:r>
              <a:rPr lang="en-US"/>
              <a:t>Job Title</a:t>
            </a:r>
            <a:endParaRPr lang="en-GB"/>
          </a:p>
        </p:txBody>
      </p:sp>
      <p:sp>
        <p:nvSpPr>
          <p:cNvPr id="14" name="Picture Placeholder 19">
            <a:extLst>
              <a:ext uri="{FF2B5EF4-FFF2-40B4-BE49-F238E27FC236}">
                <a16:creationId xmlns:a16="http://schemas.microsoft.com/office/drawing/2014/main" id="{29A5E1BC-8F6B-43EF-9FF6-8242E7708BDA}"/>
              </a:ext>
            </a:extLst>
          </p:cNvPr>
          <p:cNvSpPr>
            <a:spLocks noGrp="1"/>
          </p:cNvSpPr>
          <p:nvPr>
            <p:ph type="pic" sz="quarter" idx="16"/>
          </p:nvPr>
        </p:nvSpPr>
        <p:spPr>
          <a:xfrm>
            <a:off x="461743" y="5914642"/>
            <a:ext cx="575700" cy="576000"/>
          </a:xfrm>
          <a:prstGeom prst="ellipse">
            <a:avLst/>
          </a:prstGeom>
        </p:spPr>
        <p:txBody>
          <a:bodyPr anchor="ctr"/>
          <a:lstStyle>
            <a:lvl1pPr marL="0" indent="0" algn="ctr">
              <a:buNone/>
              <a:defRPr sz="900">
                <a:solidFill>
                  <a:schemeClr val="bg1"/>
                </a:solidFill>
              </a:defRPr>
            </a:lvl1pPr>
          </a:lstStyle>
          <a:p>
            <a:endParaRPr lang="en-GB"/>
          </a:p>
        </p:txBody>
      </p:sp>
    </p:spTree>
    <p:extLst>
      <p:ext uri="{BB962C8B-B14F-4D97-AF65-F5344CB8AC3E}">
        <p14:creationId xmlns:p14="http://schemas.microsoft.com/office/powerpoint/2010/main" val="5725130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1_Approved question tall">
    <p:spTree>
      <p:nvGrpSpPr>
        <p:cNvPr id="1" name=""/>
        <p:cNvGrpSpPr/>
        <p:nvPr/>
      </p:nvGrpSpPr>
      <p:grpSpPr>
        <a:xfrm>
          <a:off x="0" y="0"/>
          <a:ext cx="0" cy="0"/>
          <a:chOff x="0" y="0"/>
          <a:chExt cx="0" cy="0"/>
        </a:xfrm>
      </p:grpSpPr>
      <p:grpSp>
        <p:nvGrpSpPr>
          <p:cNvPr id="186" name="Group 185">
            <a:extLst>
              <a:ext uri="{FF2B5EF4-FFF2-40B4-BE49-F238E27FC236}">
                <a16:creationId xmlns:a16="http://schemas.microsoft.com/office/drawing/2014/main" id="{9CDE954B-B280-441B-9B2D-3DC58AAE3926}"/>
              </a:ext>
            </a:extLst>
          </p:cNvPr>
          <p:cNvGrpSpPr/>
          <p:nvPr userDrawn="1"/>
        </p:nvGrpSpPr>
        <p:grpSpPr>
          <a:xfrm>
            <a:off x="497856" y="5826613"/>
            <a:ext cx="3876004" cy="570195"/>
            <a:chOff x="498115" y="5951018"/>
            <a:chExt cx="3878023" cy="570195"/>
          </a:xfrm>
        </p:grpSpPr>
        <p:sp>
          <p:nvSpPr>
            <p:cNvPr id="187" name="Rectangle 186">
              <a:extLst>
                <a:ext uri="{FF2B5EF4-FFF2-40B4-BE49-F238E27FC236}">
                  <a16:creationId xmlns:a16="http://schemas.microsoft.com/office/drawing/2014/main" id="{93D8FAC8-9530-49D4-8284-D35D1B1509D3}"/>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88" name="Rectangle 6">
              <a:extLst>
                <a:ext uri="{FF2B5EF4-FFF2-40B4-BE49-F238E27FC236}">
                  <a16:creationId xmlns:a16="http://schemas.microsoft.com/office/drawing/2014/main" id="{FD924F44-93C1-4254-B594-53DB14FD995E}"/>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89" name="Rectangle 7">
              <a:extLst>
                <a:ext uri="{FF2B5EF4-FFF2-40B4-BE49-F238E27FC236}">
                  <a16:creationId xmlns:a16="http://schemas.microsoft.com/office/drawing/2014/main" id="{2A2DA425-7935-45A1-B63F-2D14CF8D5F9C}"/>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90" name="Freeform 8">
              <a:extLst>
                <a:ext uri="{FF2B5EF4-FFF2-40B4-BE49-F238E27FC236}">
                  <a16:creationId xmlns:a16="http://schemas.microsoft.com/office/drawing/2014/main" id="{91EFF75E-13E7-4E35-B108-D9FD5E9C802C}"/>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1" name="Freeform 9">
              <a:extLst>
                <a:ext uri="{FF2B5EF4-FFF2-40B4-BE49-F238E27FC236}">
                  <a16:creationId xmlns:a16="http://schemas.microsoft.com/office/drawing/2014/main" id="{4411951F-E009-4FE7-B2EC-47771CA8E178}"/>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2" name="Freeform 10">
              <a:extLst>
                <a:ext uri="{FF2B5EF4-FFF2-40B4-BE49-F238E27FC236}">
                  <a16:creationId xmlns:a16="http://schemas.microsoft.com/office/drawing/2014/main" id="{B28EE49C-5F5A-49C6-AEB8-6D12DDF344ED}"/>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3" name="Freeform 11">
              <a:extLst>
                <a:ext uri="{FF2B5EF4-FFF2-40B4-BE49-F238E27FC236}">
                  <a16:creationId xmlns:a16="http://schemas.microsoft.com/office/drawing/2014/main" id="{6E2B7D76-D660-491F-8B04-169C6F138B0A}"/>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4" name="Freeform 12">
              <a:extLst>
                <a:ext uri="{FF2B5EF4-FFF2-40B4-BE49-F238E27FC236}">
                  <a16:creationId xmlns:a16="http://schemas.microsoft.com/office/drawing/2014/main" id="{41BE51DE-402B-48B5-99C8-D8BB9A32DF35}"/>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5" name="Freeform 13">
              <a:extLst>
                <a:ext uri="{FF2B5EF4-FFF2-40B4-BE49-F238E27FC236}">
                  <a16:creationId xmlns:a16="http://schemas.microsoft.com/office/drawing/2014/main" id="{8D5E878B-8859-44FA-A69D-DCE630AAB0D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6" name="Freeform 14">
              <a:extLst>
                <a:ext uri="{FF2B5EF4-FFF2-40B4-BE49-F238E27FC236}">
                  <a16:creationId xmlns:a16="http://schemas.microsoft.com/office/drawing/2014/main" id="{08D55808-ECDC-4E9B-84ED-7301E9E716C2}"/>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7" name="Freeform 15">
              <a:extLst>
                <a:ext uri="{FF2B5EF4-FFF2-40B4-BE49-F238E27FC236}">
                  <a16:creationId xmlns:a16="http://schemas.microsoft.com/office/drawing/2014/main" id="{3436B310-313E-4A53-A70D-CA0D0D97FE7A}"/>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8" name="Freeform 16">
              <a:extLst>
                <a:ext uri="{FF2B5EF4-FFF2-40B4-BE49-F238E27FC236}">
                  <a16:creationId xmlns:a16="http://schemas.microsoft.com/office/drawing/2014/main" id="{F3CE55A9-AE55-4169-A58D-8171D9916EC9}"/>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9" name="Freeform 17">
              <a:extLst>
                <a:ext uri="{FF2B5EF4-FFF2-40B4-BE49-F238E27FC236}">
                  <a16:creationId xmlns:a16="http://schemas.microsoft.com/office/drawing/2014/main" id="{FA01BC48-4605-46FC-A7AC-192C7DBCA046}"/>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0" name="Freeform 18">
              <a:extLst>
                <a:ext uri="{FF2B5EF4-FFF2-40B4-BE49-F238E27FC236}">
                  <a16:creationId xmlns:a16="http://schemas.microsoft.com/office/drawing/2014/main" id="{870190F3-472B-4296-B88D-D6904B9F3085}"/>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1" name="Freeform 19">
              <a:extLst>
                <a:ext uri="{FF2B5EF4-FFF2-40B4-BE49-F238E27FC236}">
                  <a16:creationId xmlns:a16="http://schemas.microsoft.com/office/drawing/2014/main" id="{6CEA0F2B-4AAB-4A16-B7F1-CFCB0C0DCEE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2" name="Freeform 20">
              <a:extLst>
                <a:ext uri="{FF2B5EF4-FFF2-40B4-BE49-F238E27FC236}">
                  <a16:creationId xmlns:a16="http://schemas.microsoft.com/office/drawing/2014/main" id="{CD64F657-7EE7-4AF2-ADE4-160C87E64D6B}"/>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3" name="Freeform 21">
              <a:extLst>
                <a:ext uri="{FF2B5EF4-FFF2-40B4-BE49-F238E27FC236}">
                  <a16:creationId xmlns:a16="http://schemas.microsoft.com/office/drawing/2014/main" id="{FA80A690-9084-4519-8D88-A01963C02369}"/>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4" name="Freeform 22">
              <a:extLst>
                <a:ext uri="{FF2B5EF4-FFF2-40B4-BE49-F238E27FC236}">
                  <a16:creationId xmlns:a16="http://schemas.microsoft.com/office/drawing/2014/main" id="{E847401D-2482-482A-AC12-D2E83C13546D}"/>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5" name="Freeform 23">
              <a:extLst>
                <a:ext uri="{FF2B5EF4-FFF2-40B4-BE49-F238E27FC236}">
                  <a16:creationId xmlns:a16="http://schemas.microsoft.com/office/drawing/2014/main" id="{86054F72-4509-4465-B9A8-8DAE3EFD35B0}"/>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6" name="Freeform 24">
              <a:extLst>
                <a:ext uri="{FF2B5EF4-FFF2-40B4-BE49-F238E27FC236}">
                  <a16:creationId xmlns:a16="http://schemas.microsoft.com/office/drawing/2014/main" id="{813850E4-4B62-4FDA-ABD6-F5A5AA5E7C28}"/>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7" name="Freeform 25">
              <a:extLst>
                <a:ext uri="{FF2B5EF4-FFF2-40B4-BE49-F238E27FC236}">
                  <a16:creationId xmlns:a16="http://schemas.microsoft.com/office/drawing/2014/main" id="{1B4F0124-2FAE-4D54-9ECC-E88A8031BBD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8" name="Freeform 26">
              <a:extLst>
                <a:ext uri="{FF2B5EF4-FFF2-40B4-BE49-F238E27FC236}">
                  <a16:creationId xmlns:a16="http://schemas.microsoft.com/office/drawing/2014/main" id="{2A730E5F-DF9C-488E-B4E0-EE9F501529EE}"/>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9" name="Freeform 27">
              <a:extLst>
                <a:ext uri="{FF2B5EF4-FFF2-40B4-BE49-F238E27FC236}">
                  <a16:creationId xmlns:a16="http://schemas.microsoft.com/office/drawing/2014/main" id="{39861D7E-D8DA-436F-9E2F-5C08A8BFB4D5}"/>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0" name="Freeform 28">
              <a:extLst>
                <a:ext uri="{FF2B5EF4-FFF2-40B4-BE49-F238E27FC236}">
                  <a16:creationId xmlns:a16="http://schemas.microsoft.com/office/drawing/2014/main" id="{8B038F9F-6A9C-4E57-A659-0090AF470598}"/>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1" name="Freeform 29">
              <a:extLst>
                <a:ext uri="{FF2B5EF4-FFF2-40B4-BE49-F238E27FC236}">
                  <a16:creationId xmlns:a16="http://schemas.microsoft.com/office/drawing/2014/main" id="{15E4EB7D-754D-4053-9A23-596C7CFDA987}"/>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2" name="Freeform 30">
              <a:extLst>
                <a:ext uri="{FF2B5EF4-FFF2-40B4-BE49-F238E27FC236}">
                  <a16:creationId xmlns:a16="http://schemas.microsoft.com/office/drawing/2014/main" id="{28E147CB-2B8F-497B-B00B-C25E679DC5EB}"/>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3" name="Freeform 31">
              <a:extLst>
                <a:ext uri="{FF2B5EF4-FFF2-40B4-BE49-F238E27FC236}">
                  <a16:creationId xmlns:a16="http://schemas.microsoft.com/office/drawing/2014/main" id="{E68BC676-C787-429D-B59B-1A5CE062F78A}"/>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4" name="Freeform 32">
              <a:extLst>
                <a:ext uri="{FF2B5EF4-FFF2-40B4-BE49-F238E27FC236}">
                  <a16:creationId xmlns:a16="http://schemas.microsoft.com/office/drawing/2014/main" id="{71266960-73CB-44B9-9A97-810858989148}"/>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5" name="Freeform 33">
              <a:extLst>
                <a:ext uri="{FF2B5EF4-FFF2-40B4-BE49-F238E27FC236}">
                  <a16:creationId xmlns:a16="http://schemas.microsoft.com/office/drawing/2014/main" id="{3FF3AC5A-B742-4B29-8E04-03A71D82B9A6}"/>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6" name="Freeform 34">
              <a:extLst>
                <a:ext uri="{FF2B5EF4-FFF2-40B4-BE49-F238E27FC236}">
                  <a16:creationId xmlns:a16="http://schemas.microsoft.com/office/drawing/2014/main" id="{0C912743-E24B-4E48-8196-5FBD1ECEE9AD}"/>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7" name="Freeform 35">
              <a:extLst>
                <a:ext uri="{FF2B5EF4-FFF2-40B4-BE49-F238E27FC236}">
                  <a16:creationId xmlns:a16="http://schemas.microsoft.com/office/drawing/2014/main" id="{6E2F01F4-1410-4FE1-B043-EA97A1541F32}"/>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8" name="Freeform 36">
              <a:extLst>
                <a:ext uri="{FF2B5EF4-FFF2-40B4-BE49-F238E27FC236}">
                  <a16:creationId xmlns:a16="http://schemas.microsoft.com/office/drawing/2014/main" id="{58ACFF1C-49F0-414E-B9E3-DE4E9FFAA38A}"/>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9" name="Freeform 37">
              <a:extLst>
                <a:ext uri="{FF2B5EF4-FFF2-40B4-BE49-F238E27FC236}">
                  <a16:creationId xmlns:a16="http://schemas.microsoft.com/office/drawing/2014/main" id="{DACBD04B-22FF-4A4F-8B29-A2F31A05423A}"/>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0" name="Freeform 38">
              <a:extLst>
                <a:ext uri="{FF2B5EF4-FFF2-40B4-BE49-F238E27FC236}">
                  <a16:creationId xmlns:a16="http://schemas.microsoft.com/office/drawing/2014/main" id="{A13F6E37-C22B-4FD3-ADFE-9C53ECB44692}"/>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1" name="Freeform 39">
              <a:extLst>
                <a:ext uri="{FF2B5EF4-FFF2-40B4-BE49-F238E27FC236}">
                  <a16:creationId xmlns:a16="http://schemas.microsoft.com/office/drawing/2014/main" id="{76256F1D-405A-49F9-8592-A899623F2DB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2" name="Freeform 40">
              <a:extLst>
                <a:ext uri="{FF2B5EF4-FFF2-40B4-BE49-F238E27FC236}">
                  <a16:creationId xmlns:a16="http://schemas.microsoft.com/office/drawing/2014/main" id="{2F9CAE14-DB05-4B70-867F-3F6164BDB74F}"/>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3" name="Freeform 41">
              <a:extLst>
                <a:ext uri="{FF2B5EF4-FFF2-40B4-BE49-F238E27FC236}">
                  <a16:creationId xmlns:a16="http://schemas.microsoft.com/office/drawing/2014/main" id="{30C7B10F-7027-41F9-BEE2-F1575CB690D6}"/>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4" name="Freeform 42">
              <a:extLst>
                <a:ext uri="{FF2B5EF4-FFF2-40B4-BE49-F238E27FC236}">
                  <a16:creationId xmlns:a16="http://schemas.microsoft.com/office/drawing/2014/main" id="{16B384B2-A2D9-4CB4-AF87-AF1004852B5B}"/>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5" name="Freeform 43">
              <a:extLst>
                <a:ext uri="{FF2B5EF4-FFF2-40B4-BE49-F238E27FC236}">
                  <a16:creationId xmlns:a16="http://schemas.microsoft.com/office/drawing/2014/main" id="{DC309D60-84B9-4652-BEF1-F71EFAD3A402}"/>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6" name="Freeform 44">
              <a:extLst>
                <a:ext uri="{FF2B5EF4-FFF2-40B4-BE49-F238E27FC236}">
                  <a16:creationId xmlns:a16="http://schemas.microsoft.com/office/drawing/2014/main" id="{A4440044-5486-483F-B652-7EE3849461B3}"/>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7" name="Freeform 45">
              <a:extLst>
                <a:ext uri="{FF2B5EF4-FFF2-40B4-BE49-F238E27FC236}">
                  <a16:creationId xmlns:a16="http://schemas.microsoft.com/office/drawing/2014/main" id="{446771E9-EA09-4256-8955-FE392C07AFC4}"/>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8" name="Freeform 46">
              <a:extLst>
                <a:ext uri="{FF2B5EF4-FFF2-40B4-BE49-F238E27FC236}">
                  <a16:creationId xmlns:a16="http://schemas.microsoft.com/office/drawing/2014/main" id="{FE985025-CAA5-44F2-9174-87CD1D8BA182}"/>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9" name="Freeform 47">
              <a:extLst>
                <a:ext uri="{FF2B5EF4-FFF2-40B4-BE49-F238E27FC236}">
                  <a16:creationId xmlns:a16="http://schemas.microsoft.com/office/drawing/2014/main" id="{1105FBBE-AD06-4F22-94D8-E2E98185FAA9}"/>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0" name="Freeform 48">
              <a:extLst>
                <a:ext uri="{FF2B5EF4-FFF2-40B4-BE49-F238E27FC236}">
                  <a16:creationId xmlns:a16="http://schemas.microsoft.com/office/drawing/2014/main" id="{8141824A-6AD4-4B53-B837-71461DD538CC}"/>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1" name="Freeform 49">
              <a:extLst>
                <a:ext uri="{FF2B5EF4-FFF2-40B4-BE49-F238E27FC236}">
                  <a16:creationId xmlns:a16="http://schemas.microsoft.com/office/drawing/2014/main" id="{1CEF1D95-CD6C-417A-9539-CB4DBAA5E07D}"/>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2" name="Freeform 50">
              <a:extLst>
                <a:ext uri="{FF2B5EF4-FFF2-40B4-BE49-F238E27FC236}">
                  <a16:creationId xmlns:a16="http://schemas.microsoft.com/office/drawing/2014/main" id="{BF6CB5D3-9648-4D73-AB7C-5374814E5BA2}"/>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3" name="Freeform 51">
              <a:extLst>
                <a:ext uri="{FF2B5EF4-FFF2-40B4-BE49-F238E27FC236}">
                  <a16:creationId xmlns:a16="http://schemas.microsoft.com/office/drawing/2014/main" id="{55F0E322-3AEE-482E-8E59-9FB04FACA931}"/>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4" name="Freeform 52">
              <a:extLst>
                <a:ext uri="{FF2B5EF4-FFF2-40B4-BE49-F238E27FC236}">
                  <a16:creationId xmlns:a16="http://schemas.microsoft.com/office/drawing/2014/main" id="{0D3C59AD-7CCF-4166-9D21-3C3484889312}"/>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5" name="Freeform 53">
              <a:extLst>
                <a:ext uri="{FF2B5EF4-FFF2-40B4-BE49-F238E27FC236}">
                  <a16:creationId xmlns:a16="http://schemas.microsoft.com/office/drawing/2014/main" id="{9C9DA4CE-7B4D-42AE-9264-92B7D7757DD8}"/>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6" name="Freeform 54">
              <a:extLst>
                <a:ext uri="{FF2B5EF4-FFF2-40B4-BE49-F238E27FC236}">
                  <a16:creationId xmlns:a16="http://schemas.microsoft.com/office/drawing/2014/main" id="{DBCBD0D2-5C9C-4B12-8CF8-9CA320825ED7}"/>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7" name="Freeform 55">
              <a:extLst>
                <a:ext uri="{FF2B5EF4-FFF2-40B4-BE49-F238E27FC236}">
                  <a16:creationId xmlns:a16="http://schemas.microsoft.com/office/drawing/2014/main" id="{CDCFBD31-7961-4587-876E-1FAFC4E74AB8}"/>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8" name="Freeform 56">
              <a:extLst>
                <a:ext uri="{FF2B5EF4-FFF2-40B4-BE49-F238E27FC236}">
                  <a16:creationId xmlns:a16="http://schemas.microsoft.com/office/drawing/2014/main" id="{52482C08-723A-4738-9787-3516B3C1714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9" name="Freeform 57">
              <a:extLst>
                <a:ext uri="{FF2B5EF4-FFF2-40B4-BE49-F238E27FC236}">
                  <a16:creationId xmlns:a16="http://schemas.microsoft.com/office/drawing/2014/main" id="{5B72A8F0-33E3-42CD-88C2-C35BEC0E9833}"/>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40" name="Freeform 58">
              <a:extLst>
                <a:ext uri="{FF2B5EF4-FFF2-40B4-BE49-F238E27FC236}">
                  <a16:creationId xmlns:a16="http://schemas.microsoft.com/office/drawing/2014/main" id="{73FC54A2-6588-499B-968A-79F4CA9CF5F3}"/>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41" name="Freeform 59">
              <a:extLst>
                <a:ext uri="{FF2B5EF4-FFF2-40B4-BE49-F238E27FC236}">
                  <a16:creationId xmlns:a16="http://schemas.microsoft.com/office/drawing/2014/main" id="{1E6AB002-C130-4648-A18E-BA496FF1756C}"/>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42" name="Freeform 60">
              <a:extLst>
                <a:ext uri="{FF2B5EF4-FFF2-40B4-BE49-F238E27FC236}">
                  <a16:creationId xmlns:a16="http://schemas.microsoft.com/office/drawing/2014/main" id="{B0044278-9F7F-4596-96D2-ACFBE0DEC0B1}"/>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43" name="Freeform 61">
              <a:extLst>
                <a:ext uri="{FF2B5EF4-FFF2-40B4-BE49-F238E27FC236}">
                  <a16:creationId xmlns:a16="http://schemas.microsoft.com/office/drawing/2014/main" id="{79F75E0D-27A7-44C1-BF19-495F4768F995}"/>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44" name="Freeform 62">
              <a:extLst>
                <a:ext uri="{FF2B5EF4-FFF2-40B4-BE49-F238E27FC236}">
                  <a16:creationId xmlns:a16="http://schemas.microsoft.com/office/drawing/2014/main" id="{E5B9E395-C74C-4D98-8911-EE2C765D8BEB}"/>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45" name="Freeform 63">
              <a:extLst>
                <a:ext uri="{FF2B5EF4-FFF2-40B4-BE49-F238E27FC236}">
                  <a16:creationId xmlns:a16="http://schemas.microsoft.com/office/drawing/2014/main" id="{53BB8418-388C-4142-9A80-8BF00A87F7B0}"/>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46" name="Freeform 64">
              <a:extLst>
                <a:ext uri="{FF2B5EF4-FFF2-40B4-BE49-F238E27FC236}">
                  <a16:creationId xmlns:a16="http://schemas.microsoft.com/office/drawing/2014/main" id="{0256DB41-B3C1-4FEB-B394-9762C00E7F70}"/>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47" name="Freeform 65">
              <a:extLst>
                <a:ext uri="{FF2B5EF4-FFF2-40B4-BE49-F238E27FC236}">
                  <a16:creationId xmlns:a16="http://schemas.microsoft.com/office/drawing/2014/main" id="{F2BC9C1F-3F30-47A6-B503-20FB179B7F3A}"/>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48" name="Freeform 66">
              <a:extLst>
                <a:ext uri="{FF2B5EF4-FFF2-40B4-BE49-F238E27FC236}">
                  <a16:creationId xmlns:a16="http://schemas.microsoft.com/office/drawing/2014/main" id="{F2E1921C-CA0E-4886-93CA-956A6497CF03}"/>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49" name="Freeform 67">
              <a:extLst>
                <a:ext uri="{FF2B5EF4-FFF2-40B4-BE49-F238E27FC236}">
                  <a16:creationId xmlns:a16="http://schemas.microsoft.com/office/drawing/2014/main" id="{33147323-CD74-4B45-8B3D-9FC2D6ABC4D5}"/>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50" name="Freeform 68">
              <a:extLst>
                <a:ext uri="{FF2B5EF4-FFF2-40B4-BE49-F238E27FC236}">
                  <a16:creationId xmlns:a16="http://schemas.microsoft.com/office/drawing/2014/main" id="{646502BE-8655-4E99-B8D3-19E6C1D2B9F4}"/>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51" name="Freeform 69">
              <a:extLst>
                <a:ext uri="{FF2B5EF4-FFF2-40B4-BE49-F238E27FC236}">
                  <a16:creationId xmlns:a16="http://schemas.microsoft.com/office/drawing/2014/main" id="{7B89F1B5-6B06-45D2-838B-039A44EFFD1B}"/>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52" name="Freeform 70">
              <a:extLst>
                <a:ext uri="{FF2B5EF4-FFF2-40B4-BE49-F238E27FC236}">
                  <a16:creationId xmlns:a16="http://schemas.microsoft.com/office/drawing/2014/main" id="{07A005EC-C937-4146-8D02-C00C5931EBC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grpSp>
      <p:sp>
        <p:nvSpPr>
          <p:cNvPr id="263" name="Title 1">
            <a:extLst>
              <a:ext uri="{FF2B5EF4-FFF2-40B4-BE49-F238E27FC236}">
                <a16:creationId xmlns:a16="http://schemas.microsoft.com/office/drawing/2014/main" id="{3F36D6CC-3534-47CC-AECE-83EDA4639FB5}"/>
              </a:ext>
            </a:extLst>
          </p:cNvPr>
          <p:cNvSpPr>
            <a:spLocks noGrp="1"/>
          </p:cNvSpPr>
          <p:nvPr>
            <p:ph type="ctrTitle"/>
          </p:nvPr>
        </p:nvSpPr>
        <p:spPr>
          <a:xfrm>
            <a:off x="944388" y="2158329"/>
            <a:ext cx="3998354" cy="860400"/>
          </a:xfrm>
          <a:prstGeom prst="rect">
            <a:avLst/>
          </a:prstGeom>
        </p:spPr>
        <p:txBody>
          <a:bodyPr/>
          <a:lstStyle>
            <a:lvl1pPr>
              <a:defRPr sz="2999" b="0">
                <a:solidFill>
                  <a:schemeClr val="bg1"/>
                </a:solidFill>
                <a:latin typeface="EYInterstate Light" panose="02000506000000020004" pitchFamily="2" charset="0"/>
                <a:cs typeface="Arial" pitchFamily="34" charset="0"/>
              </a:defRPr>
            </a:lvl1pPr>
          </a:lstStyle>
          <a:p>
            <a:r>
              <a:rPr lang="en-US"/>
              <a:t>Click to edit Master title style</a:t>
            </a:r>
            <a:endParaRPr lang="en-GB"/>
          </a:p>
        </p:txBody>
      </p:sp>
      <p:sp>
        <p:nvSpPr>
          <p:cNvPr id="264" name="Subtitle 2">
            <a:extLst>
              <a:ext uri="{FF2B5EF4-FFF2-40B4-BE49-F238E27FC236}">
                <a16:creationId xmlns:a16="http://schemas.microsoft.com/office/drawing/2014/main" id="{C26FB38E-4E99-4AFB-8C8C-F03F7A963D9C}"/>
              </a:ext>
            </a:extLst>
          </p:cNvPr>
          <p:cNvSpPr>
            <a:spLocks noGrp="1"/>
          </p:cNvSpPr>
          <p:nvPr>
            <p:ph type="subTitle" idx="1"/>
          </p:nvPr>
        </p:nvSpPr>
        <p:spPr>
          <a:xfrm>
            <a:off x="944580" y="3200329"/>
            <a:ext cx="4018535" cy="645742"/>
          </a:xfrm>
          <a:prstGeom prst="rect">
            <a:avLst/>
          </a:prstGeom>
        </p:spPr>
        <p:txBody>
          <a:bodyPr/>
          <a:lstStyle>
            <a:lvl1pPr marL="0" indent="0" algn="l">
              <a:buNone/>
              <a:defRPr sz="1999">
                <a:solidFill>
                  <a:schemeClr val="bg1"/>
                </a:solidFill>
                <a:latin typeface="EYInterstate Light" panose="02000506000000020004" pitchFamily="2" charset="0"/>
                <a:cs typeface="Arial" pitchFamily="34" charset="0"/>
              </a:defRPr>
            </a:lvl1pPr>
            <a:lvl2pPr marL="0" indent="0" algn="l">
              <a:buNone/>
              <a:defRPr sz="1599">
                <a:solidFill>
                  <a:schemeClr val="tx1">
                    <a:lumMod val="75000"/>
                    <a:lumOff val="25000"/>
                  </a:schemeClr>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a:t>Click to edit Master subtitle style</a:t>
            </a:r>
            <a:endParaRPr lang="en-GB"/>
          </a:p>
        </p:txBody>
      </p:sp>
      <p:grpSp>
        <p:nvGrpSpPr>
          <p:cNvPr id="77" name="Group 76">
            <a:extLst>
              <a:ext uri="{FF2B5EF4-FFF2-40B4-BE49-F238E27FC236}">
                <a16:creationId xmlns:a16="http://schemas.microsoft.com/office/drawing/2014/main" id="{AE95BC52-A56D-4358-A294-750179EBB698}"/>
              </a:ext>
            </a:extLst>
          </p:cNvPr>
          <p:cNvGrpSpPr/>
          <p:nvPr userDrawn="1"/>
        </p:nvGrpSpPr>
        <p:grpSpPr>
          <a:xfrm>
            <a:off x="489112" y="876059"/>
            <a:ext cx="4852768" cy="3374475"/>
            <a:chOff x="6855933" y="899048"/>
            <a:chExt cx="4855295" cy="3374475"/>
          </a:xfrm>
          <a:solidFill>
            <a:schemeClr val="tx2"/>
          </a:solidFill>
        </p:grpSpPr>
        <p:sp>
          <p:nvSpPr>
            <p:cNvPr id="78" name="Freeform: Shape 77">
              <a:extLst>
                <a:ext uri="{FF2B5EF4-FFF2-40B4-BE49-F238E27FC236}">
                  <a16:creationId xmlns:a16="http://schemas.microsoft.com/office/drawing/2014/main" id="{ECBD2AD5-9A79-4CFE-A808-769ADC8898F3}"/>
                </a:ext>
              </a:extLst>
            </p:cNvPr>
            <p:cNvSpPr/>
            <p:nvPr/>
          </p:nvSpPr>
          <p:spPr>
            <a:xfrm>
              <a:off x="6855933" y="899048"/>
              <a:ext cx="4855295" cy="3374475"/>
            </a:xfrm>
            <a:custGeom>
              <a:avLst/>
              <a:gdLst>
                <a:gd name="connsiteX0" fmla="*/ 6731 w 4855294"/>
                <a:gd name="connsiteY0" fmla="*/ 863542 h 3374474"/>
                <a:gd name="connsiteX1" fmla="*/ 6731 w 4855294"/>
                <a:gd name="connsiteY1" fmla="*/ 3095901 h 3374474"/>
                <a:gd name="connsiteX2" fmla="*/ 145659 w 4855294"/>
                <a:gd name="connsiteY2" fmla="*/ 3095901 h 3374474"/>
                <a:gd name="connsiteX3" fmla="*/ 145659 w 4855294"/>
                <a:gd name="connsiteY3" fmla="*/ 988380 h 3374474"/>
                <a:gd name="connsiteX4" fmla="*/ 4715918 w 4855294"/>
                <a:gd name="connsiteY4" fmla="*/ 179673 h 3374474"/>
                <a:gd name="connsiteX5" fmla="*/ 4715918 w 4855294"/>
                <a:gd name="connsiteY5" fmla="*/ 3234829 h 3374474"/>
                <a:gd name="connsiteX6" fmla="*/ 840208 w 4855294"/>
                <a:gd name="connsiteY6" fmla="*/ 3234829 h 3374474"/>
                <a:gd name="connsiteX7" fmla="*/ 840208 w 4855294"/>
                <a:gd name="connsiteY7" fmla="*/ 3373757 h 3374474"/>
                <a:gd name="connsiteX8" fmla="*/ 4854846 w 4855294"/>
                <a:gd name="connsiteY8" fmla="*/ 3373757 h 3374474"/>
                <a:gd name="connsiteX9" fmla="*/ 4854846 w 4855294"/>
                <a:gd name="connsiteY9" fmla="*/ 6731 h 3374474"/>
                <a:gd name="connsiteX10" fmla="*/ 6731 w 4855294"/>
                <a:gd name="connsiteY10" fmla="*/ 863542 h 337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294" h="3374474">
                  <a:moveTo>
                    <a:pt x="6731" y="863542"/>
                  </a:moveTo>
                  <a:lnTo>
                    <a:pt x="6731" y="3095901"/>
                  </a:lnTo>
                  <a:lnTo>
                    <a:pt x="145659" y="3095901"/>
                  </a:lnTo>
                  <a:lnTo>
                    <a:pt x="145659" y="988380"/>
                  </a:lnTo>
                  <a:lnTo>
                    <a:pt x="4715918" y="179673"/>
                  </a:lnTo>
                  <a:lnTo>
                    <a:pt x="4715918" y="3234829"/>
                  </a:lnTo>
                  <a:lnTo>
                    <a:pt x="840208" y="3234829"/>
                  </a:lnTo>
                  <a:lnTo>
                    <a:pt x="840208" y="3373757"/>
                  </a:lnTo>
                  <a:lnTo>
                    <a:pt x="4854846" y="3373757"/>
                  </a:lnTo>
                  <a:lnTo>
                    <a:pt x="4854846" y="6731"/>
                  </a:lnTo>
                  <a:lnTo>
                    <a:pt x="6731" y="863542"/>
                  </a:lnTo>
                  <a:close/>
                </a:path>
              </a:pathLst>
            </a:custGeom>
            <a:grpFill/>
            <a:ln w="9525" cap="flat">
              <a:noFill/>
              <a:prstDash val="solid"/>
              <a:miter/>
            </a:ln>
          </p:spPr>
          <p:txBody>
            <a:bodyPr rtlCol="0" anchor="ctr"/>
            <a:lstStyle/>
            <a:p>
              <a:endParaRPr lang="en-IN" sz="1799"/>
            </a:p>
          </p:txBody>
        </p:sp>
        <p:sp>
          <p:nvSpPr>
            <p:cNvPr id="79" name="Freeform: Shape 78">
              <a:extLst>
                <a:ext uri="{FF2B5EF4-FFF2-40B4-BE49-F238E27FC236}">
                  <a16:creationId xmlns:a16="http://schemas.microsoft.com/office/drawing/2014/main" id="{9EE673CB-A779-4F64-B72D-93428DD2B26D}"/>
                </a:ext>
              </a:extLst>
            </p:cNvPr>
            <p:cNvSpPr/>
            <p:nvPr/>
          </p:nvSpPr>
          <p:spPr>
            <a:xfrm>
              <a:off x="6855933"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sz="1799"/>
            </a:p>
          </p:txBody>
        </p:sp>
        <p:sp>
          <p:nvSpPr>
            <p:cNvPr id="80" name="Freeform: Shape 79">
              <a:extLst>
                <a:ext uri="{FF2B5EF4-FFF2-40B4-BE49-F238E27FC236}">
                  <a16:creationId xmlns:a16="http://schemas.microsoft.com/office/drawing/2014/main" id="{88144C98-507D-403B-8819-FBBF64A82FA3}"/>
                </a:ext>
              </a:extLst>
            </p:cNvPr>
            <p:cNvSpPr/>
            <p:nvPr/>
          </p:nvSpPr>
          <p:spPr>
            <a:xfrm>
              <a:off x="7133789"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sz="1799"/>
            </a:p>
          </p:txBody>
        </p:sp>
        <p:sp>
          <p:nvSpPr>
            <p:cNvPr id="81" name="Freeform: Shape 80">
              <a:extLst>
                <a:ext uri="{FF2B5EF4-FFF2-40B4-BE49-F238E27FC236}">
                  <a16:creationId xmlns:a16="http://schemas.microsoft.com/office/drawing/2014/main" id="{21919CB3-2430-4DA6-BF41-59A1EF9C03CB}"/>
                </a:ext>
              </a:extLst>
            </p:cNvPr>
            <p:cNvSpPr/>
            <p:nvPr/>
          </p:nvSpPr>
          <p:spPr>
            <a:xfrm>
              <a:off x="7411555" y="4127146"/>
              <a:ext cx="143595" cy="143595"/>
            </a:xfrm>
            <a:custGeom>
              <a:avLst/>
              <a:gdLst>
                <a:gd name="connsiteX0" fmla="*/ 6731 w 143594"/>
                <a:gd name="connsiteY0" fmla="*/ 6731 h 143594"/>
                <a:gd name="connsiteX1" fmla="*/ 145659 w 143594"/>
                <a:gd name="connsiteY1" fmla="*/ 6731 h 143594"/>
                <a:gd name="connsiteX2" fmla="*/ 145659 w 143594"/>
                <a:gd name="connsiteY2" fmla="*/ 145659 h 143594"/>
                <a:gd name="connsiteX3" fmla="*/ 6731 w 143594"/>
                <a:gd name="connsiteY3" fmla="*/ 145659 h 143594"/>
              </a:gdLst>
              <a:ahLst/>
              <a:cxnLst>
                <a:cxn ang="0">
                  <a:pos x="connsiteX0" y="connsiteY0"/>
                </a:cxn>
                <a:cxn ang="0">
                  <a:pos x="connsiteX1" y="connsiteY1"/>
                </a:cxn>
                <a:cxn ang="0">
                  <a:pos x="connsiteX2" y="connsiteY2"/>
                </a:cxn>
                <a:cxn ang="0">
                  <a:pos x="connsiteX3" y="connsiteY3"/>
                </a:cxn>
              </a:cxnLst>
              <a:rect l="l" t="t" r="r" b="b"/>
              <a:pathLst>
                <a:path w="143594" h="143594">
                  <a:moveTo>
                    <a:pt x="6731" y="6731"/>
                  </a:moveTo>
                  <a:lnTo>
                    <a:pt x="145659" y="6731"/>
                  </a:lnTo>
                  <a:lnTo>
                    <a:pt x="145659" y="145659"/>
                  </a:lnTo>
                  <a:lnTo>
                    <a:pt x="6731" y="145659"/>
                  </a:lnTo>
                  <a:close/>
                </a:path>
              </a:pathLst>
            </a:custGeom>
            <a:grpFill/>
            <a:ln w="9525" cap="flat">
              <a:noFill/>
              <a:prstDash val="solid"/>
              <a:miter/>
            </a:ln>
          </p:spPr>
          <p:txBody>
            <a:bodyPr rtlCol="0" anchor="ctr"/>
            <a:lstStyle/>
            <a:p>
              <a:endParaRPr lang="en-IN" sz="1799"/>
            </a:p>
          </p:txBody>
        </p:sp>
      </p:grpSp>
    </p:spTree>
    <p:extLst>
      <p:ext uri="{BB962C8B-B14F-4D97-AF65-F5344CB8AC3E}">
        <p14:creationId xmlns:p14="http://schemas.microsoft.com/office/powerpoint/2010/main" val="1217270853"/>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1_Approved question wide">
    <p:spTree>
      <p:nvGrpSpPr>
        <p:cNvPr id="1" name=""/>
        <p:cNvGrpSpPr/>
        <p:nvPr/>
      </p:nvGrpSpPr>
      <p:grpSpPr>
        <a:xfrm>
          <a:off x="0" y="0"/>
          <a:ext cx="0" cy="0"/>
          <a:chOff x="0" y="0"/>
          <a:chExt cx="0" cy="0"/>
        </a:xfrm>
      </p:grpSpPr>
      <p:grpSp>
        <p:nvGrpSpPr>
          <p:cNvPr id="235" name="Group 234">
            <a:extLst>
              <a:ext uri="{FF2B5EF4-FFF2-40B4-BE49-F238E27FC236}">
                <a16:creationId xmlns:a16="http://schemas.microsoft.com/office/drawing/2014/main" id="{5342E118-6F1D-4C46-956E-4CCCBCAA7952}"/>
              </a:ext>
            </a:extLst>
          </p:cNvPr>
          <p:cNvGrpSpPr/>
          <p:nvPr userDrawn="1"/>
        </p:nvGrpSpPr>
        <p:grpSpPr>
          <a:xfrm>
            <a:off x="497856" y="5826613"/>
            <a:ext cx="3876004" cy="570195"/>
            <a:chOff x="498115" y="5951018"/>
            <a:chExt cx="3878023" cy="570195"/>
          </a:xfrm>
        </p:grpSpPr>
        <p:sp>
          <p:nvSpPr>
            <p:cNvPr id="168" name="Rectangle 167">
              <a:extLst>
                <a:ext uri="{FF2B5EF4-FFF2-40B4-BE49-F238E27FC236}">
                  <a16:creationId xmlns:a16="http://schemas.microsoft.com/office/drawing/2014/main" id="{A22049CA-64AE-409F-988D-A7317F8AD136}"/>
                </a:ext>
              </a:extLst>
            </p:cNvPr>
            <p:cNvSpPr>
              <a:spLocks noChangeArrowheads="1"/>
            </p:cNvSpPr>
            <p:nvPr userDrawn="1"/>
          </p:nvSpPr>
          <p:spPr bwMode="auto">
            <a:xfrm>
              <a:off x="498115"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69" name="Rectangle 6">
              <a:extLst>
                <a:ext uri="{FF2B5EF4-FFF2-40B4-BE49-F238E27FC236}">
                  <a16:creationId xmlns:a16="http://schemas.microsoft.com/office/drawing/2014/main" id="{E37A0A05-0A78-44A7-8873-0A1A20C87175}"/>
                </a:ext>
              </a:extLst>
            </p:cNvPr>
            <p:cNvSpPr>
              <a:spLocks noChangeArrowheads="1"/>
            </p:cNvSpPr>
            <p:nvPr userDrawn="1"/>
          </p:nvSpPr>
          <p:spPr bwMode="auto">
            <a:xfrm>
              <a:off x="69341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70" name="Rectangle 7">
              <a:extLst>
                <a:ext uri="{FF2B5EF4-FFF2-40B4-BE49-F238E27FC236}">
                  <a16:creationId xmlns:a16="http://schemas.microsoft.com/office/drawing/2014/main" id="{0DEA0CBE-8527-4287-BF98-DA48947875F5}"/>
                </a:ext>
              </a:extLst>
            </p:cNvPr>
            <p:cNvSpPr>
              <a:spLocks noChangeArrowheads="1"/>
            </p:cNvSpPr>
            <p:nvPr userDrawn="1"/>
          </p:nvSpPr>
          <p:spPr bwMode="auto">
            <a:xfrm>
              <a:off x="890451" y="5951018"/>
              <a:ext cx="99392" cy="9764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99"/>
            </a:p>
          </p:txBody>
        </p:sp>
        <p:sp>
          <p:nvSpPr>
            <p:cNvPr id="171" name="Freeform 8">
              <a:extLst>
                <a:ext uri="{FF2B5EF4-FFF2-40B4-BE49-F238E27FC236}">
                  <a16:creationId xmlns:a16="http://schemas.microsoft.com/office/drawing/2014/main" id="{444058C6-612A-446E-8F68-0E5CC4CFF366}"/>
                </a:ext>
              </a:extLst>
            </p:cNvPr>
            <p:cNvSpPr>
              <a:spLocks/>
            </p:cNvSpPr>
            <p:nvPr userDrawn="1"/>
          </p:nvSpPr>
          <p:spPr bwMode="auto">
            <a:xfrm>
              <a:off x="498115" y="6181188"/>
              <a:ext cx="94161" cy="130778"/>
            </a:xfrm>
            <a:custGeom>
              <a:avLst/>
              <a:gdLst>
                <a:gd name="T0" fmla="*/ 32 w 54"/>
                <a:gd name="T1" fmla="*/ 11 h 75"/>
                <a:gd name="T2" fmla="*/ 32 w 54"/>
                <a:gd name="T3" fmla="*/ 75 h 75"/>
                <a:gd name="T4" fmla="*/ 22 w 54"/>
                <a:gd name="T5" fmla="*/ 75 h 75"/>
                <a:gd name="T6" fmla="*/ 22 w 54"/>
                <a:gd name="T7" fmla="*/ 11 h 75"/>
                <a:gd name="T8" fmla="*/ 0 w 54"/>
                <a:gd name="T9" fmla="*/ 11 h 75"/>
                <a:gd name="T10" fmla="*/ 0 w 54"/>
                <a:gd name="T11" fmla="*/ 0 h 75"/>
                <a:gd name="T12" fmla="*/ 54 w 54"/>
                <a:gd name="T13" fmla="*/ 0 h 75"/>
                <a:gd name="T14" fmla="*/ 54 w 54"/>
                <a:gd name="T15" fmla="*/ 11 h 75"/>
                <a:gd name="T16" fmla="*/ 32 w 54"/>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1"/>
                  </a:moveTo>
                  <a:lnTo>
                    <a:pt x="32" y="75"/>
                  </a:lnTo>
                  <a:lnTo>
                    <a:pt x="22" y="75"/>
                  </a:lnTo>
                  <a:lnTo>
                    <a:pt x="22" y="11"/>
                  </a:lnTo>
                  <a:lnTo>
                    <a:pt x="0" y="11"/>
                  </a:lnTo>
                  <a:lnTo>
                    <a:pt x="0" y="0"/>
                  </a:lnTo>
                  <a:lnTo>
                    <a:pt x="54" y="0"/>
                  </a:lnTo>
                  <a:lnTo>
                    <a:pt x="54" y="11"/>
                  </a:lnTo>
                  <a:lnTo>
                    <a:pt x="32"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2" name="Freeform 9">
              <a:extLst>
                <a:ext uri="{FF2B5EF4-FFF2-40B4-BE49-F238E27FC236}">
                  <a16:creationId xmlns:a16="http://schemas.microsoft.com/office/drawing/2014/main" id="{1011EC31-E0C3-404F-93B3-EFD3DADC11CB}"/>
                </a:ext>
              </a:extLst>
            </p:cNvPr>
            <p:cNvSpPr>
              <a:spLocks/>
            </p:cNvSpPr>
            <p:nvPr userDrawn="1"/>
          </p:nvSpPr>
          <p:spPr bwMode="auto">
            <a:xfrm>
              <a:off x="609713" y="6174213"/>
              <a:ext cx="78468"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3" name="Freeform 10">
              <a:extLst>
                <a:ext uri="{FF2B5EF4-FFF2-40B4-BE49-F238E27FC236}">
                  <a16:creationId xmlns:a16="http://schemas.microsoft.com/office/drawing/2014/main" id="{3C9D076B-D88C-4089-8D58-9A31CFCDB02A}"/>
                </a:ext>
              </a:extLst>
            </p:cNvPr>
            <p:cNvSpPr>
              <a:spLocks noEditPoints="1"/>
            </p:cNvSpPr>
            <p:nvPr userDrawn="1"/>
          </p:nvSpPr>
          <p:spPr bwMode="auto">
            <a:xfrm>
              <a:off x="705618" y="6212575"/>
              <a:ext cx="85443"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4" name="Freeform 11">
              <a:extLst>
                <a:ext uri="{FF2B5EF4-FFF2-40B4-BE49-F238E27FC236}">
                  <a16:creationId xmlns:a16="http://schemas.microsoft.com/office/drawing/2014/main" id="{29DB43AC-B765-4ECB-B483-562473BD4A38}"/>
                </a:ext>
              </a:extLst>
            </p:cNvPr>
            <p:cNvSpPr>
              <a:spLocks noEditPoints="1"/>
            </p:cNvSpPr>
            <p:nvPr userDrawn="1"/>
          </p:nvSpPr>
          <p:spPr bwMode="auto">
            <a:xfrm>
              <a:off x="857320" y="6174213"/>
              <a:ext cx="83698" cy="139497"/>
            </a:xfrm>
            <a:custGeom>
              <a:avLst/>
              <a:gdLst>
                <a:gd name="T0" fmla="*/ 33 w 33"/>
                <a:gd name="T1" fmla="*/ 35 h 55"/>
                <a:gd name="T2" fmla="*/ 31 w 33"/>
                <a:gd name="T3" fmla="*/ 44 h 55"/>
                <a:gd name="T4" fmla="*/ 28 w 33"/>
                <a:gd name="T5" fmla="*/ 50 h 55"/>
                <a:gd name="T6" fmla="*/ 23 w 33"/>
                <a:gd name="T7" fmla="*/ 53 h 55"/>
                <a:gd name="T8" fmla="*/ 17 w 33"/>
                <a:gd name="T9" fmla="*/ 55 h 55"/>
                <a:gd name="T10" fmla="*/ 12 w 33"/>
                <a:gd name="T11" fmla="*/ 53 h 55"/>
                <a:gd name="T12" fmla="*/ 8 w 33"/>
                <a:gd name="T13" fmla="*/ 50 h 55"/>
                <a:gd name="T14" fmla="*/ 8 w 33"/>
                <a:gd name="T15" fmla="*/ 54 h 55"/>
                <a:gd name="T16" fmla="*/ 0 w 33"/>
                <a:gd name="T17" fmla="*/ 54 h 55"/>
                <a:gd name="T18" fmla="*/ 0 w 33"/>
                <a:gd name="T19" fmla="*/ 4 h 55"/>
                <a:gd name="T20" fmla="*/ 8 w 33"/>
                <a:gd name="T21" fmla="*/ 0 h 55"/>
                <a:gd name="T22" fmla="*/ 8 w 33"/>
                <a:gd name="T23" fmla="*/ 19 h 55"/>
                <a:gd name="T24" fmla="*/ 10 w 33"/>
                <a:gd name="T25" fmla="*/ 17 h 55"/>
                <a:gd name="T26" fmla="*/ 12 w 33"/>
                <a:gd name="T27" fmla="*/ 16 h 55"/>
                <a:gd name="T28" fmla="*/ 14 w 33"/>
                <a:gd name="T29" fmla="*/ 15 h 55"/>
                <a:gd name="T30" fmla="*/ 18 w 33"/>
                <a:gd name="T31" fmla="*/ 15 h 55"/>
                <a:gd name="T32" fmla="*/ 24 w 33"/>
                <a:gd name="T33" fmla="*/ 16 h 55"/>
                <a:gd name="T34" fmla="*/ 28 w 33"/>
                <a:gd name="T35" fmla="*/ 19 h 55"/>
                <a:gd name="T36" fmla="*/ 31 w 33"/>
                <a:gd name="T37" fmla="*/ 26 h 55"/>
                <a:gd name="T38" fmla="*/ 33 w 33"/>
                <a:gd name="T39" fmla="*/ 35 h 55"/>
                <a:gd name="T40" fmla="*/ 25 w 33"/>
                <a:gd name="T41" fmla="*/ 35 h 55"/>
                <a:gd name="T42" fmla="*/ 23 w 33"/>
                <a:gd name="T43" fmla="*/ 25 h 55"/>
                <a:gd name="T44" fmla="*/ 16 w 33"/>
                <a:gd name="T45" fmla="*/ 22 h 55"/>
                <a:gd name="T46" fmla="*/ 14 w 33"/>
                <a:gd name="T47" fmla="*/ 22 h 55"/>
                <a:gd name="T48" fmla="*/ 11 w 33"/>
                <a:gd name="T49" fmla="*/ 23 h 55"/>
                <a:gd name="T50" fmla="*/ 9 w 33"/>
                <a:gd name="T51" fmla="*/ 25 h 55"/>
                <a:gd name="T52" fmla="*/ 8 w 33"/>
                <a:gd name="T53" fmla="*/ 26 h 55"/>
                <a:gd name="T54" fmla="*/ 8 w 33"/>
                <a:gd name="T55" fmla="*/ 43 h 55"/>
                <a:gd name="T56" fmla="*/ 9 w 33"/>
                <a:gd name="T57" fmla="*/ 44 h 55"/>
                <a:gd name="T58" fmla="*/ 11 w 33"/>
                <a:gd name="T59" fmla="*/ 46 h 55"/>
                <a:gd name="T60" fmla="*/ 14 w 33"/>
                <a:gd name="T61" fmla="*/ 47 h 55"/>
                <a:gd name="T62" fmla="*/ 17 w 33"/>
                <a:gd name="T63" fmla="*/ 48 h 55"/>
                <a:gd name="T64" fmla="*/ 23 w 33"/>
                <a:gd name="T65" fmla="*/ 45 h 55"/>
                <a:gd name="T66" fmla="*/ 25 w 33"/>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5">
                  <a:moveTo>
                    <a:pt x="33" y="35"/>
                  </a:moveTo>
                  <a:cubicBezTo>
                    <a:pt x="33" y="38"/>
                    <a:pt x="32" y="41"/>
                    <a:pt x="31" y="44"/>
                  </a:cubicBezTo>
                  <a:cubicBezTo>
                    <a:pt x="30" y="46"/>
                    <a:pt x="29" y="48"/>
                    <a:pt x="28" y="50"/>
                  </a:cubicBezTo>
                  <a:cubicBezTo>
                    <a:pt x="27" y="51"/>
                    <a:pt x="25" y="53"/>
                    <a:pt x="23" y="53"/>
                  </a:cubicBezTo>
                  <a:cubicBezTo>
                    <a:pt x="21" y="54"/>
                    <a:pt x="19" y="55"/>
                    <a:pt x="17" y="55"/>
                  </a:cubicBezTo>
                  <a:cubicBezTo>
                    <a:pt x="16" y="55"/>
                    <a:pt x="14" y="54"/>
                    <a:pt x="12" y="53"/>
                  </a:cubicBezTo>
                  <a:cubicBezTo>
                    <a:pt x="10" y="52"/>
                    <a:pt x="9" y="51"/>
                    <a:pt x="8" y="50"/>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9" y="18"/>
                    <a:pt x="9" y="18"/>
                    <a:pt x="10" y="17"/>
                  </a:cubicBezTo>
                  <a:cubicBezTo>
                    <a:pt x="11" y="17"/>
                    <a:pt x="11" y="16"/>
                    <a:pt x="12" y="16"/>
                  </a:cubicBezTo>
                  <a:cubicBezTo>
                    <a:pt x="13" y="16"/>
                    <a:pt x="13" y="15"/>
                    <a:pt x="14" y="15"/>
                  </a:cubicBezTo>
                  <a:cubicBezTo>
                    <a:pt x="15" y="15"/>
                    <a:pt x="16" y="15"/>
                    <a:pt x="18" y="15"/>
                  </a:cubicBezTo>
                  <a:cubicBezTo>
                    <a:pt x="20" y="15"/>
                    <a:pt x="22" y="15"/>
                    <a:pt x="24" y="16"/>
                  </a:cubicBezTo>
                  <a:cubicBezTo>
                    <a:pt x="25" y="16"/>
                    <a:pt x="27" y="18"/>
                    <a:pt x="28" y="19"/>
                  </a:cubicBezTo>
                  <a:cubicBezTo>
                    <a:pt x="30" y="21"/>
                    <a:pt x="31" y="23"/>
                    <a:pt x="31" y="26"/>
                  </a:cubicBezTo>
                  <a:cubicBezTo>
                    <a:pt x="32" y="28"/>
                    <a:pt x="33" y="32"/>
                    <a:pt x="33" y="35"/>
                  </a:cubicBezTo>
                  <a:close/>
                  <a:moveTo>
                    <a:pt x="25" y="35"/>
                  </a:moveTo>
                  <a:cubicBezTo>
                    <a:pt x="25" y="31"/>
                    <a:pt x="24" y="27"/>
                    <a:pt x="23" y="25"/>
                  </a:cubicBezTo>
                  <a:cubicBezTo>
                    <a:pt x="21" y="23"/>
                    <a:pt x="19" y="22"/>
                    <a:pt x="16" y="22"/>
                  </a:cubicBezTo>
                  <a:cubicBezTo>
                    <a:pt x="15" y="22"/>
                    <a:pt x="15" y="22"/>
                    <a:pt x="14" y="22"/>
                  </a:cubicBezTo>
                  <a:cubicBezTo>
                    <a:pt x="13" y="22"/>
                    <a:pt x="12" y="23"/>
                    <a:pt x="11" y="23"/>
                  </a:cubicBezTo>
                  <a:cubicBezTo>
                    <a:pt x="11" y="23"/>
                    <a:pt x="10" y="24"/>
                    <a:pt x="9" y="25"/>
                  </a:cubicBezTo>
                  <a:cubicBezTo>
                    <a:pt x="9" y="25"/>
                    <a:pt x="8" y="26"/>
                    <a:pt x="8" y="26"/>
                  </a:cubicBezTo>
                  <a:cubicBezTo>
                    <a:pt x="8" y="43"/>
                    <a:pt x="8" y="43"/>
                    <a:pt x="8" y="43"/>
                  </a:cubicBezTo>
                  <a:cubicBezTo>
                    <a:pt x="8" y="43"/>
                    <a:pt x="9" y="44"/>
                    <a:pt x="9" y="44"/>
                  </a:cubicBezTo>
                  <a:cubicBezTo>
                    <a:pt x="10" y="45"/>
                    <a:pt x="11" y="45"/>
                    <a:pt x="11" y="46"/>
                  </a:cubicBezTo>
                  <a:cubicBezTo>
                    <a:pt x="12" y="46"/>
                    <a:pt x="13" y="47"/>
                    <a:pt x="14" y="47"/>
                  </a:cubicBezTo>
                  <a:cubicBezTo>
                    <a:pt x="15" y="47"/>
                    <a:pt x="16" y="48"/>
                    <a:pt x="17"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5" name="Freeform 12">
              <a:extLst>
                <a:ext uri="{FF2B5EF4-FFF2-40B4-BE49-F238E27FC236}">
                  <a16:creationId xmlns:a16="http://schemas.microsoft.com/office/drawing/2014/main" id="{AF1DE1B8-EA4B-4A98-A97D-BA5EEA42B197}"/>
                </a:ext>
              </a:extLst>
            </p:cNvPr>
            <p:cNvSpPr>
              <a:spLocks noEditPoints="1"/>
            </p:cNvSpPr>
            <p:nvPr userDrawn="1"/>
          </p:nvSpPr>
          <p:spPr bwMode="auto">
            <a:xfrm>
              <a:off x="956713"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1" y="32"/>
                    <a:pt x="21" y="32"/>
                  </a:cubicBezTo>
                  <a:cubicBezTo>
                    <a:pt x="22" y="32"/>
                    <a:pt x="22"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8"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6" name="Freeform 13">
              <a:extLst>
                <a:ext uri="{FF2B5EF4-FFF2-40B4-BE49-F238E27FC236}">
                  <a16:creationId xmlns:a16="http://schemas.microsoft.com/office/drawing/2014/main" id="{F8F60B79-7AF5-4C5E-A5EF-126F117D591C}"/>
                </a:ext>
              </a:extLst>
            </p:cNvPr>
            <p:cNvSpPr>
              <a:spLocks/>
            </p:cNvSpPr>
            <p:nvPr userDrawn="1"/>
          </p:nvSpPr>
          <p:spPr bwMode="auto">
            <a:xfrm>
              <a:off x="1050873" y="6174213"/>
              <a:ext cx="55799" cy="139497"/>
            </a:xfrm>
            <a:custGeom>
              <a:avLst/>
              <a:gdLst>
                <a:gd name="T0" fmla="*/ 21 w 22"/>
                <a:gd name="T1" fmla="*/ 53 h 55"/>
                <a:gd name="T2" fmla="*/ 18 w 22"/>
                <a:gd name="T3" fmla="*/ 54 h 55"/>
                <a:gd name="T4" fmla="*/ 14 w 22"/>
                <a:gd name="T5" fmla="*/ 55 h 55"/>
                <a:gd name="T6" fmla="*/ 11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2" y="54"/>
                    <a:pt x="11" y="54"/>
                  </a:cubicBezTo>
                  <a:cubicBezTo>
                    <a:pt x="10" y="54"/>
                    <a:pt x="9" y="53"/>
                    <a:pt x="8" y="52"/>
                  </a:cubicBezTo>
                  <a:cubicBezTo>
                    <a:pt x="7" y="51"/>
                    <a:pt x="6" y="50"/>
                    <a:pt x="6" y="49"/>
                  </a:cubicBezTo>
                  <a:cubicBezTo>
                    <a:pt x="6"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2"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7" name="Freeform 14">
              <a:extLst>
                <a:ext uri="{FF2B5EF4-FFF2-40B4-BE49-F238E27FC236}">
                  <a16:creationId xmlns:a16="http://schemas.microsoft.com/office/drawing/2014/main" id="{0A0438AD-9937-4C25-AB9E-7F8C8CCA23F7}"/>
                </a:ext>
              </a:extLst>
            </p:cNvPr>
            <p:cNvSpPr>
              <a:spLocks/>
            </p:cNvSpPr>
            <p:nvPr userDrawn="1"/>
          </p:nvSpPr>
          <p:spPr bwMode="auto">
            <a:xfrm>
              <a:off x="111887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8" name="Freeform 15">
              <a:extLst>
                <a:ext uri="{FF2B5EF4-FFF2-40B4-BE49-F238E27FC236}">
                  <a16:creationId xmlns:a16="http://schemas.microsoft.com/office/drawing/2014/main" id="{6FDE2726-7032-4BE4-A420-0ECF49A32A8B}"/>
                </a:ext>
              </a:extLst>
            </p:cNvPr>
            <p:cNvSpPr>
              <a:spLocks noEditPoints="1"/>
            </p:cNvSpPr>
            <p:nvPr userDrawn="1"/>
          </p:nvSpPr>
          <p:spPr bwMode="auto">
            <a:xfrm>
              <a:off x="1190370" y="6212575"/>
              <a:ext cx="83698" cy="101135"/>
            </a:xfrm>
            <a:custGeom>
              <a:avLst/>
              <a:gdLst>
                <a:gd name="T0" fmla="*/ 33 w 33"/>
                <a:gd name="T1" fmla="*/ 19 h 40"/>
                <a:gd name="T2" fmla="*/ 33 w 33"/>
                <a:gd name="T3" fmla="*/ 21 h 40"/>
                <a:gd name="T4" fmla="*/ 32 w 33"/>
                <a:gd name="T5" fmla="*/ 22 h 40"/>
                <a:gd name="T6" fmla="*/ 7 w 33"/>
                <a:gd name="T7" fmla="*/ 22 h 40"/>
                <a:gd name="T8" fmla="*/ 8 w 33"/>
                <a:gd name="T9" fmla="*/ 27 h 40"/>
                <a:gd name="T10" fmla="*/ 10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29 w 33"/>
                <a:gd name="T25" fmla="*/ 35 h 40"/>
                <a:gd name="T26" fmla="*/ 27 w 33"/>
                <a:gd name="T27" fmla="*/ 37 h 40"/>
                <a:gd name="T28" fmla="*/ 24 w 33"/>
                <a:gd name="T29" fmla="*/ 38 h 40"/>
                <a:gd name="T30" fmla="*/ 20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6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2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2" y="21"/>
                    <a:pt x="32" y="22"/>
                    <a:pt x="32" y="22"/>
                  </a:cubicBezTo>
                  <a:cubicBezTo>
                    <a:pt x="7" y="22"/>
                    <a:pt x="7" y="22"/>
                    <a:pt x="7" y="22"/>
                  </a:cubicBezTo>
                  <a:cubicBezTo>
                    <a:pt x="7" y="24"/>
                    <a:pt x="8" y="26"/>
                    <a:pt x="8" y="27"/>
                  </a:cubicBezTo>
                  <a:cubicBezTo>
                    <a:pt x="9" y="28"/>
                    <a:pt x="10" y="29"/>
                    <a:pt x="10" y="30"/>
                  </a:cubicBezTo>
                  <a:cubicBezTo>
                    <a:pt x="11" y="31"/>
                    <a:pt x="12" y="32"/>
                    <a:pt x="13" y="32"/>
                  </a:cubicBezTo>
                  <a:cubicBezTo>
                    <a:pt x="14" y="33"/>
                    <a:pt x="16" y="33"/>
                    <a:pt x="17" y="33"/>
                  </a:cubicBezTo>
                  <a:cubicBezTo>
                    <a:pt x="18" y="33"/>
                    <a:pt x="18" y="33"/>
                    <a:pt x="19" y="33"/>
                  </a:cubicBezTo>
                  <a:cubicBezTo>
                    <a:pt x="20" y="32"/>
                    <a:pt x="20" y="32"/>
                    <a:pt x="21" y="32"/>
                  </a:cubicBezTo>
                  <a:cubicBezTo>
                    <a:pt x="22" y="32"/>
                    <a:pt x="22" y="31"/>
                    <a:pt x="23" y="31"/>
                  </a:cubicBezTo>
                  <a:cubicBezTo>
                    <a:pt x="23" y="31"/>
                    <a:pt x="24" y="30"/>
                    <a:pt x="25" y="30"/>
                  </a:cubicBezTo>
                  <a:cubicBezTo>
                    <a:pt x="29" y="35"/>
                    <a:pt x="29" y="35"/>
                    <a:pt x="29" y="35"/>
                  </a:cubicBezTo>
                  <a:cubicBezTo>
                    <a:pt x="29" y="35"/>
                    <a:pt x="28" y="36"/>
                    <a:pt x="27" y="37"/>
                  </a:cubicBezTo>
                  <a:cubicBezTo>
                    <a:pt x="26" y="37"/>
                    <a:pt x="25" y="38"/>
                    <a:pt x="24" y="38"/>
                  </a:cubicBezTo>
                  <a:cubicBezTo>
                    <a:pt x="23" y="39"/>
                    <a:pt x="22" y="39"/>
                    <a:pt x="20"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6"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3" y="10"/>
                    <a:pt x="23" y="9"/>
                  </a:cubicBezTo>
                  <a:cubicBezTo>
                    <a:pt x="22" y="8"/>
                    <a:pt x="21" y="8"/>
                    <a:pt x="20" y="7"/>
                  </a:cubicBezTo>
                  <a:cubicBezTo>
                    <a:pt x="19" y="7"/>
                    <a:pt x="17" y="6"/>
                    <a:pt x="16" y="6"/>
                  </a:cubicBezTo>
                  <a:cubicBezTo>
                    <a:pt x="15" y="6"/>
                    <a:pt x="13" y="7"/>
                    <a:pt x="12" y="7"/>
                  </a:cubicBezTo>
                  <a:cubicBezTo>
                    <a:pt x="11"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79" name="Freeform 16">
              <a:extLst>
                <a:ext uri="{FF2B5EF4-FFF2-40B4-BE49-F238E27FC236}">
                  <a16:creationId xmlns:a16="http://schemas.microsoft.com/office/drawing/2014/main" id="{50C22C21-F8DB-486D-9042-765D68AE3A7C}"/>
                </a:ext>
              </a:extLst>
            </p:cNvPr>
            <p:cNvSpPr>
              <a:spLocks/>
            </p:cNvSpPr>
            <p:nvPr userDrawn="1"/>
          </p:nvSpPr>
          <p:spPr bwMode="auto">
            <a:xfrm>
              <a:off x="1294993" y="6212575"/>
              <a:ext cx="55799" cy="99391"/>
            </a:xfrm>
            <a:custGeom>
              <a:avLst/>
              <a:gdLst>
                <a:gd name="T0" fmla="*/ 20 w 22"/>
                <a:gd name="T1" fmla="*/ 8 h 39"/>
                <a:gd name="T2" fmla="*/ 18 w 22"/>
                <a:gd name="T3" fmla="*/ 7 h 39"/>
                <a:gd name="T4" fmla="*/ 15 w 22"/>
                <a:gd name="T5" fmla="*/ 7 h 39"/>
                <a:gd name="T6" fmla="*/ 9 w 22"/>
                <a:gd name="T7" fmla="*/ 9 h 39"/>
                <a:gd name="T8" fmla="*/ 7 w 22"/>
                <a:gd name="T9" fmla="*/ 17 h 39"/>
                <a:gd name="T10" fmla="*/ 7 w 22"/>
                <a:gd name="T11" fmla="*/ 39 h 39"/>
                <a:gd name="T12" fmla="*/ 0 w 22"/>
                <a:gd name="T13" fmla="*/ 39 h 39"/>
                <a:gd name="T14" fmla="*/ 0 w 22"/>
                <a:gd name="T15" fmla="*/ 0 h 39"/>
                <a:gd name="T16" fmla="*/ 7 w 22"/>
                <a:gd name="T17" fmla="*/ 0 h 39"/>
                <a:gd name="T18" fmla="*/ 7 w 22"/>
                <a:gd name="T19" fmla="*/ 4 h 39"/>
                <a:gd name="T20" fmla="*/ 9 w 22"/>
                <a:gd name="T21" fmla="*/ 2 h 39"/>
                <a:gd name="T22" fmla="*/ 11 w 22"/>
                <a:gd name="T23" fmla="*/ 1 h 39"/>
                <a:gd name="T24" fmla="*/ 13 w 22"/>
                <a:gd name="T25" fmla="*/ 0 h 39"/>
                <a:gd name="T26" fmla="*/ 16 w 22"/>
                <a:gd name="T27" fmla="*/ 0 h 39"/>
                <a:gd name="T28" fmla="*/ 20 w 22"/>
                <a:gd name="T29" fmla="*/ 0 h 39"/>
                <a:gd name="T30" fmla="*/ 22 w 22"/>
                <a:gd name="T31" fmla="*/ 1 h 39"/>
                <a:gd name="T32" fmla="*/ 20 w 22"/>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8"/>
                  </a:moveTo>
                  <a:cubicBezTo>
                    <a:pt x="20" y="8"/>
                    <a:pt x="19" y="8"/>
                    <a:pt x="18" y="7"/>
                  </a:cubicBezTo>
                  <a:cubicBezTo>
                    <a:pt x="17" y="7"/>
                    <a:pt x="16" y="7"/>
                    <a:pt x="15" y="7"/>
                  </a:cubicBezTo>
                  <a:cubicBezTo>
                    <a:pt x="12" y="7"/>
                    <a:pt x="10" y="8"/>
                    <a:pt x="9" y="9"/>
                  </a:cubicBezTo>
                  <a:cubicBezTo>
                    <a:pt x="8" y="11"/>
                    <a:pt x="7" y="14"/>
                    <a:pt x="7" y="17"/>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9" y="2"/>
                    <a:pt x="10" y="1"/>
                    <a:pt x="11" y="1"/>
                  </a:cubicBezTo>
                  <a:cubicBezTo>
                    <a:pt x="11" y="0"/>
                    <a:pt x="12" y="0"/>
                    <a:pt x="13" y="0"/>
                  </a:cubicBezTo>
                  <a:cubicBezTo>
                    <a:pt x="14" y="0"/>
                    <a:pt x="15" y="0"/>
                    <a:pt x="16" y="0"/>
                  </a:cubicBezTo>
                  <a:cubicBezTo>
                    <a:pt x="17" y="0"/>
                    <a:pt x="19" y="0"/>
                    <a:pt x="20" y="0"/>
                  </a:cubicBezTo>
                  <a:cubicBezTo>
                    <a:pt x="21" y="0"/>
                    <a:pt x="22" y="1"/>
                    <a:pt x="22" y="1"/>
                  </a:cubicBezTo>
                  <a:lnTo>
                    <a:pt x="2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0" name="Freeform 17">
              <a:extLst>
                <a:ext uri="{FF2B5EF4-FFF2-40B4-BE49-F238E27FC236}">
                  <a16:creationId xmlns:a16="http://schemas.microsoft.com/office/drawing/2014/main" id="{7F763F72-BB8F-482C-9FDA-40EDD6EE5FF8}"/>
                </a:ext>
              </a:extLst>
            </p:cNvPr>
            <p:cNvSpPr>
              <a:spLocks/>
            </p:cNvSpPr>
            <p:nvPr userDrawn="1"/>
          </p:nvSpPr>
          <p:spPr bwMode="auto">
            <a:xfrm>
              <a:off x="140659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3 w 22"/>
                <a:gd name="T25" fmla="*/ 0 h 55"/>
                <a:gd name="T26" fmla="*/ 13 w 22"/>
                <a:gd name="T27" fmla="*/ 15 h 55"/>
                <a:gd name="T28" fmla="*/ 22 w 22"/>
                <a:gd name="T29" fmla="*/ 15 h 55"/>
                <a:gd name="T30" fmla="*/ 22 w 22"/>
                <a:gd name="T31" fmla="*/ 22 h 55"/>
                <a:gd name="T32" fmla="*/ 13 w 22"/>
                <a:gd name="T33" fmla="*/ 22 h 55"/>
                <a:gd name="T34" fmla="*/ 13 w 22"/>
                <a:gd name="T35" fmla="*/ 43 h 55"/>
                <a:gd name="T36" fmla="*/ 13 w 22"/>
                <a:gd name="T37" fmla="*/ 45 h 55"/>
                <a:gd name="T38" fmla="*/ 14 w 22"/>
                <a:gd name="T39" fmla="*/ 47 h 55"/>
                <a:gd name="T40" fmla="*/ 15 w 22"/>
                <a:gd name="T41" fmla="*/ 47 h 55"/>
                <a:gd name="T42" fmla="*/ 17 w 22"/>
                <a:gd name="T43" fmla="*/ 48 h 55"/>
                <a:gd name="T44" fmla="*/ 20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3" y="55"/>
                    <a:pt x="11" y="54"/>
                    <a:pt x="10" y="54"/>
                  </a:cubicBezTo>
                  <a:cubicBezTo>
                    <a:pt x="9" y="54"/>
                    <a:pt x="9"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5"/>
                    <a:pt x="13" y="45"/>
                  </a:cubicBezTo>
                  <a:cubicBezTo>
                    <a:pt x="13" y="46"/>
                    <a:pt x="13" y="46"/>
                    <a:pt x="14" y="47"/>
                  </a:cubicBezTo>
                  <a:cubicBezTo>
                    <a:pt x="14" y="47"/>
                    <a:pt x="14" y="47"/>
                    <a:pt x="15" y="47"/>
                  </a:cubicBezTo>
                  <a:cubicBezTo>
                    <a:pt x="15" y="48"/>
                    <a:pt x="16" y="48"/>
                    <a:pt x="17" y="48"/>
                  </a:cubicBezTo>
                  <a:cubicBezTo>
                    <a:pt x="18" y="48"/>
                    <a:pt x="19" y="48"/>
                    <a:pt x="20" y="47"/>
                  </a:cubicBezTo>
                  <a:cubicBezTo>
                    <a:pt x="21"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1" name="Freeform 18">
              <a:extLst>
                <a:ext uri="{FF2B5EF4-FFF2-40B4-BE49-F238E27FC236}">
                  <a16:creationId xmlns:a16="http://schemas.microsoft.com/office/drawing/2014/main" id="{710F466C-6BEC-4970-9707-40D8002740B0}"/>
                </a:ext>
              </a:extLst>
            </p:cNvPr>
            <p:cNvSpPr>
              <a:spLocks/>
            </p:cNvSpPr>
            <p:nvPr userDrawn="1"/>
          </p:nvSpPr>
          <p:spPr bwMode="auto">
            <a:xfrm>
              <a:off x="1485058"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10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2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3" y="26"/>
                    <a:pt x="21" y="24"/>
                  </a:cubicBezTo>
                  <a:cubicBezTo>
                    <a:pt x="20" y="22"/>
                    <a:pt x="18" y="22"/>
                    <a:pt x="15" y="22"/>
                  </a:cubicBezTo>
                  <a:cubicBezTo>
                    <a:pt x="14" y="22"/>
                    <a:pt x="13" y="22"/>
                    <a:pt x="12" y="22"/>
                  </a:cubicBezTo>
                  <a:cubicBezTo>
                    <a:pt x="11" y="22"/>
                    <a:pt x="10" y="23"/>
                    <a:pt x="10" y="24"/>
                  </a:cubicBezTo>
                  <a:cubicBezTo>
                    <a:pt x="9" y="25"/>
                    <a:pt x="8" y="26"/>
                    <a:pt x="8" y="27"/>
                  </a:cubicBezTo>
                  <a:cubicBezTo>
                    <a:pt x="8"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9" y="17"/>
                  </a:cubicBezTo>
                  <a:cubicBezTo>
                    <a:pt x="10" y="17"/>
                    <a:pt x="11" y="16"/>
                    <a:pt x="12" y="16"/>
                  </a:cubicBezTo>
                  <a:cubicBezTo>
                    <a:pt x="12" y="15"/>
                    <a:pt x="13" y="15"/>
                    <a:pt x="14" y="15"/>
                  </a:cubicBezTo>
                  <a:cubicBezTo>
                    <a:pt x="15" y="15"/>
                    <a:pt x="16" y="15"/>
                    <a:pt x="17" y="15"/>
                  </a:cubicBezTo>
                  <a:cubicBezTo>
                    <a:pt x="19" y="15"/>
                    <a:pt x="21" y="15"/>
                    <a:pt x="23" y="16"/>
                  </a:cubicBezTo>
                  <a:cubicBezTo>
                    <a:pt x="25" y="16"/>
                    <a:pt x="26" y="17"/>
                    <a:pt x="27" y="19"/>
                  </a:cubicBezTo>
                  <a:cubicBezTo>
                    <a:pt x="29" y="20"/>
                    <a:pt x="29" y="22"/>
                    <a:pt x="30" y="24"/>
                  </a:cubicBezTo>
                  <a:cubicBezTo>
                    <a:pt x="31"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2" name="Freeform 19">
              <a:extLst>
                <a:ext uri="{FF2B5EF4-FFF2-40B4-BE49-F238E27FC236}">
                  <a16:creationId xmlns:a16="http://schemas.microsoft.com/office/drawing/2014/main" id="{3332407D-F423-41B2-985F-8A4482C61D9E}"/>
                </a:ext>
              </a:extLst>
            </p:cNvPr>
            <p:cNvSpPr>
              <a:spLocks noEditPoints="1"/>
            </p:cNvSpPr>
            <p:nvPr userDrawn="1"/>
          </p:nvSpPr>
          <p:spPr bwMode="auto">
            <a:xfrm>
              <a:off x="158270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8" y="40"/>
                    <a:pt x="17" y="40"/>
                  </a:cubicBezTo>
                  <a:cubicBezTo>
                    <a:pt x="15" y="40"/>
                    <a:pt x="14" y="39"/>
                    <a:pt x="12" y="39"/>
                  </a:cubicBezTo>
                  <a:cubicBezTo>
                    <a:pt x="11" y="38"/>
                    <a:pt x="10" y="38"/>
                    <a:pt x="8" y="37"/>
                  </a:cubicBezTo>
                  <a:cubicBezTo>
                    <a:pt x="7" y="36"/>
                    <a:pt x="6" y="35"/>
                    <a:pt x="5" y="34"/>
                  </a:cubicBezTo>
                  <a:cubicBezTo>
                    <a:pt x="4"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3" name="Freeform 20">
              <a:extLst>
                <a:ext uri="{FF2B5EF4-FFF2-40B4-BE49-F238E27FC236}">
                  <a16:creationId xmlns:a16="http://schemas.microsoft.com/office/drawing/2014/main" id="{44E3286F-1188-47B1-8B46-3498795DF2DC}"/>
                </a:ext>
              </a:extLst>
            </p:cNvPr>
            <p:cNvSpPr>
              <a:spLocks noEditPoints="1"/>
            </p:cNvSpPr>
            <p:nvPr userDrawn="1"/>
          </p:nvSpPr>
          <p:spPr bwMode="auto">
            <a:xfrm>
              <a:off x="1730922" y="6212575"/>
              <a:ext cx="80211" cy="134265"/>
            </a:xfrm>
            <a:custGeom>
              <a:avLst/>
              <a:gdLst>
                <a:gd name="T0" fmla="*/ 25 w 32"/>
                <a:gd name="T1" fmla="*/ 53 h 53"/>
                <a:gd name="T2" fmla="*/ 25 w 32"/>
                <a:gd name="T3" fmla="*/ 35 h 53"/>
                <a:gd name="T4" fmla="*/ 20 w 32"/>
                <a:gd name="T5" fmla="*/ 38 h 53"/>
                <a:gd name="T6" fmla="*/ 15 w 32"/>
                <a:gd name="T7" fmla="*/ 40 h 53"/>
                <a:gd name="T8" fmla="*/ 9 w 32"/>
                <a:gd name="T9" fmla="*/ 38 h 53"/>
                <a:gd name="T10" fmla="*/ 4 w 32"/>
                <a:gd name="T11" fmla="*/ 35 h 53"/>
                <a:gd name="T12" fmla="*/ 1 w 32"/>
                <a:gd name="T13" fmla="*/ 28 h 53"/>
                <a:gd name="T14" fmla="*/ 0 w 32"/>
                <a:gd name="T15" fmla="*/ 19 h 53"/>
                <a:gd name="T16" fmla="*/ 1 w 32"/>
                <a:gd name="T17" fmla="*/ 10 h 53"/>
                <a:gd name="T18" fmla="*/ 4 w 32"/>
                <a:gd name="T19" fmla="*/ 4 h 53"/>
                <a:gd name="T20" fmla="*/ 9 w 32"/>
                <a:gd name="T21" fmla="*/ 1 h 53"/>
                <a:gd name="T22" fmla="*/ 15 w 32"/>
                <a:gd name="T23" fmla="*/ 0 h 53"/>
                <a:gd name="T24" fmla="*/ 18 w 32"/>
                <a:gd name="T25" fmla="*/ 0 h 53"/>
                <a:gd name="T26" fmla="*/ 20 w 32"/>
                <a:gd name="T27" fmla="*/ 1 h 53"/>
                <a:gd name="T28" fmla="*/ 23 w 32"/>
                <a:gd name="T29" fmla="*/ 2 h 53"/>
                <a:gd name="T30" fmla="*/ 25 w 32"/>
                <a:gd name="T31" fmla="*/ 4 h 53"/>
                <a:gd name="T32" fmla="*/ 25 w 32"/>
                <a:gd name="T33" fmla="*/ 0 h 53"/>
                <a:gd name="T34" fmla="*/ 32 w 32"/>
                <a:gd name="T35" fmla="*/ 0 h 53"/>
                <a:gd name="T36" fmla="*/ 32 w 32"/>
                <a:gd name="T37" fmla="*/ 49 h 53"/>
                <a:gd name="T38" fmla="*/ 25 w 32"/>
                <a:gd name="T39" fmla="*/ 53 h 53"/>
                <a:gd name="T40" fmla="*/ 25 w 32"/>
                <a:gd name="T41" fmla="*/ 12 h 53"/>
                <a:gd name="T42" fmla="*/ 23 w 32"/>
                <a:gd name="T43" fmla="*/ 10 h 53"/>
                <a:gd name="T44" fmla="*/ 21 w 32"/>
                <a:gd name="T45" fmla="*/ 8 h 53"/>
                <a:gd name="T46" fmla="*/ 18 w 32"/>
                <a:gd name="T47" fmla="*/ 7 h 53"/>
                <a:gd name="T48" fmla="*/ 16 w 32"/>
                <a:gd name="T49" fmla="*/ 7 h 53"/>
                <a:gd name="T50" fmla="*/ 9 w 32"/>
                <a:gd name="T51" fmla="*/ 10 h 53"/>
                <a:gd name="T52" fmla="*/ 7 w 32"/>
                <a:gd name="T53" fmla="*/ 19 h 53"/>
                <a:gd name="T54" fmla="*/ 10 w 32"/>
                <a:gd name="T55" fmla="*/ 29 h 53"/>
                <a:gd name="T56" fmla="*/ 16 w 32"/>
                <a:gd name="T57" fmla="*/ 33 h 53"/>
                <a:gd name="T58" fmla="*/ 21 w 32"/>
                <a:gd name="T59" fmla="*/ 31 h 53"/>
                <a:gd name="T60" fmla="*/ 25 w 32"/>
                <a:gd name="T61" fmla="*/ 28 h 53"/>
                <a:gd name="T62" fmla="*/ 25 w 32"/>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53">
                  <a:moveTo>
                    <a:pt x="25" y="53"/>
                  </a:moveTo>
                  <a:cubicBezTo>
                    <a:pt x="25" y="35"/>
                    <a:pt x="25" y="35"/>
                    <a:pt x="25" y="35"/>
                  </a:cubicBezTo>
                  <a:cubicBezTo>
                    <a:pt x="23" y="36"/>
                    <a:pt x="22" y="37"/>
                    <a:pt x="20" y="38"/>
                  </a:cubicBezTo>
                  <a:cubicBezTo>
                    <a:pt x="18" y="39"/>
                    <a:pt x="17" y="40"/>
                    <a:pt x="15" y="40"/>
                  </a:cubicBezTo>
                  <a:cubicBezTo>
                    <a:pt x="13" y="40"/>
                    <a:pt x="11" y="39"/>
                    <a:pt x="9" y="38"/>
                  </a:cubicBezTo>
                  <a:cubicBezTo>
                    <a:pt x="7" y="38"/>
                    <a:pt x="5" y="36"/>
                    <a:pt x="4" y="35"/>
                  </a:cubicBezTo>
                  <a:cubicBezTo>
                    <a:pt x="3" y="33"/>
                    <a:pt x="2" y="31"/>
                    <a:pt x="1" y="28"/>
                  </a:cubicBezTo>
                  <a:cubicBezTo>
                    <a:pt x="0" y="26"/>
                    <a:pt x="0" y="23"/>
                    <a:pt x="0" y="19"/>
                  </a:cubicBezTo>
                  <a:cubicBezTo>
                    <a:pt x="0" y="16"/>
                    <a:pt x="0" y="13"/>
                    <a:pt x="1" y="10"/>
                  </a:cubicBezTo>
                  <a:cubicBezTo>
                    <a:pt x="2" y="8"/>
                    <a:pt x="3" y="6"/>
                    <a:pt x="4" y="4"/>
                  </a:cubicBezTo>
                  <a:cubicBezTo>
                    <a:pt x="6" y="3"/>
                    <a:pt x="7" y="2"/>
                    <a:pt x="9" y="1"/>
                  </a:cubicBezTo>
                  <a:cubicBezTo>
                    <a:pt x="11" y="0"/>
                    <a:pt x="13" y="0"/>
                    <a:pt x="15" y="0"/>
                  </a:cubicBezTo>
                  <a:cubicBezTo>
                    <a:pt x="16" y="0"/>
                    <a:pt x="17" y="0"/>
                    <a:pt x="18" y="0"/>
                  </a:cubicBezTo>
                  <a:cubicBezTo>
                    <a:pt x="19" y="0"/>
                    <a:pt x="20" y="0"/>
                    <a:pt x="20" y="1"/>
                  </a:cubicBezTo>
                  <a:cubicBezTo>
                    <a:pt x="21" y="1"/>
                    <a:pt x="22" y="2"/>
                    <a:pt x="23" y="2"/>
                  </a:cubicBezTo>
                  <a:cubicBezTo>
                    <a:pt x="23" y="3"/>
                    <a:pt x="24" y="3"/>
                    <a:pt x="25" y="4"/>
                  </a:cubicBezTo>
                  <a:cubicBezTo>
                    <a:pt x="25" y="0"/>
                    <a:pt x="25" y="0"/>
                    <a:pt x="25" y="0"/>
                  </a:cubicBezTo>
                  <a:cubicBezTo>
                    <a:pt x="32" y="0"/>
                    <a:pt x="32" y="0"/>
                    <a:pt x="32" y="0"/>
                  </a:cubicBezTo>
                  <a:cubicBezTo>
                    <a:pt x="32" y="49"/>
                    <a:pt x="32" y="49"/>
                    <a:pt x="32" y="49"/>
                  </a:cubicBezTo>
                  <a:lnTo>
                    <a:pt x="25" y="53"/>
                  </a:lnTo>
                  <a:close/>
                  <a:moveTo>
                    <a:pt x="25" y="12"/>
                  </a:moveTo>
                  <a:cubicBezTo>
                    <a:pt x="24" y="11"/>
                    <a:pt x="24" y="10"/>
                    <a:pt x="23" y="10"/>
                  </a:cubicBezTo>
                  <a:cubicBezTo>
                    <a:pt x="23" y="9"/>
                    <a:pt x="22" y="9"/>
                    <a:pt x="21" y="8"/>
                  </a:cubicBezTo>
                  <a:cubicBezTo>
                    <a:pt x="20" y="8"/>
                    <a:pt x="19" y="7"/>
                    <a:pt x="18" y="7"/>
                  </a:cubicBezTo>
                  <a:cubicBezTo>
                    <a:pt x="18" y="7"/>
                    <a:pt x="17" y="7"/>
                    <a:pt x="16" y="7"/>
                  </a:cubicBezTo>
                  <a:cubicBezTo>
                    <a:pt x="13" y="7"/>
                    <a:pt x="11" y="8"/>
                    <a:pt x="9" y="10"/>
                  </a:cubicBezTo>
                  <a:cubicBezTo>
                    <a:pt x="8" y="12"/>
                    <a:pt x="7" y="15"/>
                    <a:pt x="7" y="19"/>
                  </a:cubicBezTo>
                  <a:cubicBezTo>
                    <a:pt x="7" y="23"/>
                    <a:pt x="8" y="27"/>
                    <a:pt x="10" y="29"/>
                  </a:cubicBezTo>
                  <a:cubicBezTo>
                    <a:pt x="11" y="31"/>
                    <a:pt x="13" y="33"/>
                    <a:pt x="16" y="33"/>
                  </a:cubicBezTo>
                  <a:cubicBezTo>
                    <a:pt x="18" y="33"/>
                    <a:pt x="19" y="32"/>
                    <a:pt x="21" y="31"/>
                  </a:cubicBezTo>
                  <a:cubicBezTo>
                    <a:pt x="22" y="30"/>
                    <a:pt x="24" y="29"/>
                    <a:pt x="25" y="28"/>
                  </a:cubicBezTo>
                  <a:lnTo>
                    <a:pt x="25"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4" name="Freeform 21">
              <a:extLst>
                <a:ext uri="{FF2B5EF4-FFF2-40B4-BE49-F238E27FC236}">
                  <a16:creationId xmlns:a16="http://schemas.microsoft.com/office/drawing/2014/main" id="{E7BD9E0B-920A-4409-95E7-40A47107B346}"/>
                </a:ext>
              </a:extLst>
            </p:cNvPr>
            <p:cNvSpPr>
              <a:spLocks/>
            </p:cNvSpPr>
            <p:nvPr userDrawn="1"/>
          </p:nvSpPr>
          <p:spPr bwMode="auto">
            <a:xfrm>
              <a:off x="1835545" y="6212575"/>
              <a:ext cx="78468" cy="101135"/>
            </a:xfrm>
            <a:custGeom>
              <a:avLst/>
              <a:gdLst>
                <a:gd name="T0" fmla="*/ 24 w 31"/>
                <a:gd name="T1" fmla="*/ 39 h 40"/>
                <a:gd name="T2" fmla="*/ 24 w 31"/>
                <a:gd name="T3" fmla="*/ 35 h 40"/>
                <a:gd name="T4" fmla="*/ 20 w 31"/>
                <a:gd name="T5" fmla="*/ 38 h 40"/>
                <a:gd name="T6" fmla="*/ 14 w 31"/>
                <a:gd name="T7" fmla="*/ 40 h 40"/>
                <a:gd name="T8" fmla="*/ 4 w 31"/>
                <a:gd name="T9" fmla="*/ 35 h 40"/>
                <a:gd name="T10" fmla="*/ 0 w 31"/>
                <a:gd name="T11" fmla="*/ 22 h 40"/>
                <a:gd name="T12" fmla="*/ 0 w 31"/>
                <a:gd name="T13" fmla="*/ 0 h 40"/>
                <a:gd name="T14" fmla="*/ 8 w 31"/>
                <a:gd name="T15" fmla="*/ 0 h 40"/>
                <a:gd name="T16" fmla="*/ 8 w 31"/>
                <a:gd name="T17" fmla="*/ 22 h 40"/>
                <a:gd name="T18" fmla="*/ 10 w 31"/>
                <a:gd name="T19" fmla="*/ 30 h 40"/>
                <a:gd name="T20" fmla="*/ 16 w 31"/>
                <a:gd name="T21" fmla="*/ 33 h 40"/>
                <a:gd name="T22" fmla="*/ 22 w 31"/>
                <a:gd name="T23" fmla="*/ 30 h 40"/>
                <a:gd name="T24" fmla="*/ 24 w 31"/>
                <a:gd name="T25" fmla="*/ 23 h 40"/>
                <a:gd name="T26" fmla="*/ 24 w 31"/>
                <a:gd name="T27" fmla="*/ 0 h 40"/>
                <a:gd name="T28" fmla="*/ 31 w 31"/>
                <a:gd name="T29" fmla="*/ 0 h 40"/>
                <a:gd name="T30" fmla="*/ 31 w 31"/>
                <a:gd name="T31" fmla="*/ 39 h 40"/>
                <a:gd name="T32" fmla="*/ 24 w 31"/>
                <a:gd name="T33" fmla="*/ 3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24" y="39"/>
                  </a:moveTo>
                  <a:cubicBezTo>
                    <a:pt x="24" y="35"/>
                    <a:pt x="24" y="35"/>
                    <a:pt x="24" y="35"/>
                  </a:cubicBezTo>
                  <a:cubicBezTo>
                    <a:pt x="23" y="36"/>
                    <a:pt x="22" y="38"/>
                    <a:pt x="20" y="38"/>
                  </a:cubicBezTo>
                  <a:cubicBezTo>
                    <a:pt x="18" y="39"/>
                    <a:pt x="16" y="40"/>
                    <a:pt x="14" y="40"/>
                  </a:cubicBezTo>
                  <a:cubicBezTo>
                    <a:pt x="10" y="40"/>
                    <a:pt x="6" y="38"/>
                    <a:pt x="4" y="35"/>
                  </a:cubicBezTo>
                  <a:cubicBezTo>
                    <a:pt x="2" y="32"/>
                    <a:pt x="0" y="28"/>
                    <a:pt x="0" y="22"/>
                  </a:cubicBezTo>
                  <a:cubicBezTo>
                    <a:pt x="0" y="0"/>
                    <a:pt x="0" y="0"/>
                    <a:pt x="0" y="0"/>
                  </a:cubicBezTo>
                  <a:cubicBezTo>
                    <a:pt x="8" y="0"/>
                    <a:pt x="8" y="0"/>
                    <a:pt x="8" y="0"/>
                  </a:cubicBezTo>
                  <a:cubicBezTo>
                    <a:pt x="8" y="22"/>
                    <a:pt x="8" y="22"/>
                    <a:pt x="8" y="22"/>
                  </a:cubicBezTo>
                  <a:cubicBezTo>
                    <a:pt x="8" y="26"/>
                    <a:pt x="9" y="28"/>
                    <a:pt x="10" y="30"/>
                  </a:cubicBezTo>
                  <a:cubicBezTo>
                    <a:pt x="11" y="32"/>
                    <a:pt x="13" y="33"/>
                    <a:pt x="16" y="33"/>
                  </a:cubicBezTo>
                  <a:cubicBezTo>
                    <a:pt x="18" y="33"/>
                    <a:pt x="20" y="32"/>
                    <a:pt x="22" y="30"/>
                  </a:cubicBezTo>
                  <a:cubicBezTo>
                    <a:pt x="23" y="28"/>
                    <a:pt x="24" y="26"/>
                    <a:pt x="24" y="23"/>
                  </a:cubicBezTo>
                  <a:cubicBezTo>
                    <a:pt x="24" y="0"/>
                    <a:pt x="24" y="0"/>
                    <a:pt x="24" y="0"/>
                  </a:cubicBezTo>
                  <a:cubicBezTo>
                    <a:pt x="31" y="0"/>
                    <a:pt x="31" y="0"/>
                    <a:pt x="31" y="0"/>
                  </a:cubicBezTo>
                  <a:cubicBezTo>
                    <a:pt x="31" y="39"/>
                    <a:pt x="31" y="39"/>
                    <a:pt x="31" y="39"/>
                  </a:cubicBezTo>
                  <a:lnTo>
                    <a:pt x="24"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5" name="Freeform 22">
              <a:extLst>
                <a:ext uri="{FF2B5EF4-FFF2-40B4-BE49-F238E27FC236}">
                  <a16:creationId xmlns:a16="http://schemas.microsoft.com/office/drawing/2014/main" id="{9D2625B8-0A5B-46EF-8302-77353AB0D3A9}"/>
                </a:ext>
              </a:extLst>
            </p:cNvPr>
            <p:cNvSpPr>
              <a:spLocks noEditPoints="1"/>
            </p:cNvSpPr>
            <p:nvPr userDrawn="1"/>
          </p:nvSpPr>
          <p:spPr bwMode="auto">
            <a:xfrm>
              <a:off x="1934936"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6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6"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4"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1"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6" y="16"/>
                  </a:moveTo>
                  <a:cubicBezTo>
                    <a:pt x="25" y="15"/>
                    <a:pt x="25" y="13"/>
                    <a:pt x="25" y="12"/>
                  </a:cubicBezTo>
                  <a:cubicBezTo>
                    <a:pt x="24" y="11"/>
                    <a:pt x="24" y="10"/>
                    <a:pt x="23" y="9"/>
                  </a:cubicBezTo>
                  <a:cubicBezTo>
                    <a:pt x="22" y="8"/>
                    <a:pt x="22"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6" name="Freeform 23">
              <a:extLst>
                <a:ext uri="{FF2B5EF4-FFF2-40B4-BE49-F238E27FC236}">
                  <a16:creationId xmlns:a16="http://schemas.microsoft.com/office/drawing/2014/main" id="{DE6C9E0E-C49B-4FBE-97F3-BB6DFAC57421}"/>
                </a:ext>
              </a:extLst>
            </p:cNvPr>
            <p:cNvSpPr>
              <a:spLocks/>
            </p:cNvSpPr>
            <p:nvPr userDrawn="1"/>
          </p:nvSpPr>
          <p:spPr bwMode="auto">
            <a:xfrm>
              <a:off x="2030841"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1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4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7 w 29"/>
                <a:gd name="T55" fmla="*/ 24 h 40"/>
                <a:gd name="T56" fmla="*/ 13 w 29"/>
                <a:gd name="T57" fmla="*/ 22 h 40"/>
                <a:gd name="T58" fmla="*/ 8 w 29"/>
                <a:gd name="T59" fmla="*/ 20 h 40"/>
                <a:gd name="T60" fmla="*/ 4 w 29"/>
                <a:gd name="T61" fmla="*/ 17 h 40"/>
                <a:gd name="T62" fmla="*/ 2 w 29"/>
                <a:gd name="T63" fmla="*/ 14 h 40"/>
                <a:gd name="T64" fmla="*/ 2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3" y="6"/>
                    <a:pt x="11" y="7"/>
                    <a:pt x="10" y="7"/>
                  </a:cubicBezTo>
                  <a:cubicBezTo>
                    <a:pt x="10" y="8"/>
                    <a:pt x="9" y="9"/>
                    <a:pt x="9" y="10"/>
                  </a:cubicBezTo>
                  <a:cubicBezTo>
                    <a:pt x="9" y="10"/>
                    <a:pt x="9" y="11"/>
                    <a:pt x="9" y="11"/>
                  </a:cubicBezTo>
                  <a:cubicBezTo>
                    <a:pt x="10" y="12"/>
                    <a:pt x="10" y="12"/>
                    <a:pt x="11"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4" y="29"/>
                    <a:pt x="4" y="29"/>
                    <a:pt x="4"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2" y="27"/>
                    <a:pt x="21" y="27"/>
                  </a:cubicBezTo>
                  <a:cubicBezTo>
                    <a:pt x="21" y="26"/>
                    <a:pt x="20" y="25"/>
                    <a:pt x="19" y="25"/>
                  </a:cubicBezTo>
                  <a:cubicBezTo>
                    <a:pt x="19" y="25"/>
                    <a:pt x="18" y="24"/>
                    <a:pt x="17" y="24"/>
                  </a:cubicBezTo>
                  <a:cubicBezTo>
                    <a:pt x="15" y="23"/>
                    <a:pt x="14" y="23"/>
                    <a:pt x="13" y="22"/>
                  </a:cubicBezTo>
                  <a:cubicBezTo>
                    <a:pt x="11" y="21"/>
                    <a:pt x="9" y="20"/>
                    <a:pt x="8" y="20"/>
                  </a:cubicBezTo>
                  <a:cubicBezTo>
                    <a:pt x="6" y="19"/>
                    <a:pt x="5" y="18"/>
                    <a:pt x="4" y="17"/>
                  </a:cubicBezTo>
                  <a:cubicBezTo>
                    <a:pt x="3" y="16"/>
                    <a:pt x="3" y="15"/>
                    <a:pt x="2" y="14"/>
                  </a:cubicBezTo>
                  <a:cubicBezTo>
                    <a:pt x="2" y="13"/>
                    <a:pt x="2" y="12"/>
                    <a:pt x="2" y="10"/>
                  </a:cubicBezTo>
                  <a:cubicBezTo>
                    <a:pt x="2"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7" name="Freeform 24">
              <a:extLst>
                <a:ext uri="{FF2B5EF4-FFF2-40B4-BE49-F238E27FC236}">
                  <a16:creationId xmlns:a16="http://schemas.microsoft.com/office/drawing/2014/main" id="{580801ED-9260-41DB-A0B7-5AF24B32272B}"/>
                </a:ext>
              </a:extLst>
            </p:cNvPr>
            <p:cNvSpPr>
              <a:spLocks/>
            </p:cNvSpPr>
            <p:nvPr userDrawn="1"/>
          </p:nvSpPr>
          <p:spPr bwMode="auto">
            <a:xfrm>
              <a:off x="2118027"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8" name="Freeform 25">
              <a:extLst>
                <a:ext uri="{FF2B5EF4-FFF2-40B4-BE49-F238E27FC236}">
                  <a16:creationId xmlns:a16="http://schemas.microsoft.com/office/drawing/2014/main" id="{3A9842FB-6E95-4D11-B5B9-58C4CB82C2FE}"/>
                </a:ext>
              </a:extLst>
            </p:cNvPr>
            <p:cNvSpPr>
              <a:spLocks noEditPoints="1"/>
            </p:cNvSpPr>
            <p:nvPr userDrawn="1"/>
          </p:nvSpPr>
          <p:spPr bwMode="auto">
            <a:xfrm>
              <a:off x="2194750" y="6175958"/>
              <a:ext cx="24412" cy="136010"/>
            </a:xfrm>
            <a:custGeom>
              <a:avLst/>
              <a:gdLst>
                <a:gd name="T0" fmla="*/ 10 w 10"/>
                <a:gd name="T1" fmla="*/ 5 h 53"/>
                <a:gd name="T2" fmla="*/ 9 w 10"/>
                <a:gd name="T3" fmla="*/ 6 h 53"/>
                <a:gd name="T4" fmla="*/ 8 w 10"/>
                <a:gd name="T5" fmla="*/ 8 h 53"/>
                <a:gd name="T6" fmla="*/ 7 w 10"/>
                <a:gd name="T7" fmla="*/ 9 h 53"/>
                <a:gd name="T8" fmla="*/ 5 w 10"/>
                <a:gd name="T9" fmla="*/ 9 h 53"/>
                <a:gd name="T10" fmla="*/ 3 w 10"/>
                <a:gd name="T11" fmla="*/ 9 h 53"/>
                <a:gd name="T12" fmla="*/ 1 w 10"/>
                <a:gd name="T13" fmla="*/ 8 h 53"/>
                <a:gd name="T14" fmla="*/ 0 w 10"/>
                <a:gd name="T15" fmla="*/ 6 h 53"/>
                <a:gd name="T16" fmla="*/ 0 w 10"/>
                <a:gd name="T17" fmla="*/ 5 h 53"/>
                <a:gd name="T18" fmla="*/ 0 w 10"/>
                <a:gd name="T19" fmla="*/ 3 h 53"/>
                <a:gd name="T20" fmla="*/ 1 w 10"/>
                <a:gd name="T21" fmla="*/ 1 h 53"/>
                <a:gd name="T22" fmla="*/ 3 w 10"/>
                <a:gd name="T23" fmla="*/ 0 h 53"/>
                <a:gd name="T24" fmla="*/ 5 w 10"/>
                <a:gd name="T25" fmla="*/ 0 h 53"/>
                <a:gd name="T26" fmla="*/ 7 w 10"/>
                <a:gd name="T27" fmla="*/ 0 h 53"/>
                <a:gd name="T28" fmla="*/ 8 w 10"/>
                <a:gd name="T29" fmla="*/ 1 h 53"/>
                <a:gd name="T30" fmla="*/ 9 w 10"/>
                <a:gd name="T31" fmla="*/ 3 h 53"/>
                <a:gd name="T32" fmla="*/ 10 w 10"/>
                <a:gd name="T33" fmla="*/ 5 h 53"/>
                <a:gd name="T34" fmla="*/ 1 w 10"/>
                <a:gd name="T35" fmla="*/ 53 h 53"/>
                <a:gd name="T36" fmla="*/ 1 w 10"/>
                <a:gd name="T37" fmla="*/ 14 h 53"/>
                <a:gd name="T38" fmla="*/ 9 w 10"/>
                <a:gd name="T39" fmla="*/ 14 h 53"/>
                <a:gd name="T40" fmla="*/ 9 w 10"/>
                <a:gd name="T41" fmla="*/ 53 h 53"/>
                <a:gd name="T42" fmla="*/ 1 w 10"/>
                <a:gd name="T4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 h="53">
                  <a:moveTo>
                    <a:pt x="10" y="5"/>
                  </a:moveTo>
                  <a:cubicBezTo>
                    <a:pt x="10" y="5"/>
                    <a:pt x="10" y="6"/>
                    <a:pt x="9" y="6"/>
                  </a:cubicBezTo>
                  <a:cubicBezTo>
                    <a:pt x="9" y="7"/>
                    <a:pt x="9" y="8"/>
                    <a:pt x="8" y="8"/>
                  </a:cubicBezTo>
                  <a:cubicBezTo>
                    <a:pt x="8" y="8"/>
                    <a:pt x="7" y="9"/>
                    <a:pt x="7" y="9"/>
                  </a:cubicBezTo>
                  <a:cubicBezTo>
                    <a:pt x="6" y="9"/>
                    <a:pt x="6" y="9"/>
                    <a:pt x="5" y="9"/>
                  </a:cubicBezTo>
                  <a:cubicBezTo>
                    <a:pt x="4" y="9"/>
                    <a:pt x="4" y="9"/>
                    <a:pt x="3" y="9"/>
                  </a:cubicBezTo>
                  <a:cubicBezTo>
                    <a:pt x="2" y="9"/>
                    <a:pt x="2" y="8"/>
                    <a:pt x="1" y="8"/>
                  </a:cubicBezTo>
                  <a:cubicBezTo>
                    <a:pt x="1" y="8"/>
                    <a:pt x="1" y="7"/>
                    <a:pt x="0" y="6"/>
                  </a:cubicBezTo>
                  <a:cubicBezTo>
                    <a:pt x="0" y="6"/>
                    <a:pt x="0" y="5"/>
                    <a:pt x="0" y="5"/>
                  </a:cubicBezTo>
                  <a:cubicBezTo>
                    <a:pt x="0" y="4"/>
                    <a:pt x="0" y="3"/>
                    <a:pt x="0" y="3"/>
                  </a:cubicBezTo>
                  <a:cubicBezTo>
                    <a:pt x="1" y="2"/>
                    <a:pt x="1" y="2"/>
                    <a:pt x="1" y="1"/>
                  </a:cubicBezTo>
                  <a:cubicBezTo>
                    <a:pt x="2" y="1"/>
                    <a:pt x="2" y="0"/>
                    <a:pt x="3" y="0"/>
                  </a:cubicBezTo>
                  <a:cubicBezTo>
                    <a:pt x="4" y="0"/>
                    <a:pt x="4" y="0"/>
                    <a:pt x="5" y="0"/>
                  </a:cubicBezTo>
                  <a:cubicBezTo>
                    <a:pt x="6" y="0"/>
                    <a:pt x="6" y="0"/>
                    <a:pt x="7" y="0"/>
                  </a:cubicBezTo>
                  <a:cubicBezTo>
                    <a:pt x="7" y="0"/>
                    <a:pt x="8" y="1"/>
                    <a:pt x="8" y="1"/>
                  </a:cubicBezTo>
                  <a:cubicBezTo>
                    <a:pt x="9" y="2"/>
                    <a:pt x="9" y="2"/>
                    <a:pt x="9" y="3"/>
                  </a:cubicBezTo>
                  <a:cubicBezTo>
                    <a:pt x="10" y="3"/>
                    <a:pt x="10" y="4"/>
                    <a:pt x="10" y="5"/>
                  </a:cubicBezTo>
                  <a:close/>
                  <a:moveTo>
                    <a:pt x="1" y="53"/>
                  </a:moveTo>
                  <a:cubicBezTo>
                    <a:pt x="1" y="14"/>
                    <a:pt x="1" y="14"/>
                    <a:pt x="1" y="14"/>
                  </a:cubicBezTo>
                  <a:cubicBezTo>
                    <a:pt x="9" y="14"/>
                    <a:pt x="9" y="14"/>
                    <a:pt x="9" y="14"/>
                  </a:cubicBezTo>
                  <a:cubicBezTo>
                    <a:pt x="9" y="53"/>
                    <a:pt x="9" y="53"/>
                    <a:pt x="9" y="53"/>
                  </a:cubicBezTo>
                  <a:lnTo>
                    <a:pt x="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89" name="Freeform 26">
              <a:extLst>
                <a:ext uri="{FF2B5EF4-FFF2-40B4-BE49-F238E27FC236}">
                  <a16:creationId xmlns:a16="http://schemas.microsoft.com/office/drawing/2014/main" id="{076538BB-C266-42BE-916B-458AF9EFB224}"/>
                </a:ext>
              </a:extLst>
            </p:cNvPr>
            <p:cNvSpPr>
              <a:spLocks noEditPoints="1"/>
            </p:cNvSpPr>
            <p:nvPr userDrawn="1"/>
          </p:nvSpPr>
          <p:spPr bwMode="auto">
            <a:xfrm>
              <a:off x="2236599" y="6212575"/>
              <a:ext cx="87186" cy="101135"/>
            </a:xfrm>
            <a:custGeom>
              <a:avLst/>
              <a:gdLst>
                <a:gd name="T0" fmla="*/ 34 w 34"/>
                <a:gd name="T1" fmla="*/ 19 h 40"/>
                <a:gd name="T2" fmla="*/ 33 w 34"/>
                <a:gd name="T3" fmla="*/ 28 h 40"/>
                <a:gd name="T4" fmla="*/ 29 w 34"/>
                <a:gd name="T5" fmla="*/ 34 h 40"/>
                <a:gd name="T6" fmla="*/ 24 w 34"/>
                <a:gd name="T7" fmla="*/ 38 h 40"/>
                <a:gd name="T8" fmla="*/ 17 w 34"/>
                <a:gd name="T9" fmla="*/ 40 h 40"/>
                <a:gd name="T10" fmla="*/ 10 w 34"/>
                <a:gd name="T11" fmla="*/ 38 h 40"/>
                <a:gd name="T12" fmla="*/ 5 w 34"/>
                <a:gd name="T13" fmla="*/ 34 h 40"/>
                <a:gd name="T14" fmla="*/ 1 w 34"/>
                <a:gd name="T15" fmla="*/ 28 h 40"/>
                <a:gd name="T16" fmla="*/ 0 w 34"/>
                <a:gd name="T17" fmla="*/ 20 h 40"/>
                <a:gd name="T18" fmla="*/ 1 w 34"/>
                <a:gd name="T19" fmla="*/ 11 h 40"/>
                <a:gd name="T20" fmla="*/ 5 w 34"/>
                <a:gd name="T21" fmla="*/ 5 h 40"/>
                <a:gd name="T22" fmla="*/ 10 w 34"/>
                <a:gd name="T23" fmla="*/ 1 h 40"/>
                <a:gd name="T24" fmla="*/ 17 w 34"/>
                <a:gd name="T25" fmla="*/ 0 h 40"/>
                <a:gd name="T26" fmla="*/ 24 w 34"/>
                <a:gd name="T27" fmla="*/ 1 h 40"/>
                <a:gd name="T28" fmla="*/ 29 w 34"/>
                <a:gd name="T29" fmla="*/ 5 h 40"/>
                <a:gd name="T30" fmla="*/ 33 w 34"/>
                <a:gd name="T31" fmla="*/ 11 h 40"/>
                <a:gd name="T32" fmla="*/ 34 w 34"/>
                <a:gd name="T33" fmla="*/ 19 h 40"/>
                <a:gd name="T34" fmla="*/ 26 w 34"/>
                <a:gd name="T35" fmla="*/ 20 h 40"/>
                <a:gd name="T36" fmla="*/ 26 w 34"/>
                <a:gd name="T37" fmla="*/ 14 h 40"/>
                <a:gd name="T38" fmla="*/ 24 w 34"/>
                <a:gd name="T39" fmla="*/ 10 h 40"/>
                <a:gd name="T40" fmla="*/ 21 w 34"/>
                <a:gd name="T41" fmla="*/ 8 h 40"/>
                <a:gd name="T42" fmla="*/ 17 w 34"/>
                <a:gd name="T43" fmla="*/ 7 h 40"/>
                <a:gd name="T44" fmla="*/ 13 w 34"/>
                <a:gd name="T45" fmla="*/ 8 h 40"/>
                <a:gd name="T46" fmla="*/ 10 w 34"/>
                <a:gd name="T47" fmla="*/ 10 h 40"/>
                <a:gd name="T48" fmla="*/ 8 w 34"/>
                <a:gd name="T49" fmla="*/ 14 h 40"/>
                <a:gd name="T50" fmla="*/ 7 w 34"/>
                <a:gd name="T51" fmla="*/ 19 h 40"/>
                <a:gd name="T52" fmla="*/ 8 w 34"/>
                <a:gd name="T53" fmla="*/ 25 h 40"/>
                <a:gd name="T54" fmla="*/ 10 w 34"/>
                <a:gd name="T55" fmla="*/ 29 h 40"/>
                <a:gd name="T56" fmla="*/ 13 w 34"/>
                <a:gd name="T57" fmla="*/ 32 h 40"/>
                <a:gd name="T58" fmla="*/ 17 w 34"/>
                <a:gd name="T59" fmla="*/ 32 h 40"/>
                <a:gd name="T60" fmla="*/ 21 w 34"/>
                <a:gd name="T61" fmla="*/ 31 h 40"/>
                <a:gd name="T62" fmla="*/ 24 w 34"/>
                <a:gd name="T63" fmla="*/ 29 h 40"/>
                <a:gd name="T64" fmla="*/ 26 w 34"/>
                <a:gd name="T65" fmla="*/ 25 h 40"/>
                <a:gd name="T66" fmla="*/ 26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19"/>
                  </a:moveTo>
                  <a:cubicBezTo>
                    <a:pt x="34" y="23"/>
                    <a:pt x="34" y="25"/>
                    <a:pt x="33" y="28"/>
                  </a:cubicBezTo>
                  <a:cubicBezTo>
                    <a:pt x="32" y="30"/>
                    <a:pt x="31" y="33"/>
                    <a:pt x="29" y="34"/>
                  </a:cubicBezTo>
                  <a:cubicBezTo>
                    <a:pt x="28" y="36"/>
                    <a:pt x="26" y="37"/>
                    <a:pt x="24" y="38"/>
                  </a:cubicBezTo>
                  <a:cubicBezTo>
                    <a:pt x="21" y="39"/>
                    <a:pt x="19" y="40"/>
                    <a:pt x="17" y="40"/>
                  </a:cubicBezTo>
                  <a:cubicBezTo>
                    <a:pt x="14" y="40"/>
                    <a:pt x="12" y="39"/>
                    <a:pt x="10" y="38"/>
                  </a:cubicBezTo>
                  <a:cubicBezTo>
                    <a:pt x="8" y="37"/>
                    <a:pt x="6" y="36"/>
                    <a:pt x="5" y="34"/>
                  </a:cubicBezTo>
                  <a:cubicBezTo>
                    <a:pt x="3" y="32"/>
                    <a:pt x="2" y="30"/>
                    <a:pt x="1" y="28"/>
                  </a:cubicBezTo>
                  <a:cubicBezTo>
                    <a:pt x="0" y="25"/>
                    <a:pt x="0" y="23"/>
                    <a:pt x="0" y="20"/>
                  </a:cubicBezTo>
                  <a:cubicBezTo>
                    <a:pt x="0" y="16"/>
                    <a:pt x="0" y="14"/>
                    <a:pt x="1" y="11"/>
                  </a:cubicBezTo>
                  <a:cubicBezTo>
                    <a:pt x="2" y="9"/>
                    <a:pt x="3" y="7"/>
                    <a:pt x="5" y="5"/>
                  </a:cubicBezTo>
                  <a:cubicBezTo>
                    <a:pt x="6" y="3"/>
                    <a:pt x="8" y="2"/>
                    <a:pt x="10" y="1"/>
                  </a:cubicBezTo>
                  <a:cubicBezTo>
                    <a:pt x="12" y="0"/>
                    <a:pt x="14" y="0"/>
                    <a:pt x="17" y="0"/>
                  </a:cubicBezTo>
                  <a:cubicBezTo>
                    <a:pt x="19" y="0"/>
                    <a:pt x="22" y="0"/>
                    <a:pt x="24" y="1"/>
                  </a:cubicBezTo>
                  <a:cubicBezTo>
                    <a:pt x="26" y="2"/>
                    <a:pt x="28" y="3"/>
                    <a:pt x="29" y="5"/>
                  </a:cubicBezTo>
                  <a:cubicBezTo>
                    <a:pt x="31" y="7"/>
                    <a:pt x="32" y="9"/>
                    <a:pt x="33" y="11"/>
                  </a:cubicBezTo>
                  <a:cubicBezTo>
                    <a:pt x="34" y="14"/>
                    <a:pt x="34" y="16"/>
                    <a:pt x="34" y="19"/>
                  </a:cubicBezTo>
                  <a:close/>
                  <a:moveTo>
                    <a:pt x="26" y="20"/>
                  </a:moveTo>
                  <a:cubicBezTo>
                    <a:pt x="26" y="18"/>
                    <a:pt x="26" y="16"/>
                    <a:pt x="26" y="14"/>
                  </a:cubicBezTo>
                  <a:cubicBezTo>
                    <a:pt x="25" y="13"/>
                    <a:pt x="25" y="11"/>
                    <a:pt x="24" y="10"/>
                  </a:cubicBezTo>
                  <a:cubicBezTo>
                    <a:pt x="23" y="9"/>
                    <a:pt x="22" y="8"/>
                    <a:pt x="21" y="8"/>
                  </a:cubicBezTo>
                  <a:cubicBezTo>
                    <a:pt x="19" y="7"/>
                    <a:pt x="18" y="7"/>
                    <a:pt x="17" y="7"/>
                  </a:cubicBezTo>
                  <a:cubicBezTo>
                    <a:pt x="15" y="7"/>
                    <a:pt x="14" y="7"/>
                    <a:pt x="13" y="8"/>
                  </a:cubicBezTo>
                  <a:cubicBezTo>
                    <a:pt x="12" y="8"/>
                    <a:pt x="11" y="9"/>
                    <a:pt x="10" y="10"/>
                  </a:cubicBezTo>
                  <a:cubicBezTo>
                    <a:pt x="9" y="11"/>
                    <a:pt x="8" y="13"/>
                    <a:pt x="8" y="14"/>
                  </a:cubicBezTo>
                  <a:cubicBezTo>
                    <a:pt x="8" y="16"/>
                    <a:pt x="7" y="17"/>
                    <a:pt x="7" y="19"/>
                  </a:cubicBezTo>
                  <a:cubicBezTo>
                    <a:pt x="7" y="21"/>
                    <a:pt x="8" y="23"/>
                    <a:pt x="8" y="25"/>
                  </a:cubicBezTo>
                  <a:cubicBezTo>
                    <a:pt x="9" y="27"/>
                    <a:pt x="9" y="28"/>
                    <a:pt x="10" y="29"/>
                  </a:cubicBezTo>
                  <a:cubicBezTo>
                    <a:pt x="11" y="30"/>
                    <a:pt x="12" y="31"/>
                    <a:pt x="13" y="32"/>
                  </a:cubicBezTo>
                  <a:cubicBezTo>
                    <a:pt x="14" y="32"/>
                    <a:pt x="16" y="32"/>
                    <a:pt x="17" y="32"/>
                  </a:cubicBezTo>
                  <a:cubicBezTo>
                    <a:pt x="18" y="32"/>
                    <a:pt x="20" y="32"/>
                    <a:pt x="21" y="31"/>
                  </a:cubicBezTo>
                  <a:cubicBezTo>
                    <a:pt x="22" y="31"/>
                    <a:pt x="23" y="30"/>
                    <a:pt x="24" y="29"/>
                  </a:cubicBezTo>
                  <a:cubicBezTo>
                    <a:pt x="25" y="27"/>
                    <a:pt x="25" y="26"/>
                    <a:pt x="26" y="25"/>
                  </a:cubicBezTo>
                  <a:cubicBezTo>
                    <a:pt x="26" y="23"/>
                    <a:pt x="26" y="21"/>
                    <a:pt x="26"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0" name="Freeform 27">
              <a:extLst>
                <a:ext uri="{FF2B5EF4-FFF2-40B4-BE49-F238E27FC236}">
                  <a16:creationId xmlns:a16="http://schemas.microsoft.com/office/drawing/2014/main" id="{A7C95C0F-A1E9-46B5-B9DB-284F35C72801}"/>
                </a:ext>
              </a:extLst>
            </p:cNvPr>
            <p:cNvSpPr>
              <a:spLocks/>
            </p:cNvSpPr>
            <p:nvPr userDrawn="1"/>
          </p:nvSpPr>
          <p:spPr bwMode="auto">
            <a:xfrm>
              <a:off x="2344710" y="6212575"/>
              <a:ext cx="78468" cy="99391"/>
            </a:xfrm>
            <a:custGeom>
              <a:avLst/>
              <a:gdLst>
                <a:gd name="T0" fmla="*/ 23 w 31"/>
                <a:gd name="T1" fmla="*/ 39 h 39"/>
                <a:gd name="T2" fmla="*/ 23 w 31"/>
                <a:gd name="T3" fmla="*/ 17 h 39"/>
                <a:gd name="T4" fmla="*/ 21 w 31"/>
                <a:gd name="T5" fmla="*/ 9 h 39"/>
                <a:gd name="T6" fmla="*/ 15 w 31"/>
                <a:gd name="T7" fmla="*/ 7 h 39"/>
                <a:gd name="T8" fmla="*/ 12 w 31"/>
                <a:gd name="T9" fmla="*/ 7 h 39"/>
                <a:gd name="T10" fmla="*/ 9 w 31"/>
                <a:gd name="T11" fmla="*/ 9 h 39"/>
                <a:gd name="T12" fmla="*/ 8 w 31"/>
                <a:gd name="T13" fmla="*/ 12 h 39"/>
                <a:gd name="T14" fmla="*/ 7 w 31"/>
                <a:gd name="T15" fmla="*/ 16 h 39"/>
                <a:gd name="T16" fmla="*/ 7 w 31"/>
                <a:gd name="T17" fmla="*/ 39 h 39"/>
                <a:gd name="T18" fmla="*/ 0 w 31"/>
                <a:gd name="T19" fmla="*/ 39 h 39"/>
                <a:gd name="T20" fmla="*/ 0 w 31"/>
                <a:gd name="T21" fmla="*/ 0 h 39"/>
                <a:gd name="T22" fmla="*/ 7 w 31"/>
                <a:gd name="T23" fmla="*/ 0 h 39"/>
                <a:gd name="T24" fmla="*/ 7 w 31"/>
                <a:gd name="T25" fmla="*/ 4 h 39"/>
                <a:gd name="T26" fmla="*/ 9 w 31"/>
                <a:gd name="T27" fmla="*/ 2 h 39"/>
                <a:gd name="T28" fmla="*/ 11 w 31"/>
                <a:gd name="T29" fmla="*/ 1 h 39"/>
                <a:gd name="T30" fmla="*/ 14 w 31"/>
                <a:gd name="T31" fmla="*/ 0 h 39"/>
                <a:gd name="T32" fmla="*/ 17 w 31"/>
                <a:gd name="T33" fmla="*/ 0 h 39"/>
                <a:gd name="T34" fmla="*/ 23 w 31"/>
                <a:gd name="T35" fmla="*/ 1 h 39"/>
                <a:gd name="T36" fmla="*/ 27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1" y="9"/>
                  </a:cubicBezTo>
                  <a:cubicBezTo>
                    <a:pt x="20" y="7"/>
                    <a:pt x="18" y="7"/>
                    <a:pt x="15" y="7"/>
                  </a:cubicBezTo>
                  <a:cubicBezTo>
                    <a:pt x="14" y="7"/>
                    <a:pt x="13" y="7"/>
                    <a:pt x="12" y="7"/>
                  </a:cubicBezTo>
                  <a:cubicBezTo>
                    <a:pt x="11" y="8"/>
                    <a:pt x="10" y="8"/>
                    <a:pt x="9" y="9"/>
                  </a:cubicBezTo>
                  <a:cubicBezTo>
                    <a:pt x="9" y="10"/>
                    <a:pt x="8" y="11"/>
                    <a:pt x="8" y="12"/>
                  </a:cubicBezTo>
                  <a:cubicBezTo>
                    <a:pt x="8" y="14"/>
                    <a:pt x="7" y="15"/>
                    <a:pt x="7" y="16"/>
                  </a:cubicBezTo>
                  <a:cubicBezTo>
                    <a:pt x="7" y="39"/>
                    <a:pt x="7" y="39"/>
                    <a:pt x="7" y="39"/>
                  </a:cubicBezTo>
                  <a:cubicBezTo>
                    <a:pt x="0" y="39"/>
                    <a:pt x="0" y="39"/>
                    <a:pt x="0" y="39"/>
                  </a:cubicBezTo>
                  <a:cubicBezTo>
                    <a:pt x="0" y="0"/>
                    <a:pt x="0" y="0"/>
                    <a:pt x="0" y="0"/>
                  </a:cubicBezTo>
                  <a:cubicBezTo>
                    <a:pt x="7" y="0"/>
                    <a:pt x="7" y="0"/>
                    <a:pt x="7" y="0"/>
                  </a:cubicBezTo>
                  <a:cubicBezTo>
                    <a:pt x="7" y="4"/>
                    <a:pt x="7" y="4"/>
                    <a:pt x="7" y="4"/>
                  </a:cubicBezTo>
                  <a:cubicBezTo>
                    <a:pt x="8" y="3"/>
                    <a:pt x="8" y="3"/>
                    <a:pt x="9" y="2"/>
                  </a:cubicBezTo>
                  <a:cubicBezTo>
                    <a:pt x="10" y="2"/>
                    <a:pt x="11" y="1"/>
                    <a:pt x="11" y="1"/>
                  </a:cubicBezTo>
                  <a:cubicBezTo>
                    <a:pt x="12" y="0"/>
                    <a:pt x="13" y="0"/>
                    <a:pt x="14" y="0"/>
                  </a:cubicBezTo>
                  <a:cubicBezTo>
                    <a:pt x="15" y="0"/>
                    <a:pt x="16" y="0"/>
                    <a:pt x="17" y="0"/>
                  </a:cubicBezTo>
                  <a:cubicBezTo>
                    <a:pt x="19" y="0"/>
                    <a:pt x="21" y="0"/>
                    <a:pt x="23" y="1"/>
                  </a:cubicBezTo>
                  <a:cubicBezTo>
                    <a:pt x="25" y="1"/>
                    <a:pt x="26" y="2"/>
                    <a:pt x="27" y="4"/>
                  </a:cubicBezTo>
                  <a:cubicBezTo>
                    <a:pt x="28" y="5"/>
                    <a:pt x="29" y="7"/>
                    <a:pt x="30" y="9"/>
                  </a:cubicBezTo>
                  <a:cubicBezTo>
                    <a:pt x="30"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1" name="Freeform 28">
              <a:extLst>
                <a:ext uri="{FF2B5EF4-FFF2-40B4-BE49-F238E27FC236}">
                  <a16:creationId xmlns:a16="http://schemas.microsoft.com/office/drawing/2014/main" id="{BEEA6186-B2B9-4E5E-9631-B6332C7FDBA3}"/>
                </a:ext>
              </a:extLst>
            </p:cNvPr>
            <p:cNvSpPr>
              <a:spLocks/>
            </p:cNvSpPr>
            <p:nvPr userDrawn="1"/>
          </p:nvSpPr>
          <p:spPr bwMode="auto">
            <a:xfrm>
              <a:off x="2445845" y="6284068"/>
              <a:ext cx="31387"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4 w 12"/>
                <a:gd name="T11" fmla="*/ 11 h 12"/>
                <a:gd name="T12" fmla="*/ 2 w 12"/>
                <a:gd name="T13" fmla="*/ 10 h 12"/>
                <a:gd name="T14" fmla="*/ 1 w 12"/>
                <a:gd name="T15" fmla="*/ 8 h 12"/>
                <a:gd name="T16" fmla="*/ 0 w 12"/>
                <a:gd name="T17" fmla="*/ 6 h 12"/>
                <a:gd name="T18" fmla="*/ 1 w 12"/>
                <a:gd name="T19" fmla="*/ 4 h 12"/>
                <a:gd name="T20" fmla="*/ 2 w 12"/>
                <a:gd name="T21" fmla="*/ 2 h 12"/>
                <a:gd name="T22" fmla="*/ 4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4" y="11"/>
                  </a:cubicBezTo>
                  <a:cubicBezTo>
                    <a:pt x="3" y="11"/>
                    <a:pt x="2" y="10"/>
                    <a:pt x="2" y="10"/>
                  </a:cubicBezTo>
                  <a:cubicBezTo>
                    <a:pt x="1" y="9"/>
                    <a:pt x="1" y="9"/>
                    <a:pt x="1" y="8"/>
                  </a:cubicBezTo>
                  <a:cubicBezTo>
                    <a:pt x="0" y="7"/>
                    <a:pt x="0" y="7"/>
                    <a:pt x="0" y="6"/>
                  </a:cubicBezTo>
                  <a:cubicBezTo>
                    <a:pt x="0" y="5"/>
                    <a:pt x="0" y="4"/>
                    <a:pt x="1" y="4"/>
                  </a:cubicBezTo>
                  <a:cubicBezTo>
                    <a:pt x="1" y="3"/>
                    <a:pt x="1" y="2"/>
                    <a:pt x="2" y="2"/>
                  </a:cubicBezTo>
                  <a:cubicBezTo>
                    <a:pt x="2" y="1"/>
                    <a:pt x="3" y="1"/>
                    <a:pt x="4"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2" name="Freeform 29">
              <a:extLst>
                <a:ext uri="{FF2B5EF4-FFF2-40B4-BE49-F238E27FC236}">
                  <a16:creationId xmlns:a16="http://schemas.microsoft.com/office/drawing/2014/main" id="{E9B00A5D-BE04-4D7D-B4A2-204E2D0E0485}"/>
                </a:ext>
              </a:extLst>
            </p:cNvPr>
            <p:cNvSpPr>
              <a:spLocks/>
            </p:cNvSpPr>
            <p:nvPr userDrawn="1"/>
          </p:nvSpPr>
          <p:spPr bwMode="auto">
            <a:xfrm>
              <a:off x="2540006" y="6181188"/>
              <a:ext cx="97648" cy="130778"/>
            </a:xfrm>
            <a:custGeom>
              <a:avLst/>
              <a:gdLst>
                <a:gd name="T0" fmla="*/ 34 w 56"/>
                <a:gd name="T1" fmla="*/ 11 h 75"/>
                <a:gd name="T2" fmla="*/ 34 w 56"/>
                <a:gd name="T3" fmla="*/ 75 h 75"/>
                <a:gd name="T4" fmla="*/ 22 w 56"/>
                <a:gd name="T5" fmla="*/ 75 h 75"/>
                <a:gd name="T6" fmla="*/ 22 w 56"/>
                <a:gd name="T7" fmla="*/ 11 h 75"/>
                <a:gd name="T8" fmla="*/ 0 w 56"/>
                <a:gd name="T9" fmla="*/ 11 h 75"/>
                <a:gd name="T10" fmla="*/ 0 w 56"/>
                <a:gd name="T11" fmla="*/ 0 h 75"/>
                <a:gd name="T12" fmla="*/ 56 w 56"/>
                <a:gd name="T13" fmla="*/ 0 h 75"/>
                <a:gd name="T14" fmla="*/ 56 w 56"/>
                <a:gd name="T15" fmla="*/ 11 h 75"/>
                <a:gd name="T16" fmla="*/ 34 w 56"/>
                <a:gd name="T17"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5">
                  <a:moveTo>
                    <a:pt x="34" y="11"/>
                  </a:moveTo>
                  <a:lnTo>
                    <a:pt x="34" y="75"/>
                  </a:lnTo>
                  <a:lnTo>
                    <a:pt x="22" y="75"/>
                  </a:lnTo>
                  <a:lnTo>
                    <a:pt x="22" y="11"/>
                  </a:lnTo>
                  <a:lnTo>
                    <a:pt x="0" y="11"/>
                  </a:lnTo>
                  <a:lnTo>
                    <a:pt x="0" y="0"/>
                  </a:lnTo>
                  <a:lnTo>
                    <a:pt x="56" y="0"/>
                  </a:lnTo>
                  <a:lnTo>
                    <a:pt x="56" y="11"/>
                  </a:lnTo>
                  <a:lnTo>
                    <a:pt x="34" y="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3" name="Freeform 30">
              <a:extLst>
                <a:ext uri="{FF2B5EF4-FFF2-40B4-BE49-F238E27FC236}">
                  <a16:creationId xmlns:a16="http://schemas.microsoft.com/office/drawing/2014/main" id="{72C85502-C007-49A3-A8AB-2BCC8C53945F}"/>
                </a:ext>
              </a:extLst>
            </p:cNvPr>
            <p:cNvSpPr>
              <a:spLocks/>
            </p:cNvSpPr>
            <p:nvPr userDrawn="1"/>
          </p:nvSpPr>
          <p:spPr bwMode="auto">
            <a:xfrm>
              <a:off x="2651603" y="6174213"/>
              <a:ext cx="80211" cy="137753"/>
            </a:xfrm>
            <a:custGeom>
              <a:avLst/>
              <a:gdLst>
                <a:gd name="T0" fmla="*/ 24 w 31"/>
                <a:gd name="T1" fmla="*/ 54 h 54"/>
                <a:gd name="T2" fmla="*/ 24 w 31"/>
                <a:gd name="T3" fmla="*/ 32 h 54"/>
                <a:gd name="T4" fmla="*/ 22 w 31"/>
                <a:gd name="T5" fmla="*/ 24 h 54"/>
                <a:gd name="T6" fmla="*/ 16 w 31"/>
                <a:gd name="T7" fmla="*/ 22 h 54"/>
                <a:gd name="T8" fmla="*/ 13 w 31"/>
                <a:gd name="T9" fmla="*/ 22 h 54"/>
                <a:gd name="T10" fmla="*/ 10 w 31"/>
                <a:gd name="T11" fmla="*/ 24 h 54"/>
                <a:gd name="T12" fmla="*/ 8 w 31"/>
                <a:gd name="T13" fmla="*/ 27 h 54"/>
                <a:gd name="T14" fmla="*/ 8 w 31"/>
                <a:gd name="T15" fmla="*/ 31 h 54"/>
                <a:gd name="T16" fmla="*/ 8 w 31"/>
                <a:gd name="T17" fmla="*/ 54 h 54"/>
                <a:gd name="T18" fmla="*/ 0 w 31"/>
                <a:gd name="T19" fmla="*/ 54 h 54"/>
                <a:gd name="T20" fmla="*/ 0 w 31"/>
                <a:gd name="T21" fmla="*/ 4 h 54"/>
                <a:gd name="T22" fmla="*/ 8 w 31"/>
                <a:gd name="T23" fmla="*/ 0 h 54"/>
                <a:gd name="T24" fmla="*/ 8 w 31"/>
                <a:gd name="T25" fmla="*/ 19 h 54"/>
                <a:gd name="T26" fmla="*/ 10 w 31"/>
                <a:gd name="T27" fmla="*/ 17 h 54"/>
                <a:gd name="T28" fmla="*/ 12 w 31"/>
                <a:gd name="T29" fmla="*/ 16 h 54"/>
                <a:gd name="T30" fmla="*/ 15 w 31"/>
                <a:gd name="T31" fmla="*/ 15 h 54"/>
                <a:gd name="T32" fmla="*/ 18 w 31"/>
                <a:gd name="T33" fmla="*/ 15 h 54"/>
                <a:gd name="T34" fmla="*/ 24 w 31"/>
                <a:gd name="T35" fmla="*/ 16 h 54"/>
                <a:gd name="T36" fmla="*/ 28 w 31"/>
                <a:gd name="T37" fmla="*/ 19 h 54"/>
                <a:gd name="T38" fmla="*/ 30 w 31"/>
                <a:gd name="T39" fmla="*/ 24 h 54"/>
                <a:gd name="T40" fmla="*/ 31 w 31"/>
                <a:gd name="T41" fmla="*/ 32 h 54"/>
                <a:gd name="T42" fmla="*/ 31 w 31"/>
                <a:gd name="T43" fmla="*/ 54 h 54"/>
                <a:gd name="T44" fmla="*/ 24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4" y="54"/>
                  </a:moveTo>
                  <a:cubicBezTo>
                    <a:pt x="24" y="32"/>
                    <a:pt x="24" y="32"/>
                    <a:pt x="24" y="32"/>
                  </a:cubicBezTo>
                  <a:cubicBezTo>
                    <a:pt x="24" y="28"/>
                    <a:pt x="23" y="26"/>
                    <a:pt x="22" y="24"/>
                  </a:cubicBezTo>
                  <a:cubicBezTo>
                    <a:pt x="21" y="22"/>
                    <a:pt x="19" y="22"/>
                    <a:pt x="16" y="22"/>
                  </a:cubicBezTo>
                  <a:cubicBezTo>
                    <a:pt x="15" y="22"/>
                    <a:pt x="14" y="22"/>
                    <a:pt x="13" y="22"/>
                  </a:cubicBezTo>
                  <a:cubicBezTo>
                    <a:pt x="12" y="22"/>
                    <a:pt x="11" y="23"/>
                    <a:pt x="10" y="24"/>
                  </a:cubicBezTo>
                  <a:cubicBezTo>
                    <a:pt x="9" y="25"/>
                    <a:pt x="9" y="26"/>
                    <a:pt x="8" y="27"/>
                  </a:cubicBezTo>
                  <a:cubicBezTo>
                    <a:pt x="8" y="28"/>
                    <a:pt x="8" y="30"/>
                    <a:pt x="8" y="31"/>
                  </a:cubicBezTo>
                  <a:cubicBezTo>
                    <a:pt x="8" y="54"/>
                    <a:pt x="8" y="54"/>
                    <a:pt x="8" y="54"/>
                  </a:cubicBezTo>
                  <a:cubicBezTo>
                    <a:pt x="0" y="54"/>
                    <a:pt x="0" y="54"/>
                    <a:pt x="0" y="54"/>
                  </a:cubicBezTo>
                  <a:cubicBezTo>
                    <a:pt x="0" y="4"/>
                    <a:pt x="0" y="4"/>
                    <a:pt x="0" y="4"/>
                  </a:cubicBezTo>
                  <a:cubicBezTo>
                    <a:pt x="8" y="0"/>
                    <a:pt x="8" y="0"/>
                    <a:pt x="8" y="0"/>
                  </a:cubicBezTo>
                  <a:cubicBezTo>
                    <a:pt x="8" y="19"/>
                    <a:pt x="8" y="19"/>
                    <a:pt x="8" y="19"/>
                  </a:cubicBezTo>
                  <a:cubicBezTo>
                    <a:pt x="8" y="18"/>
                    <a:pt x="9" y="18"/>
                    <a:pt x="10" y="17"/>
                  </a:cubicBezTo>
                  <a:cubicBezTo>
                    <a:pt x="10" y="17"/>
                    <a:pt x="11" y="16"/>
                    <a:pt x="12" y="16"/>
                  </a:cubicBezTo>
                  <a:cubicBezTo>
                    <a:pt x="13" y="15"/>
                    <a:pt x="14" y="15"/>
                    <a:pt x="15" y="15"/>
                  </a:cubicBezTo>
                  <a:cubicBezTo>
                    <a:pt x="16" y="15"/>
                    <a:pt x="17" y="15"/>
                    <a:pt x="18" y="15"/>
                  </a:cubicBezTo>
                  <a:cubicBezTo>
                    <a:pt x="20" y="15"/>
                    <a:pt x="22" y="15"/>
                    <a:pt x="24" y="16"/>
                  </a:cubicBezTo>
                  <a:cubicBezTo>
                    <a:pt x="25" y="16"/>
                    <a:pt x="27" y="17"/>
                    <a:pt x="28" y="19"/>
                  </a:cubicBezTo>
                  <a:cubicBezTo>
                    <a:pt x="29" y="20"/>
                    <a:pt x="30" y="22"/>
                    <a:pt x="30" y="24"/>
                  </a:cubicBezTo>
                  <a:cubicBezTo>
                    <a:pt x="31" y="27"/>
                    <a:pt x="31" y="29"/>
                    <a:pt x="31" y="32"/>
                  </a:cubicBezTo>
                  <a:cubicBezTo>
                    <a:pt x="31" y="54"/>
                    <a:pt x="31" y="54"/>
                    <a:pt x="31" y="54"/>
                  </a:cubicBezTo>
                  <a:lnTo>
                    <a:pt x="24"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4" name="Freeform 31">
              <a:extLst>
                <a:ext uri="{FF2B5EF4-FFF2-40B4-BE49-F238E27FC236}">
                  <a16:creationId xmlns:a16="http://schemas.microsoft.com/office/drawing/2014/main" id="{9A42586B-B388-4323-82EB-ED3423EDC5DE}"/>
                </a:ext>
              </a:extLst>
            </p:cNvPr>
            <p:cNvSpPr>
              <a:spLocks noEditPoints="1"/>
            </p:cNvSpPr>
            <p:nvPr userDrawn="1"/>
          </p:nvSpPr>
          <p:spPr bwMode="auto">
            <a:xfrm>
              <a:off x="2750996" y="6212575"/>
              <a:ext cx="85443" cy="101135"/>
            </a:xfrm>
            <a:custGeom>
              <a:avLst/>
              <a:gdLst>
                <a:gd name="T0" fmla="*/ 33 w 33"/>
                <a:gd name="T1" fmla="*/ 19 h 40"/>
                <a:gd name="T2" fmla="*/ 33 w 33"/>
                <a:gd name="T3" fmla="*/ 21 h 40"/>
                <a:gd name="T4" fmla="*/ 33 w 33"/>
                <a:gd name="T5" fmla="*/ 22 h 40"/>
                <a:gd name="T6" fmla="*/ 7 w 33"/>
                <a:gd name="T7" fmla="*/ 22 h 40"/>
                <a:gd name="T8" fmla="*/ 8 w 33"/>
                <a:gd name="T9" fmla="*/ 27 h 40"/>
                <a:gd name="T10" fmla="*/ 11 w 33"/>
                <a:gd name="T11" fmla="*/ 30 h 40"/>
                <a:gd name="T12" fmla="*/ 13 w 33"/>
                <a:gd name="T13" fmla="*/ 32 h 40"/>
                <a:gd name="T14" fmla="*/ 17 w 33"/>
                <a:gd name="T15" fmla="*/ 33 h 40"/>
                <a:gd name="T16" fmla="*/ 19 w 33"/>
                <a:gd name="T17" fmla="*/ 33 h 40"/>
                <a:gd name="T18" fmla="*/ 21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6 w 33"/>
                <a:gd name="T33" fmla="*/ 40 h 40"/>
                <a:gd name="T34" fmla="*/ 12 w 33"/>
                <a:gd name="T35" fmla="*/ 39 h 40"/>
                <a:gd name="T36" fmla="*/ 8 w 33"/>
                <a:gd name="T37" fmla="*/ 37 h 40"/>
                <a:gd name="T38" fmla="*/ 5 w 33"/>
                <a:gd name="T39" fmla="*/ 34 h 40"/>
                <a:gd name="T40" fmla="*/ 2 w 33"/>
                <a:gd name="T41" fmla="*/ 31 h 40"/>
                <a:gd name="T42" fmla="*/ 0 w 33"/>
                <a:gd name="T43" fmla="*/ 26 h 40"/>
                <a:gd name="T44" fmla="*/ 0 w 33"/>
                <a:gd name="T45" fmla="*/ 20 h 40"/>
                <a:gd name="T46" fmla="*/ 1 w 33"/>
                <a:gd name="T47" fmla="*/ 11 h 40"/>
                <a:gd name="T48" fmla="*/ 4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4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8 w 33"/>
                <a:gd name="T77" fmla="*/ 12 h 40"/>
                <a:gd name="T78" fmla="*/ 7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7" y="24"/>
                    <a:pt x="8" y="26"/>
                    <a:pt x="8" y="27"/>
                  </a:cubicBezTo>
                  <a:cubicBezTo>
                    <a:pt x="9" y="28"/>
                    <a:pt x="10" y="29"/>
                    <a:pt x="11" y="30"/>
                  </a:cubicBezTo>
                  <a:cubicBezTo>
                    <a:pt x="11" y="31"/>
                    <a:pt x="12" y="32"/>
                    <a:pt x="13" y="32"/>
                  </a:cubicBezTo>
                  <a:cubicBezTo>
                    <a:pt x="15" y="33"/>
                    <a:pt x="16" y="33"/>
                    <a:pt x="17" y="33"/>
                  </a:cubicBezTo>
                  <a:cubicBezTo>
                    <a:pt x="18" y="33"/>
                    <a:pt x="18" y="33"/>
                    <a:pt x="19" y="33"/>
                  </a:cubicBezTo>
                  <a:cubicBezTo>
                    <a:pt x="20" y="32"/>
                    <a:pt x="21" y="32"/>
                    <a:pt x="21" y="32"/>
                  </a:cubicBezTo>
                  <a:cubicBezTo>
                    <a:pt x="22" y="32"/>
                    <a:pt x="23" y="31"/>
                    <a:pt x="23" y="31"/>
                  </a:cubicBezTo>
                  <a:cubicBezTo>
                    <a:pt x="24" y="31"/>
                    <a:pt x="24"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19" y="39"/>
                    <a:pt x="18" y="40"/>
                    <a:pt x="16" y="40"/>
                  </a:cubicBezTo>
                  <a:cubicBezTo>
                    <a:pt x="15" y="40"/>
                    <a:pt x="13" y="39"/>
                    <a:pt x="12" y="39"/>
                  </a:cubicBezTo>
                  <a:cubicBezTo>
                    <a:pt x="10" y="38"/>
                    <a:pt x="9" y="38"/>
                    <a:pt x="8" y="37"/>
                  </a:cubicBezTo>
                  <a:cubicBezTo>
                    <a:pt x="7" y="36"/>
                    <a:pt x="6" y="35"/>
                    <a:pt x="5" y="34"/>
                  </a:cubicBezTo>
                  <a:cubicBezTo>
                    <a:pt x="4" y="34"/>
                    <a:pt x="3" y="32"/>
                    <a:pt x="2" y="31"/>
                  </a:cubicBezTo>
                  <a:cubicBezTo>
                    <a:pt x="1" y="29"/>
                    <a:pt x="1" y="28"/>
                    <a:pt x="0" y="26"/>
                  </a:cubicBezTo>
                  <a:cubicBezTo>
                    <a:pt x="0" y="24"/>
                    <a:pt x="0" y="22"/>
                    <a:pt x="0" y="20"/>
                  </a:cubicBezTo>
                  <a:cubicBezTo>
                    <a:pt x="0" y="16"/>
                    <a:pt x="0" y="13"/>
                    <a:pt x="1" y="11"/>
                  </a:cubicBezTo>
                  <a:cubicBezTo>
                    <a:pt x="2" y="8"/>
                    <a:pt x="3" y="6"/>
                    <a:pt x="4" y="5"/>
                  </a:cubicBezTo>
                  <a:cubicBezTo>
                    <a:pt x="6" y="3"/>
                    <a:pt x="8" y="2"/>
                    <a:pt x="10" y="1"/>
                  </a:cubicBezTo>
                  <a:cubicBezTo>
                    <a:pt x="12" y="0"/>
                    <a:pt x="14" y="0"/>
                    <a:pt x="17" y="0"/>
                  </a:cubicBezTo>
                  <a:cubicBezTo>
                    <a:pt x="19" y="0"/>
                    <a:pt x="22" y="0"/>
                    <a:pt x="24" y="1"/>
                  </a:cubicBezTo>
                  <a:cubicBezTo>
                    <a:pt x="26" y="2"/>
                    <a:pt x="27" y="4"/>
                    <a:pt x="29" y="5"/>
                  </a:cubicBezTo>
                  <a:cubicBezTo>
                    <a:pt x="30" y="7"/>
                    <a:pt x="31" y="9"/>
                    <a:pt x="32" y="11"/>
                  </a:cubicBezTo>
                  <a:cubicBezTo>
                    <a:pt x="32" y="14"/>
                    <a:pt x="33" y="16"/>
                    <a:pt x="33" y="19"/>
                  </a:cubicBezTo>
                  <a:close/>
                  <a:moveTo>
                    <a:pt x="25" y="16"/>
                  </a:moveTo>
                  <a:cubicBezTo>
                    <a:pt x="25" y="15"/>
                    <a:pt x="25" y="13"/>
                    <a:pt x="24"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9" y="10"/>
                    <a:pt x="9" y="11"/>
                    <a:pt x="8" y="12"/>
                  </a:cubicBezTo>
                  <a:cubicBezTo>
                    <a:pt x="8" y="13"/>
                    <a:pt x="7" y="14"/>
                    <a:pt x="7"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5" name="Freeform 32">
              <a:extLst>
                <a:ext uri="{FF2B5EF4-FFF2-40B4-BE49-F238E27FC236}">
                  <a16:creationId xmlns:a16="http://schemas.microsoft.com/office/drawing/2014/main" id="{558D2F0C-3796-492F-9EBD-4BB822191F30}"/>
                </a:ext>
              </a:extLst>
            </p:cNvPr>
            <p:cNvSpPr>
              <a:spLocks noEditPoints="1"/>
            </p:cNvSpPr>
            <p:nvPr userDrawn="1"/>
          </p:nvSpPr>
          <p:spPr bwMode="auto">
            <a:xfrm>
              <a:off x="2902698" y="6174213"/>
              <a:ext cx="80211" cy="139497"/>
            </a:xfrm>
            <a:custGeom>
              <a:avLst/>
              <a:gdLst>
                <a:gd name="T0" fmla="*/ 32 w 32"/>
                <a:gd name="T1" fmla="*/ 35 h 55"/>
                <a:gd name="T2" fmla="*/ 31 w 32"/>
                <a:gd name="T3" fmla="*/ 44 h 55"/>
                <a:gd name="T4" fmla="*/ 28 w 32"/>
                <a:gd name="T5" fmla="*/ 50 h 55"/>
                <a:gd name="T6" fmla="*/ 23 w 32"/>
                <a:gd name="T7" fmla="*/ 53 h 55"/>
                <a:gd name="T8" fmla="*/ 17 w 32"/>
                <a:gd name="T9" fmla="*/ 55 h 55"/>
                <a:gd name="T10" fmla="*/ 12 w 32"/>
                <a:gd name="T11" fmla="*/ 53 h 55"/>
                <a:gd name="T12" fmla="*/ 7 w 32"/>
                <a:gd name="T13" fmla="*/ 50 h 55"/>
                <a:gd name="T14" fmla="*/ 7 w 32"/>
                <a:gd name="T15" fmla="*/ 54 h 55"/>
                <a:gd name="T16" fmla="*/ 0 w 32"/>
                <a:gd name="T17" fmla="*/ 54 h 55"/>
                <a:gd name="T18" fmla="*/ 0 w 32"/>
                <a:gd name="T19" fmla="*/ 4 h 55"/>
                <a:gd name="T20" fmla="*/ 7 w 32"/>
                <a:gd name="T21" fmla="*/ 0 h 55"/>
                <a:gd name="T22" fmla="*/ 7 w 32"/>
                <a:gd name="T23" fmla="*/ 19 h 55"/>
                <a:gd name="T24" fmla="*/ 10 w 32"/>
                <a:gd name="T25" fmla="*/ 17 h 55"/>
                <a:gd name="T26" fmla="*/ 12 w 32"/>
                <a:gd name="T27" fmla="*/ 16 h 55"/>
                <a:gd name="T28" fmla="*/ 14 w 32"/>
                <a:gd name="T29" fmla="*/ 15 h 55"/>
                <a:gd name="T30" fmla="*/ 17 w 32"/>
                <a:gd name="T31" fmla="*/ 15 h 55"/>
                <a:gd name="T32" fmla="*/ 23 w 32"/>
                <a:gd name="T33" fmla="*/ 16 h 55"/>
                <a:gd name="T34" fmla="*/ 28 w 32"/>
                <a:gd name="T35" fmla="*/ 19 h 55"/>
                <a:gd name="T36" fmla="*/ 31 w 32"/>
                <a:gd name="T37" fmla="*/ 26 h 55"/>
                <a:gd name="T38" fmla="*/ 32 w 32"/>
                <a:gd name="T39" fmla="*/ 35 h 55"/>
                <a:gd name="T40" fmla="*/ 25 w 32"/>
                <a:gd name="T41" fmla="*/ 35 h 55"/>
                <a:gd name="T42" fmla="*/ 23 w 32"/>
                <a:gd name="T43" fmla="*/ 25 h 55"/>
                <a:gd name="T44" fmla="*/ 16 w 32"/>
                <a:gd name="T45" fmla="*/ 22 h 55"/>
                <a:gd name="T46" fmla="*/ 14 w 32"/>
                <a:gd name="T47" fmla="*/ 22 h 55"/>
                <a:gd name="T48" fmla="*/ 11 w 32"/>
                <a:gd name="T49" fmla="*/ 23 h 55"/>
                <a:gd name="T50" fmla="*/ 9 w 32"/>
                <a:gd name="T51" fmla="*/ 25 h 55"/>
                <a:gd name="T52" fmla="*/ 7 w 32"/>
                <a:gd name="T53" fmla="*/ 26 h 55"/>
                <a:gd name="T54" fmla="*/ 7 w 32"/>
                <a:gd name="T55" fmla="*/ 43 h 55"/>
                <a:gd name="T56" fmla="*/ 9 w 32"/>
                <a:gd name="T57" fmla="*/ 44 h 55"/>
                <a:gd name="T58" fmla="*/ 11 w 32"/>
                <a:gd name="T59" fmla="*/ 46 h 55"/>
                <a:gd name="T60" fmla="*/ 14 w 32"/>
                <a:gd name="T61" fmla="*/ 47 h 55"/>
                <a:gd name="T62" fmla="*/ 16 w 32"/>
                <a:gd name="T63" fmla="*/ 48 h 55"/>
                <a:gd name="T64" fmla="*/ 23 w 32"/>
                <a:gd name="T65" fmla="*/ 45 h 55"/>
                <a:gd name="T66" fmla="*/ 25 w 32"/>
                <a:gd name="T67" fmla="*/ 3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55">
                  <a:moveTo>
                    <a:pt x="32" y="35"/>
                  </a:moveTo>
                  <a:cubicBezTo>
                    <a:pt x="32" y="38"/>
                    <a:pt x="32" y="41"/>
                    <a:pt x="31" y="44"/>
                  </a:cubicBezTo>
                  <a:cubicBezTo>
                    <a:pt x="30" y="46"/>
                    <a:pt x="29" y="48"/>
                    <a:pt x="28" y="50"/>
                  </a:cubicBezTo>
                  <a:cubicBezTo>
                    <a:pt x="26" y="51"/>
                    <a:pt x="25" y="53"/>
                    <a:pt x="23" y="53"/>
                  </a:cubicBezTo>
                  <a:cubicBezTo>
                    <a:pt x="21" y="54"/>
                    <a:pt x="19" y="55"/>
                    <a:pt x="17" y="55"/>
                  </a:cubicBezTo>
                  <a:cubicBezTo>
                    <a:pt x="15" y="55"/>
                    <a:pt x="13" y="54"/>
                    <a:pt x="12" y="53"/>
                  </a:cubicBezTo>
                  <a:cubicBezTo>
                    <a:pt x="10" y="52"/>
                    <a:pt x="9" y="51"/>
                    <a:pt x="7" y="50"/>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9" y="18"/>
                    <a:pt x="10" y="17"/>
                  </a:cubicBezTo>
                  <a:cubicBezTo>
                    <a:pt x="10" y="17"/>
                    <a:pt x="11" y="16"/>
                    <a:pt x="12" y="16"/>
                  </a:cubicBezTo>
                  <a:cubicBezTo>
                    <a:pt x="12" y="16"/>
                    <a:pt x="13" y="15"/>
                    <a:pt x="14" y="15"/>
                  </a:cubicBezTo>
                  <a:cubicBezTo>
                    <a:pt x="15" y="15"/>
                    <a:pt x="16" y="15"/>
                    <a:pt x="17" y="15"/>
                  </a:cubicBezTo>
                  <a:cubicBezTo>
                    <a:pt x="20" y="15"/>
                    <a:pt x="21" y="15"/>
                    <a:pt x="23" y="16"/>
                  </a:cubicBezTo>
                  <a:cubicBezTo>
                    <a:pt x="25" y="16"/>
                    <a:pt x="27" y="18"/>
                    <a:pt x="28" y="19"/>
                  </a:cubicBezTo>
                  <a:cubicBezTo>
                    <a:pt x="29" y="21"/>
                    <a:pt x="30" y="23"/>
                    <a:pt x="31" y="26"/>
                  </a:cubicBezTo>
                  <a:cubicBezTo>
                    <a:pt x="32" y="28"/>
                    <a:pt x="32" y="32"/>
                    <a:pt x="32" y="35"/>
                  </a:cubicBezTo>
                  <a:close/>
                  <a:moveTo>
                    <a:pt x="25" y="35"/>
                  </a:moveTo>
                  <a:cubicBezTo>
                    <a:pt x="25" y="31"/>
                    <a:pt x="24" y="27"/>
                    <a:pt x="23" y="25"/>
                  </a:cubicBezTo>
                  <a:cubicBezTo>
                    <a:pt x="21" y="23"/>
                    <a:pt x="19" y="22"/>
                    <a:pt x="16" y="22"/>
                  </a:cubicBezTo>
                  <a:cubicBezTo>
                    <a:pt x="15" y="22"/>
                    <a:pt x="14" y="22"/>
                    <a:pt x="14" y="22"/>
                  </a:cubicBezTo>
                  <a:cubicBezTo>
                    <a:pt x="13" y="22"/>
                    <a:pt x="12" y="23"/>
                    <a:pt x="11" y="23"/>
                  </a:cubicBezTo>
                  <a:cubicBezTo>
                    <a:pt x="10" y="23"/>
                    <a:pt x="10" y="24"/>
                    <a:pt x="9" y="25"/>
                  </a:cubicBezTo>
                  <a:cubicBezTo>
                    <a:pt x="8" y="25"/>
                    <a:pt x="8" y="26"/>
                    <a:pt x="7" y="26"/>
                  </a:cubicBezTo>
                  <a:cubicBezTo>
                    <a:pt x="7" y="43"/>
                    <a:pt x="7" y="43"/>
                    <a:pt x="7" y="43"/>
                  </a:cubicBezTo>
                  <a:cubicBezTo>
                    <a:pt x="8" y="43"/>
                    <a:pt x="8" y="44"/>
                    <a:pt x="9" y="44"/>
                  </a:cubicBezTo>
                  <a:cubicBezTo>
                    <a:pt x="10" y="45"/>
                    <a:pt x="10" y="45"/>
                    <a:pt x="11" y="46"/>
                  </a:cubicBezTo>
                  <a:cubicBezTo>
                    <a:pt x="12" y="46"/>
                    <a:pt x="13" y="47"/>
                    <a:pt x="14" y="47"/>
                  </a:cubicBezTo>
                  <a:cubicBezTo>
                    <a:pt x="15" y="47"/>
                    <a:pt x="15" y="48"/>
                    <a:pt x="16" y="48"/>
                  </a:cubicBezTo>
                  <a:cubicBezTo>
                    <a:pt x="19" y="48"/>
                    <a:pt x="21" y="47"/>
                    <a:pt x="23" y="45"/>
                  </a:cubicBezTo>
                  <a:cubicBezTo>
                    <a:pt x="24" y="43"/>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6" name="Freeform 33">
              <a:extLst>
                <a:ext uri="{FF2B5EF4-FFF2-40B4-BE49-F238E27FC236}">
                  <a16:creationId xmlns:a16="http://schemas.microsoft.com/office/drawing/2014/main" id="{DE4E3633-17EF-414F-A86D-0B6A9F2F098F}"/>
                </a:ext>
              </a:extLst>
            </p:cNvPr>
            <p:cNvSpPr>
              <a:spLocks noEditPoints="1"/>
            </p:cNvSpPr>
            <p:nvPr userDrawn="1"/>
          </p:nvSpPr>
          <p:spPr bwMode="auto">
            <a:xfrm>
              <a:off x="2998603"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8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8" y="37"/>
                  </a:cubicBezTo>
                  <a:cubicBezTo>
                    <a:pt x="27" y="37"/>
                    <a:pt x="26" y="38"/>
                    <a:pt x="25" y="38"/>
                  </a:cubicBezTo>
                  <a:cubicBezTo>
                    <a:pt x="24" y="39"/>
                    <a:pt x="23"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7"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7" name="Freeform 34">
              <a:extLst>
                <a:ext uri="{FF2B5EF4-FFF2-40B4-BE49-F238E27FC236}">
                  <a16:creationId xmlns:a16="http://schemas.microsoft.com/office/drawing/2014/main" id="{2572AE39-9386-47FC-B6AF-FBCF804BEBF8}"/>
                </a:ext>
              </a:extLst>
            </p:cNvPr>
            <p:cNvSpPr>
              <a:spLocks/>
            </p:cNvSpPr>
            <p:nvPr userDrawn="1"/>
          </p:nvSpPr>
          <p:spPr bwMode="auto">
            <a:xfrm>
              <a:off x="3096251"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3"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8" name="Freeform 35">
              <a:extLst>
                <a:ext uri="{FF2B5EF4-FFF2-40B4-BE49-F238E27FC236}">
                  <a16:creationId xmlns:a16="http://schemas.microsoft.com/office/drawing/2014/main" id="{7096AEC6-B8C0-4212-842F-89677AE7D800}"/>
                </a:ext>
              </a:extLst>
            </p:cNvPr>
            <p:cNvSpPr>
              <a:spLocks/>
            </p:cNvSpPr>
            <p:nvPr userDrawn="1"/>
          </p:nvSpPr>
          <p:spPr bwMode="auto">
            <a:xfrm>
              <a:off x="3164256" y="6174213"/>
              <a:ext cx="55799" cy="139497"/>
            </a:xfrm>
            <a:custGeom>
              <a:avLst/>
              <a:gdLst>
                <a:gd name="T0" fmla="*/ 21 w 22"/>
                <a:gd name="T1" fmla="*/ 53 h 55"/>
                <a:gd name="T2" fmla="*/ 18 w 22"/>
                <a:gd name="T3" fmla="*/ 54 h 55"/>
                <a:gd name="T4" fmla="*/ 14 w 22"/>
                <a:gd name="T5" fmla="*/ 55 h 55"/>
                <a:gd name="T6" fmla="*/ 10 w 22"/>
                <a:gd name="T7" fmla="*/ 54 h 55"/>
                <a:gd name="T8" fmla="*/ 7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6" y="54"/>
                    <a:pt x="15" y="55"/>
                    <a:pt x="14" y="55"/>
                  </a:cubicBezTo>
                  <a:cubicBezTo>
                    <a:pt x="12" y="55"/>
                    <a:pt x="11" y="54"/>
                    <a:pt x="10" y="54"/>
                  </a:cubicBezTo>
                  <a:cubicBezTo>
                    <a:pt x="9" y="54"/>
                    <a:pt x="8" y="53"/>
                    <a:pt x="7"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199" name="Freeform 36">
              <a:extLst>
                <a:ext uri="{FF2B5EF4-FFF2-40B4-BE49-F238E27FC236}">
                  <a16:creationId xmlns:a16="http://schemas.microsoft.com/office/drawing/2014/main" id="{406AD873-E434-40CF-BFBD-6D1D1CA7CB89}"/>
                </a:ext>
              </a:extLst>
            </p:cNvPr>
            <p:cNvSpPr>
              <a:spLocks noEditPoints="1"/>
            </p:cNvSpPr>
            <p:nvPr userDrawn="1"/>
          </p:nvSpPr>
          <p:spPr bwMode="auto">
            <a:xfrm>
              <a:off x="3234004" y="6212575"/>
              <a:ext cx="83698" cy="101135"/>
            </a:xfrm>
            <a:custGeom>
              <a:avLst/>
              <a:gdLst>
                <a:gd name="T0" fmla="*/ 33 w 33"/>
                <a:gd name="T1" fmla="*/ 19 h 40"/>
                <a:gd name="T2" fmla="*/ 33 w 33"/>
                <a:gd name="T3" fmla="*/ 21 h 40"/>
                <a:gd name="T4" fmla="*/ 33 w 33"/>
                <a:gd name="T5" fmla="*/ 22 h 40"/>
                <a:gd name="T6" fmla="*/ 8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4 w 33"/>
                <a:gd name="T21" fmla="*/ 31 h 40"/>
                <a:gd name="T22" fmla="*/ 26 w 33"/>
                <a:gd name="T23" fmla="*/ 30 h 40"/>
                <a:gd name="T24" fmla="*/ 30 w 33"/>
                <a:gd name="T25" fmla="*/ 35 h 40"/>
                <a:gd name="T26" fmla="*/ 27 w 33"/>
                <a:gd name="T27" fmla="*/ 37 h 40"/>
                <a:gd name="T28" fmla="*/ 25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2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6 w 33"/>
                <a:gd name="T63" fmla="*/ 16 h 40"/>
                <a:gd name="T64" fmla="*/ 25 w 33"/>
                <a:gd name="T65" fmla="*/ 12 h 40"/>
                <a:gd name="T66" fmla="*/ 23 w 33"/>
                <a:gd name="T67" fmla="*/ 9 h 40"/>
                <a:gd name="T68" fmla="*/ 21 w 33"/>
                <a:gd name="T69" fmla="*/ 7 h 40"/>
                <a:gd name="T70" fmla="*/ 17 w 33"/>
                <a:gd name="T71" fmla="*/ 6 h 40"/>
                <a:gd name="T72" fmla="*/ 13 w 33"/>
                <a:gd name="T73" fmla="*/ 7 h 40"/>
                <a:gd name="T74" fmla="*/ 11 w 33"/>
                <a:gd name="T75" fmla="*/ 9 h 40"/>
                <a:gd name="T76" fmla="*/ 9 w 33"/>
                <a:gd name="T77" fmla="*/ 12 h 40"/>
                <a:gd name="T78" fmla="*/ 8 w 33"/>
                <a:gd name="T79" fmla="*/ 16 h 40"/>
                <a:gd name="T80" fmla="*/ 26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8" y="22"/>
                    <a:pt x="8" y="22"/>
                    <a:pt x="8" y="22"/>
                  </a:cubicBezTo>
                  <a:cubicBezTo>
                    <a:pt x="8" y="24"/>
                    <a:pt x="8" y="26"/>
                    <a:pt x="9" y="27"/>
                  </a:cubicBezTo>
                  <a:cubicBezTo>
                    <a:pt x="10" y="28"/>
                    <a:pt x="10" y="29"/>
                    <a:pt x="11" y="30"/>
                  </a:cubicBezTo>
                  <a:cubicBezTo>
                    <a:pt x="12" y="31"/>
                    <a:pt x="13" y="32"/>
                    <a:pt x="14" y="32"/>
                  </a:cubicBezTo>
                  <a:cubicBezTo>
                    <a:pt x="15" y="33"/>
                    <a:pt x="16" y="33"/>
                    <a:pt x="17" y="33"/>
                  </a:cubicBezTo>
                  <a:cubicBezTo>
                    <a:pt x="18" y="33"/>
                    <a:pt x="19" y="33"/>
                    <a:pt x="20" y="33"/>
                  </a:cubicBezTo>
                  <a:cubicBezTo>
                    <a:pt x="21" y="32"/>
                    <a:pt x="21" y="32"/>
                    <a:pt x="22" y="32"/>
                  </a:cubicBezTo>
                  <a:cubicBezTo>
                    <a:pt x="23" y="32"/>
                    <a:pt x="23" y="31"/>
                    <a:pt x="24" y="31"/>
                  </a:cubicBezTo>
                  <a:cubicBezTo>
                    <a:pt x="24" y="31"/>
                    <a:pt x="25" y="30"/>
                    <a:pt x="26" y="30"/>
                  </a:cubicBezTo>
                  <a:cubicBezTo>
                    <a:pt x="30" y="35"/>
                    <a:pt x="30" y="35"/>
                    <a:pt x="30" y="35"/>
                  </a:cubicBezTo>
                  <a:cubicBezTo>
                    <a:pt x="29" y="35"/>
                    <a:pt x="28" y="36"/>
                    <a:pt x="27" y="37"/>
                  </a:cubicBezTo>
                  <a:cubicBezTo>
                    <a:pt x="27" y="37"/>
                    <a:pt x="26" y="38"/>
                    <a:pt x="25" y="38"/>
                  </a:cubicBezTo>
                  <a:cubicBezTo>
                    <a:pt x="24" y="39"/>
                    <a:pt x="22" y="39"/>
                    <a:pt x="21" y="39"/>
                  </a:cubicBezTo>
                  <a:cubicBezTo>
                    <a:pt x="20" y="39"/>
                    <a:pt x="19" y="40"/>
                    <a:pt x="17" y="40"/>
                  </a:cubicBezTo>
                  <a:cubicBezTo>
                    <a:pt x="15" y="40"/>
                    <a:pt x="14" y="39"/>
                    <a:pt x="12" y="39"/>
                  </a:cubicBezTo>
                  <a:cubicBezTo>
                    <a:pt x="11" y="38"/>
                    <a:pt x="10" y="38"/>
                    <a:pt x="8" y="37"/>
                  </a:cubicBezTo>
                  <a:cubicBezTo>
                    <a:pt x="7" y="36"/>
                    <a:pt x="6" y="35"/>
                    <a:pt x="5" y="34"/>
                  </a:cubicBezTo>
                  <a:cubicBezTo>
                    <a:pt x="5" y="34"/>
                    <a:pt x="4" y="32"/>
                    <a:pt x="3" y="31"/>
                  </a:cubicBezTo>
                  <a:cubicBezTo>
                    <a:pt x="2" y="29"/>
                    <a:pt x="1" y="28"/>
                    <a:pt x="1" y="26"/>
                  </a:cubicBezTo>
                  <a:cubicBezTo>
                    <a:pt x="1" y="24"/>
                    <a:pt x="0" y="22"/>
                    <a:pt x="0" y="20"/>
                  </a:cubicBezTo>
                  <a:cubicBezTo>
                    <a:pt x="0" y="16"/>
                    <a:pt x="1" y="13"/>
                    <a:pt x="2" y="11"/>
                  </a:cubicBezTo>
                  <a:cubicBezTo>
                    <a:pt x="2" y="8"/>
                    <a:pt x="4" y="6"/>
                    <a:pt x="5" y="5"/>
                  </a:cubicBezTo>
                  <a:cubicBezTo>
                    <a:pt x="6" y="3"/>
                    <a:pt x="8" y="2"/>
                    <a:pt x="10" y="1"/>
                  </a:cubicBezTo>
                  <a:cubicBezTo>
                    <a:pt x="12" y="0"/>
                    <a:pt x="15" y="0"/>
                    <a:pt x="17" y="0"/>
                  </a:cubicBezTo>
                  <a:cubicBezTo>
                    <a:pt x="20" y="0"/>
                    <a:pt x="22" y="0"/>
                    <a:pt x="24" y="1"/>
                  </a:cubicBezTo>
                  <a:cubicBezTo>
                    <a:pt x="26" y="2"/>
                    <a:pt x="28" y="4"/>
                    <a:pt x="29" y="5"/>
                  </a:cubicBezTo>
                  <a:cubicBezTo>
                    <a:pt x="31" y="7"/>
                    <a:pt x="32" y="9"/>
                    <a:pt x="32" y="11"/>
                  </a:cubicBezTo>
                  <a:cubicBezTo>
                    <a:pt x="33" y="14"/>
                    <a:pt x="33" y="16"/>
                    <a:pt x="33" y="19"/>
                  </a:cubicBezTo>
                  <a:close/>
                  <a:moveTo>
                    <a:pt x="26" y="16"/>
                  </a:moveTo>
                  <a:cubicBezTo>
                    <a:pt x="26" y="15"/>
                    <a:pt x="25" y="13"/>
                    <a:pt x="25" y="12"/>
                  </a:cubicBezTo>
                  <a:cubicBezTo>
                    <a:pt x="25" y="11"/>
                    <a:pt x="24" y="10"/>
                    <a:pt x="23" y="9"/>
                  </a:cubicBezTo>
                  <a:cubicBezTo>
                    <a:pt x="23" y="8"/>
                    <a:pt x="22" y="8"/>
                    <a:pt x="21" y="7"/>
                  </a:cubicBezTo>
                  <a:cubicBezTo>
                    <a:pt x="20" y="7"/>
                    <a:pt x="18" y="6"/>
                    <a:pt x="17" y="6"/>
                  </a:cubicBezTo>
                  <a:cubicBezTo>
                    <a:pt x="15" y="6"/>
                    <a:pt x="14" y="7"/>
                    <a:pt x="13" y="7"/>
                  </a:cubicBezTo>
                  <a:cubicBezTo>
                    <a:pt x="12" y="7"/>
                    <a:pt x="11" y="8"/>
                    <a:pt x="11" y="9"/>
                  </a:cubicBezTo>
                  <a:cubicBezTo>
                    <a:pt x="10" y="10"/>
                    <a:pt x="9" y="11"/>
                    <a:pt x="9" y="12"/>
                  </a:cubicBezTo>
                  <a:cubicBezTo>
                    <a:pt x="8" y="13"/>
                    <a:pt x="8" y="14"/>
                    <a:pt x="8" y="16"/>
                  </a:cubicBezTo>
                  <a:lnTo>
                    <a:pt x="26"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0" name="Freeform 37">
              <a:extLst>
                <a:ext uri="{FF2B5EF4-FFF2-40B4-BE49-F238E27FC236}">
                  <a16:creationId xmlns:a16="http://schemas.microsoft.com/office/drawing/2014/main" id="{74857EE2-44CC-4E8F-B1BB-355509B3EFE5}"/>
                </a:ext>
              </a:extLst>
            </p:cNvPr>
            <p:cNvSpPr>
              <a:spLocks/>
            </p:cNvSpPr>
            <p:nvPr userDrawn="1"/>
          </p:nvSpPr>
          <p:spPr bwMode="auto">
            <a:xfrm>
              <a:off x="3336884" y="6212575"/>
              <a:ext cx="59286" cy="99391"/>
            </a:xfrm>
            <a:custGeom>
              <a:avLst/>
              <a:gdLst>
                <a:gd name="T0" fmla="*/ 21 w 23"/>
                <a:gd name="T1" fmla="*/ 8 h 39"/>
                <a:gd name="T2" fmla="*/ 19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7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9" y="7"/>
                  </a:cubicBezTo>
                  <a:cubicBezTo>
                    <a:pt x="18" y="7"/>
                    <a:pt x="17"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1" y="1"/>
                  </a:cubicBezTo>
                  <a:cubicBezTo>
                    <a:pt x="12" y="0"/>
                    <a:pt x="13" y="0"/>
                    <a:pt x="14" y="0"/>
                  </a:cubicBezTo>
                  <a:cubicBezTo>
                    <a:pt x="15" y="0"/>
                    <a:pt x="16" y="0"/>
                    <a:pt x="17"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1" name="Freeform 38">
              <a:extLst>
                <a:ext uri="{FF2B5EF4-FFF2-40B4-BE49-F238E27FC236}">
                  <a16:creationId xmlns:a16="http://schemas.microsoft.com/office/drawing/2014/main" id="{D39EC8B1-952E-4BF5-9735-6A38584161BC}"/>
                </a:ext>
              </a:extLst>
            </p:cNvPr>
            <p:cNvSpPr>
              <a:spLocks/>
            </p:cNvSpPr>
            <p:nvPr userDrawn="1"/>
          </p:nvSpPr>
          <p:spPr bwMode="auto">
            <a:xfrm>
              <a:off x="3451969" y="6174213"/>
              <a:ext cx="55799" cy="139497"/>
            </a:xfrm>
            <a:custGeom>
              <a:avLst/>
              <a:gdLst>
                <a:gd name="T0" fmla="*/ 21 w 22"/>
                <a:gd name="T1" fmla="*/ 53 h 55"/>
                <a:gd name="T2" fmla="*/ 18 w 22"/>
                <a:gd name="T3" fmla="*/ 54 h 55"/>
                <a:gd name="T4" fmla="*/ 14 w 22"/>
                <a:gd name="T5" fmla="*/ 55 h 55"/>
                <a:gd name="T6" fmla="*/ 10 w 22"/>
                <a:gd name="T7" fmla="*/ 54 h 55"/>
                <a:gd name="T8" fmla="*/ 8 w 22"/>
                <a:gd name="T9" fmla="*/ 52 h 55"/>
                <a:gd name="T10" fmla="*/ 6 w 22"/>
                <a:gd name="T11" fmla="*/ 49 h 55"/>
                <a:gd name="T12" fmla="*/ 5 w 22"/>
                <a:gd name="T13" fmla="*/ 44 h 55"/>
                <a:gd name="T14" fmla="*/ 5 w 22"/>
                <a:gd name="T15" fmla="*/ 22 h 55"/>
                <a:gd name="T16" fmla="*/ 0 w 22"/>
                <a:gd name="T17" fmla="*/ 22 h 55"/>
                <a:gd name="T18" fmla="*/ 0 w 22"/>
                <a:gd name="T19" fmla="*/ 15 h 55"/>
                <a:gd name="T20" fmla="*/ 5 w 22"/>
                <a:gd name="T21" fmla="*/ 15 h 55"/>
                <a:gd name="T22" fmla="*/ 5 w 22"/>
                <a:gd name="T23" fmla="*/ 4 h 55"/>
                <a:gd name="T24" fmla="*/ 12 w 22"/>
                <a:gd name="T25" fmla="*/ 0 h 55"/>
                <a:gd name="T26" fmla="*/ 12 w 22"/>
                <a:gd name="T27" fmla="*/ 15 h 55"/>
                <a:gd name="T28" fmla="*/ 22 w 22"/>
                <a:gd name="T29" fmla="*/ 15 h 55"/>
                <a:gd name="T30" fmla="*/ 22 w 22"/>
                <a:gd name="T31" fmla="*/ 22 h 55"/>
                <a:gd name="T32" fmla="*/ 12 w 22"/>
                <a:gd name="T33" fmla="*/ 22 h 55"/>
                <a:gd name="T34" fmla="*/ 12 w 22"/>
                <a:gd name="T35" fmla="*/ 43 h 55"/>
                <a:gd name="T36" fmla="*/ 13 w 22"/>
                <a:gd name="T37" fmla="*/ 45 h 55"/>
                <a:gd name="T38" fmla="*/ 13 w 22"/>
                <a:gd name="T39" fmla="*/ 47 h 55"/>
                <a:gd name="T40" fmla="*/ 15 w 22"/>
                <a:gd name="T41" fmla="*/ 47 h 55"/>
                <a:gd name="T42" fmla="*/ 16 w 22"/>
                <a:gd name="T43" fmla="*/ 48 h 55"/>
                <a:gd name="T44" fmla="*/ 19 w 22"/>
                <a:gd name="T45" fmla="*/ 47 h 55"/>
                <a:gd name="T46" fmla="*/ 22 w 22"/>
                <a:gd name="T47" fmla="*/ 46 h 55"/>
                <a:gd name="T48" fmla="*/ 21 w 22"/>
                <a:gd name="T4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5">
                  <a:moveTo>
                    <a:pt x="21" y="53"/>
                  </a:moveTo>
                  <a:cubicBezTo>
                    <a:pt x="20" y="53"/>
                    <a:pt x="19" y="54"/>
                    <a:pt x="18" y="54"/>
                  </a:cubicBezTo>
                  <a:cubicBezTo>
                    <a:pt x="17" y="54"/>
                    <a:pt x="15" y="55"/>
                    <a:pt x="14" y="55"/>
                  </a:cubicBezTo>
                  <a:cubicBezTo>
                    <a:pt x="12" y="55"/>
                    <a:pt x="11" y="54"/>
                    <a:pt x="10" y="54"/>
                  </a:cubicBezTo>
                  <a:cubicBezTo>
                    <a:pt x="9" y="54"/>
                    <a:pt x="8" y="53"/>
                    <a:pt x="8" y="52"/>
                  </a:cubicBezTo>
                  <a:cubicBezTo>
                    <a:pt x="7" y="51"/>
                    <a:pt x="6" y="50"/>
                    <a:pt x="6" y="49"/>
                  </a:cubicBezTo>
                  <a:cubicBezTo>
                    <a:pt x="5" y="48"/>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2" y="0"/>
                    <a:pt x="12" y="0"/>
                    <a:pt x="12" y="0"/>
                  </a:cubicBezTo>
                  <a:cubicBezTo>
                    <a:pt x="12" y="15"/>
                    <a:pt x="12" y="15"/>
                    <a:pt x="12" y="15"/>
                  </a:cubicBezTo>
                  <a:cubicBezTo>
                    <a:pt x="22" y="15"/>
                    <a:pt x="22" y="15"/>
                    <a:pt x="22" y="15"/>
                  </a:cubicBezTo>
                  <a:cubicBezTo>
                    <a:pt x="22" y="22"/>
                    <a:pt x="22" y="22"/>
                    <a:pt x="22" y="22"/>
                  </a:cubicBezTo>
                  <a:cubicBezTo>
                    <a:pt x="12" y="22"/>
                    <a:pt x="12" y="22"/>
                    <a:pt x="12" y="22"/>
                  </a:cubicBezTo>
                  <a:cubicBezTo>
                    <a:pt x="12" y="43"/>
                    <a:pt x="12" y="43"/>
                    <a:pt x="12" y="43"/>
                  </a:cubicBezTo>
                  <a:cubicBezTo>
                    <a:pt x="12" y="44"/>
                    <a:pt x="12" y="45"/>
                    <a:pt x="13" y="45"/>
                  </a:cubicBezTo>
                  <a:cubicBezTo>
                    <a:pt x="13" y="46"/>
                    <a:pt x="13" y="46"/>
                    <a:pt x="13" y="47"/>
                  </a:cubicBezTo>
                  <a:cubicBezTo>
                    <a:pt x="14" y="47"/>
                    <a:pt x="14" y="47"/>
                    <a:pt x="15" y="47"/>
                  </a:cubicBezTo>
                  <a:cubicBezTo>
                    <a:pt x="15" y="48"/>
                    <a:pt x="16" y="48"/>
                    <a:pt x="16" y="48"/>
                  </a:cubicBezTo>
                  <a:cubicBezTo>
                    <a:pt x="17" y="48"/>
                    <a:pt x="18" y="48"/>
                    <a:pt x="19" y="47"/>
                  </a:cubicBezTo>
                  <a:cubicBezTo>
                    <a:pt x="20" y="47"/>
                    <a:pt x="21" y="47"/>
                    <a:pt x="22" y="46"/>
                  </a:cubicBezTo>
                  <a:lnTo>
                    <a:pt x="21"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2" name="Freeform 39">
              <a:extLst>
                <a:ext uri="{FF2B5EF4-FFF2-40B4-BE49-F238E27FC236}">
                  <a16:creationId xmlns:a16="http://schemas.microsoft.com/office/drawing/2014/main" id="{EA37D3DF-3401-44BD-97F4-F423BFC87A10}"/>
                </a:ext>
              </a:extLst>
            </p:cNvPr>
            <p:cNvSpPr>
              <a:spLocks/>
            </p:cNvSpPr>
            <p:nvPr userDrawn="1"/>
          </p:nvSpPr>
          <p:spPr bwMode="auto">
            <a:xfrm>
              <a:off x="3530436" y="6174213"/>
              <a:ext cx="80211" cy="137753"/>
            </a:xfrm>
            <a:custGeom>
              <a:avLst/>
              <a:gdLst>
                <a:gd name="T0" fmla="*/ 23 w 31"/>
                <a:gd name="T1" fmla="*/ 54 h 54"/>
                <a:gd name="T2" fmla="*/ 23 w 31"/>
                <a:gd name="T3" fmla="*/ 32 h 54"/>
                <a:gd name="T4" fmla="*/ 21 w 31"/>
                <a:gd name="T5" fmla="*/ 24 h 54"/>
                <a:gd name="T6" fmla="*/ 15 w 31"/>
                <a:gd name="T7" fmla="*/ 22 h 54"/>
                <a:gd name="T8" fmla="*/ 12 w 31"/>
                <a:gd name="T9" fmla="*/ 22 h 54"/>
                <a:gd name="T10" fmla="*/ 9 w 31"/>
                <a:gd name="T11" fmla="*/ 24 h 54"/>
                <a:gd name="T12" fmla="*/ 8 w 31"/>
                <a:gd name="T13" fmla="*/ 27 h 54"/>
                <a:gd name="T14" fmla="*/ 7 w 31"/>
                <a:gd name="T15" fmla="*/ 31 h 54"/>
                <a:gd name="T16" fmla="*/ 7 w 31"/>
                <a:gd name="T17" fmla="*/ 54 h 54"/>
                <a:gd name="T18" fmla="*/ 0 w 31"/>
                <a:gd name="T19" fmla="*/ 54 h 54"/>
                <a:gd name="T20" fmla="*/ 0 w 31"/>
                <a:gd name="T21" fmla="*/ 4 h 54"/>
                <a:gd name="T22" fmla="*/ 7 w 31"/>
                <a:gd name="T23" fmla="*/ 0 h 54"/>
                <a:gd name="T24" fmla="*/ 7 w 31"/>
                <a:gd name="T25" fmla="*/ 19 h 54"/>
                <a:gd name="T26" fmla="*/ 9 w 31"/>
                <a:gd name="T27" fmla="*/ 17 h 54"/>
                <a:gd name="T28" fmla="*/ 11 w 31"/>
                <a:gd name="T29" fmla="*/ 16 h 54"/>
                <a:gd name="T30" fmla="*/ 14 w 31"/>
                <a:gd name="T31" fmla="*/ 15 h 54"/>
                <a:gd name="T32" fmla="*/ 17 w 31"/>
                <a:gd name="T33" fmla="*/ 15 h 54"/>
                <a:gd name="T34" fmla="*/ 23 w 31"/>
                <a:gd name="T35" fmla="*/ 16 h 54"/>
                <a:gd name="T36" fmla="*/ 27 w 31"/>
                <a:gd name="T37" fmla="*/ 19 h 54"/>
                <a:gd name="T38" fmla="*/ 30 w 31"/>
                <a:gd name="T39" fmla="*/ 24 h 54"/>
                <a:gd name="T40" fmla="*/ 31 w 31"/>
                <a:gd name="T41" fmla="*/ 32 h 54"/>
                <a:gd name="T42" fmla="*/ 31 w 31"/>
                <a:gd name="T43" fmla="*/ 54 h 54"/>
                <a:gd name="T44" fmla="*/ 23 w 31"/>
                <a:gd name="T4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4">
                  <a:moveTo>
                    <a:pt x="23" y="54"/>
                  </a:moveTo>
                  <a:cubicBezTo>
                    <a:pt x="23" y="32"/>
                    <a:pt x="23" y="32"/>
                    <a:pt x="23" y="32"/>
                  </a:cubicBezTo>
                  <a:cubicBezTo>
                    <a:pt x="23" y="28"/>
                    <a:pt x="22" y="26"/>
                    <a:pt x="21" y="24"/>
                  </a:cubicBezTo>
                  <a:cubicBezTo>
                    <a:pt x="20" y="22"/>
                    <a:pt x="18" y="22"/>
                    <a:pt x="15" y="22"/>
                  </a:cubicBezTo>
                  <a:cubicBezTo>
                    <a:pt x="14" y="22"/>
                    <a:pt x="13" y="22"/>
                    <a:pt x="12" y="22"/>
                  </a:cubicBezTo>
                  <a:cubicBezTo>
                    <a:pt x="11" y="22"/>
                    <a:pt x="10" y="23"/>
                    <a:pt x="9" y="24"/>
                  </a:cubicBezTo>
                  <a:cubicBezTo>
                    <a:pt x="9" y="25"/>
                    <a:pt x="8" y="26"/>
                    <a:pt x="8" y="27"/>
                  </a:cubicBezTo>
                  <a:cubicBezTo>
                    <a:pt x="7" y="28"/>
                    <a:pt x="7" y="30"/>
                    <a:pt x="7" y="31"/>
                  </a:cubicBezTo>
                  <a:cubicBezTo>
                    <a:pt x="7" y="54"/>
                    <a:pt x="7" y="54"/>
                    <a:pt x="7" y="54"/>
                  </a:cubicBezTo>
                  <a:cubicBezTo>
                    <a:pt x="0" y="54"/>
                    <a:pt x="0" y="54"/>
                    <a:pt x="0" y="54"/>
                  </a:cubicBezTo>
                  <a:cubicBezTo>
                    <a:pt x="0" y="4"/>
                    <a:pt x="0" y="4"/>
                    <a:pt x="0" y="4"/>
                  </a:cubicBezTo>
                  <a:cubicBezTo>
                    <a:pt x="7" y="0"/>
                    <a:pt x="7" y="0"/>
                    <a:pt x="7" y="0"/>
                  </a:cubicBezTo>
                  <a:cubicBezTo>
                    <a:pt x="7" y="19"/>
                    <a:pt x="7" y="19"/>
                    <a:pt x="7" y="19"/>
                  </a:cubicBezTo>
                  <a:cubicBezTo>
                    <a:pt x="8" y="18"/>
                    <a:pt x="8" y="18"/>
                    <a:pt x="9" y="17"/>
                  </a:cubicBezTo>
                  <a:cubicBezTo>
                    <a:pt x="10" y="17"/>
                    <a:pt x="10" y="16"/>
                    <a:pt x="11" y="16"/>
                  </a:cubicBezTo>
                  <a:cubicBezTo>
                    <a:pt x="12" y="15"/>
                    <a:pt x="13" y="15"/>
                    <a:pt x="14" y="15"/>
                  </a:cubicBezTo>
                  <a:cubicBezTo>
                    <a:pt x="15" y="15"/>
                    <a:pt x="16" y="15"/>
                    <a:pt x="17" y="15"/>
                  </a:cubicBezTo>
                  <a:cubicBezTo>
                    <a:pt x="19" y="15"/>
                    <a:pt x="21" y="15"/>
                    <a:pt x="23" y="16"/>
                  </a:cubicBezTo>
                  <a:cubicBezTo>
                    <a:pt x="25" y="16"/>
                    <a:pt x="26" y="17"/>
                    <a:pt x="27" y="19"/>
                  </a:cubicBezTo>
                  <a:cubicBezTo>
                    <a:pt x="28" y="20"/>
                    <a:pt x="29" y="22"/>
                    <a:pt x="30" y="24"/>
                  </a:cubicBezTo>
                  <a:cubicBezTo>
                    <a:pt x="30" y="27"/>
                    <a:pt x="31" y="29"/>
                    <a:pt x="31" y="32"/>
                  </a:cubicBezTo>
                  <a:cubicBezTo>
                    <a:pt x="31" y="54"/>
                    <a:pt x="31" y="54"/>
                    <a:pt x="31" y="54"/>
                  </a:cubicBezTo>
                  <a:lnTo>
                    <a:pt x="23" y="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3" name="Freeform 40">
              <a:extLst>
                <a:ext uri="{FF2B5EF4-FFF2-40B4-BE49-F238E27FC236}">
                  <a16:creationId xmlns:a16="http://schemas.microsoft.com/office/drawing/2014/main" id="{7DFA4B46-95EA-4D4D-800F-4D2DB7BB66E0}"/>
                </a:ext>
              </a:extLst>
            </p:cNvPr>
            <p:cNvSpPr>
              <a:spLocks noEditPoints="1"/>
            </p:cNvSpPr>
            <p:nvPr userDrawn="1"/>
          </p:nvSpPr>
          <p:spPr bwMode="auto">
            <a:xfrm>
              <a:off x="362808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19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19"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4" name="Freeform 41">
              <a:extLst>
                <a:ext uri="{FF2B5EF4-FFF2-40B4-BE49-F238E27FC236}">
                  <a16:creationId xmlns:a16="http://schemas.microsoft.com/office/drawing/2014/main" id="{EF5012BA-3255-4BEF-8F4F-9117A6BEF324}"/>
                </a:ext>
              </a:extLst>
            </p:cNvPr>
            <p:cNvSpPr>
              <a:spLocks noEditPoints="1"/>
            </p:cNvSpPr>
            <p:nvPr userDrawn="1"/>
          </p:nvSpPr>
          <p:spPr bwMode="auto">
            <a:xfrm>
              <a:off x="3772813" y="6212575"/>
              <a:ext cx="81955" cy="101135"/>
            </a:xfrm>
            <a:custGeom>
              <a:avLst/>
              <a:gdLst>
                <a:gd name="T0" fmla="*/ 24 w 32"/>
                <a:gd name="T1" fmla="*/ 39 h 40"/>
                <a:gd name="T2" fmla="*/ 24 w 32"/>
                <a:gd name="T3" fmla="*/ 35 h 40"/>
                <a:gd name="T4" fmla="*/ 22 w 32"/>
                <a:gd name="T5" fmla="*/ 37 h 40"/>
                <a:gd name="T6" fmla="*/ 20 w 32"/>
                <a:gd name="T7" fmla="*/ 38 h 40"/>
                <a:gd name="T8" fmla="*/ 17 w 32"/>
                <a:gd name="T9" fmla="*/ 39 h 40"/>
                <a:gd name="T10" fmla="*/ 14 w 32"/>
                <a:gd name="T11" fmla="*/ 40 h 40"/>
                <a:gd name="T12" fmla="*/ 9 w 32"/>
                <a:gd name="T13" fmla="*/ 39 h 40"/>
                <a:gd name="T14" fmla="*/ 5 w 32"/>
                <a:gd name="T15" fmla="*/ 37 h 40"/>
                <a:gd name="T16" fmla="*/ 2 w 32"/>
                <a:gd name="T17" fmla="*/ 33 h 40"/>
                <a:gd name="T18" fmla="*/ 0 w 32"/>
                <a:gd name="T19" fmla="*/ 27 h 40"/>
                <a:gd name="T20" fmla="*/ 2 w 32"/>
                <a:gd name="T21" fmla="*/ 21 h 40"/>
                <a:gd name="T22" fmla="*/ 5 w 32"/>
                <a:gd name="T23" fmla="*/ 17 h 40"/>
                <a:gd name="T24" fmla="*/ 10 w 32"/>
                <a:gd name="T25" fmla="*/ 15 h 40"/>
                <a:gd name="T26" fmla="*/ 16 w 32"/>
                <a:gd name="T27" fmla="*/ 14 h 40"/>
                <a:gd name="T28" fmla="*/ 21 w 32"/>
                <a:gd name="T29" fmla="*/ 15 h 40"/>
                <a:gd name="T30" fmla="*/ 24 w 32"/>
                <a:gd name="T31" fmla="*/ 16 h 40"/>
                <a:gd name="T32" fmla="*/ 24 w 32"/>
                <a:gd name="T33" fmla="*/ 13 h 40"/>
                <a:gd name="T34" fmla="*/ 22 w 32"/>
                <a:gd name="T35" fmla="*/ 8 h 40"/>
                <a:gd name="T36" fmla="*/ 17 w 32"/>
                <a:gd name="T37" fmla="*/ 6 h 40"/>
                <a:gd name="T38" fmla="*/ 12 w 32"/>
                <a:gd name="T39" fmla="*/ 7 h 40"/>
                <a:gd name="T40" fmla="*/ 7 w 32"/>
                <a:gd name="T41" fmla="*/ 9 h 40"/>
                <a:gd name="T42" fmla="*/ 4 w 32"/>
                <a:gd name="T43" fmla="*/ 3 h 40"/>
                <a:gd name="T44" fmla="*/ 10 w 32"/>
                <a:gd name="T45" fmla="*/ 0 h 40"/>
                <a:gd name="T46" fmla="*/ 17 w 32"/>
                <a:gd name="T47" fmla="*/ 0 h 40"/>
                <a:gd name="T48" fmla="*/ 23 w 32"/>
                <a:gd name="T49" fmla="*/ 0 h 40"/>
                <a:gd name="T50" fmla="*/ 28 w 32"/>
                <a:gd name="T51" fmla="*/ 3 h 40"/>
                <a:gd name="T52" fmla="*/ 31 w 32"/>
                <a:gd name="T53" fmla="*/ 7 h 40"/>
                <a:gd name="T54" fmla="*/ 32 w 32"/>
                <a:gd name="T55" fmla="*/ 12 h 40"/>
                <a:gd name="T56" fmla="*/ 32 w 32"/>
                <a:gd name="T57" fmla="*/ 39 h 40"/>
                <a:gd name="T58" fmla="*/ 24 w 32"/>
                <a:gd name="T59" fmla="*/ 39 h 40"/>
                <a:gd name="T60" fmla="*/ 24 w 32"/>
                <a:gd name="T61" fmla="*/ 22 h 40"/>
                <a:gd name="T62" fmla="*/ 22 w 32"/>
                <a:gd name="T63" fmla="*/ 22 h 40"/>
                <a:gd name="T64" fmla="*/ 21 w 32"/>
                <a:gd name="T65" fmla="*/ 21 h 40"/>
                <a:gd name="T66" fmla="*/ 18 w 32"/>
                <a:gd name="T67" fmla="*/ 21 h 40"/>
                <a:gd name="T68" fmla="*/ 16 w 32"/>
                <a:gd name="T69" fmla="*/ 21 h 40"/>
                <a:gd name="T70" fmla="*/ 10 w 32"/>
                <a:gd name="T71" fmla="*/ 22 h 40"/>
                <a:gd name="T72" fmla="*/ 8 w 32"/>
                <a:gd name="T73" fmla="*/ 26 h 40"/>
                <a:gd name="T74" fmla="*/ 8 w 32"/>
                <a:gd name="T75" fmla="*/ 29 h 40"/>
                <a:gd name="T76" fmla="*/ 10 w 32"/>
                <a:gd name="T77" fmla="*/ 31 h 40"/>
                <a:gd name="T78" fmla="*/ 12 w 32"/>
                <a:gd name="T79" fmla="*/ 32 h 40"/>
                <a:gd name="T80" fmla="*/ 15 w 32"/>
                <a:gd name="T81" fmla="*/ 33 h 40"/>
                <a:gd name="T82" fmla="*/ 18 w 32"/>
                <a:gd name="T83" fmla="*/ 32 h 40"/>
                <a:gd name="T84" fmla="*/ 21 w 32"/>
                <a:gd name="T85" fmla="*/ 31 h 40"/>
                <a:gd name="T86" fmla="*/ 23 w 32"/>
                <a:gd name="T87" fmla="*/ 30 h 40"/>
                <a:gd name="T88" fmla="*/ 24 w 32"/>
                <a:gd name="T89" fmla="*/ 28 h 40"/>
                <a:gd name="T90" fmla="*/ 24 w 32"/>
                <a:gd name="T9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 h="40">
                  <a:moveTo>
                    <a:pt x="24" y="39"/>
                  </a:moveTo>
                  <a:cubicBezTo>
                    <a:pt x="24" y="35"/>
                    <a:pt x="24" y="35"/>
                    <a:pt x="24" y="35"/>
                  </a:cubicBezTo>
                  <a:cubicBezTo>
                    <a:pt x="23" y="36"/>
                    <a:pt x="23" y="37"/>
                    <a:pt x="22" y="37"/>
                  </a:cubicBezTo>
                  <a:cubicBezTo>
                    <a:pt x="21" y="37"/>
                    <a:pt x="21" y="38"/>
                    <a:pt x="20" y="38"/>
                  </a:cubicBezTo>
                  <a:cubicBezTo>
                    <a:pt x="19" y="39"/>
                    <a:pt x="18" y="39"/>
                    <a:pt x="17" y="39"/>
                  </a:cubicBezTo>
                  <a:cubicBezTo>
                    <a:pt x="16" y="39"/>
                    <a:pt x="15" y="40"/>
                    <a:pt x="14" y="40"/>
                  </a:cubicBezTo>
                  <a:cubicBezTo>
                    <a:pt x="12" y="40"/>
                    <a:pt x="11" y="39"/>
                    <a:pt x="9" y="39"/>
                  </a:cubicBezTo>
                  <a:cubicBezTo>
                    <a:pt x="7" y="38"/>
                    <a:pt x="6" y="38"/>
                    <a:pt x="5" y="37"/>
                  </a:cubicBezTo>
                  <a:cubicBezTo>
                    <a:pt x="3" y="36"/>
                    <a:pt x="2" y="34"/>
                    <a:pt x="2" y="33"/>
                  </a:cubicBezTo>
                  <a:cubicBezTo>
                    <a:pt x="1" y="31"/>
                    <a:pt x="0" y="29"/>
                    <a:pt x="0" y="27"/>
                  </a:cubicBezTo>
                  <a:cubicBezTo>
                    <a:pt x="0" y="24"/>
                    <a:pt x="1" y="23"/>
                    <a:pt x="2" y="21"/>
                  </a:cubicBezTo>
                  <a:cubicBezTo>
                    <a:pt x="2" y="20"/>
                    <a:pt x="3" y="18"/>
                    <a:pt x="5" y="17"/>
                  </a:cubicBezTo>
                  <a:cubicBezTo>
                    <a:pt x="6" y="16"/>
                    <a:pt x="8" y="15"/>
                    <a:pt x="10" y="15"/>
                  </a:cubicBezTo>
                  <a:cubicBezTo>
                    <a:pt x="12" y="14"/>
                    <a:pt x="14" y="14"/>
                    <a:pt x="16" y="14"/>
                  </a:cubicBezTo>
                  <a:cubicBezTo>
                    <a:pt x="18" y="14"/>
                    <a:pt x="19" y="14"/>
                    <a:pt x="21" y="15"/>
                  </a:cubicBezTo>
                  <a:cubicBezTo>
                    <a:pt x="22" y="15"/>
                    <a:pt x="23" y="15"/>
                    <a:pt x="24" y="16"/>
                  </a:cubicBezTo>
                  <a:cubicBezTo>
                    <a:pt x="24" y="13"/>
                    <a:pt x="24" y="13"/>
                    <a:pt x="24" y="13"/>
                  </a:cubicBezTo>
                  <a:cubicBezTo>
                    <a:pt x="24" y="11"/>
                    <a:pt x="24" y="9"/>
                    <a:pt x="22" y="8"/>
                  </a:cubicBezTo>
                  <a:cubicBezTo>
                    <a:pt x="21" y="7"/>
                    <a:pt x="19" y="6"/>
                    <a:pt x="17" y="6"/>
                  </a:cubicBezTo>
                  <a:cubicBezTo>
                    <a:pt x="15" y="6"/>
                    <a:pt x="13" y="6"/>
                    <a:pt x="12" y="7"/>
                  </a:cubicBezTo>
                  <a:cubicBezTo>
                    <a:pt x="10" y="7"/>
                    <a:pt x="9" y="8"/>
                    <a:pt x="7" y="9"/>
                  </a:cubicBezTo>
                  <a:cubicBezTo>
                    <a:pt x="4" y="3"/>
                    <a:pt x="4" y="3"/>
                    <a:pt x="4" y="3"/>
                  </a:cubicBezTo>
                  <a:cubicBezTo>
                    <a:pt x="6" y="2"/>
                    <a:pt x="8" y="1"/>
                    <a:pt x="10" y="0"/>
                  </a:cubicBezTo>
                  <a:cubicBezTo>
                    <a:pt x="12" y="0"/>
                    <a:pt x="15" y="0"/>
                    <a:pt x="17" y="0"/>
                  </a:cubicBezTo>
                  <a:cubicBezTo>
                    <a:pt x="19" y="0"/>
                    <a:pt x="21" y="0"/>
                    <a:pt x="23" y="0"/>
                  </a:cubicBezTo>
                  <a:cubicBezTo>
                    <a:pt x="25" y="1"/>
                    <a:pt x="26" y="2"/>
                    <a:pt x="28" y="3"/>
                  </a:cubicBezTo>
                  <a:cubicBezTo>
                    <a:pt x="29" y="4"/>
                    <a:pt x="30" y="5"/>
                    <a:pt x="31" y="7"/>
                  </a:cubicBezTo>
                  <a:cubicBezTo>
                    <a:pt x="31" y="8"/>
                    <a:pt x="32" y="10"/>
                    <a:pt x="32" y="12"/>
                  </a:cubicBezTo>
                  <a:cubicBezTo>
                    <a:pt x="32" y="39"/>
                    <a:pt x="32" y="39"/>
                    <a:pt x="32" y="39"/>
                  </a:cubicBezTo>
                  <a:lnTo>
                    <a:pt x="24" y="39"/>
                  </a:lnTo>
                  <a:close/>
                  <a:moveTo>
                    <a:pt x="24" y="22"/>
                  </a:moveTo>
                  <a:cubicBezTo>
                    <a:pt x="24" y="22"/>
                    <a:pt x="23" y="22"/>
                    <a:pt x="22" y="22"/>
                  </a:cubicBezTo>
                  <a:cubicBezTo>
                    <a:pt x="22" y="21"/>
                    <a:pt x="21" y="21"/>
                    <a:pt x="21" y="21"/>
                  </a:cubicBezTo>
                  <a:cubicBezTo>
                    <a:pt x="20" y="21"/>
                    <a:pt x="19" y="21"/>
                    <a:pt x="18" y="21"/>
                  </a:cubicBezTo>
                  <a:cubicBezTo>
                    <a:pt x="17" y="21"/>
                    <a:pt x="17" y="21"/>
                    <a:pt x="16" y="21"/>
                  </a:cubicBezTo>
                  <a:cubicBezTo>
                    <a:pt x="13" y="21"/>
                    <a:pt x="11" y="21"/>
                    <a:pt x="10" y="22"/>
                  </a:cubicBezTo>
                  <a:cubicBezTo>
                    <a:pt x="8" y="23"/>
                    <a:pt x="8" y="25"/>
                    <a:pt x="8" y="26"/>
                  </a:cubicBezTo>
                  <a:cubicBezTo>
                    <a:pt x="8" y="28"/>
                    <a:pt x="8" y="29"/>
                    <a:pt x="8" y="29"/>
                  </a:cubicBezTo>
                  <a:cubicBezTo>
                    <a:pt x="9" y="30"/>
                    <a:pt x="9" y="31"/>
                    <a:pt x="10" y="31"/>
                  </a:cubicBezTo>
                  <a:cubicBezTo>
                    <a:pt x="10" y="32"/>
                    <a:pt x="11" y="32"/>
                    <a:pt x="12" y="32"/>
                  </a:cubicBezTo>
                  <a:cubicBezTo>
                    <a:pt x="13" y="33"/>
                    <a:pt x="14" y="33"/>
                    <a:pt x="15" y="33"/>
                  </a:cubicBezTo>
                  <a:cubicBezTo>
                    <a:pt x="16" y="33"/>
                    <a:pt x="17" y="33"/>
                    <a:pt x="18" y="32"/>
                  </a:cubicBezTo>
                  <a:cubicBezTo>
                    <a:pt x="19" y="32"/>
                    <a:pt x="20" y="32"/>
                    <a:pt x="21" y="31"/>
                  </a:cubicBezTo>
                  <a:cubicBezTo>
                    <a:pt x="21" y="31"/>
                    <a:pt x="22" y="30"/>
                    <a:pt x="23" y="30"/>
                  </a:cubicBezTo>
                  <a:cubicBezTo>
                    <a:pt x="23" y="29"/>
                    <a:pt x="24" y="28"/>
                    <a:pt x="24" y="28"/>
                  </a:cubicBezTo>
                  <a:lnTo>
                    <a:pt x="24"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5" name="Freeform 42">
              <a:extLst>
                <a:ext uri="{FF2B5EF4-FFF2-40B4-BE49-F238E27FC236}">
                  <a16:creationId xmlns:a16="http://schemas.microsoft.com/office/drawing/2014/main" id="{223989A0-E246-4806-AF7E-9D6C2B1DD489}"/>
                </a:ext>
              </a:extLst>
            </p:cNvPr>
            <p:cNvSpPr>
              <a:spLocks/>
            </p:cNvSpPr>
            <p:nvPr userDrawn="1"/>
          </p:nvSpPr>
          <p:spPr bwMode="auto">
            <a:xfrm>
              <a:off x="3877436" y="6212575"/>
              <a:ext cx="78468" cy="99391"/>
            </a:xfrm>
            <a:custGeom>
              <a:avLst/>
              <a:gdLst>
                <a:gd name="T0" fmla="*/ 23 w 31"/>
                <a:gd name="T1" fmla="*/ 39 h 39"/>
                <a:gd name="T2" fmla="*/ 23 w 31"/>
                <a:gd name="T3" fmla="*/ 17 h 39"/>
                <a:gd name="T4" fmla="*/ 22 w 31"/>
                <a:gd name="T5" fmla="*/ 9 h 39"/>
                <a:gd name="T6" fmla="*/ 15 w 31"/>
                <a:gd name="T7" fmla="*/ 7 h 39"/>
                <a:gd name="T8" fmla="*/ 12 w 31"/>
                <a:gd name="T9" fmla="*/ 7 h 39"/>
                <a:gd name="T10" fmla="*/ 10 w 31"/>
                <a:gd name="T11" fmla="*/ 9 h 39"/>
                <a:gd name="T12" fmla="*/ 8 w 31"/>
                <a:gd name="T13" fmla="*/ 12 h 39"/>
                <a:gd name="T14" fmla="*/ 8 w 31"/>
                <a:gd name="T15" fmla="*/ 16 h 39"/>
                <a:gd name="T16" fmla="*/ 8 w 31"/>
                <a:gd name="T17" fmla="*/ 39 h 39"/>
                <a:gd name="T18" fmla="*/ 0 w 31"/>
                <a:gd name="T19" fmla="*/ 39 h 39"/>
                <a:gd name="T20" fmla="*/ 0 w 31"/>
                <a:gd name="T21" fmla="*/ 0 h 39"/>
                <a:gd name="T22" fmla="*/ 8 w 31"/>
                <a:gd name="T23" fmla="*/ 0 h 39"/>
                <a:gd name="T24" fmla="*/ 8 w 31"/>
                <a:gd name="T25" fmla="*/ 4 h 39"/>
                <a:gd name="T26" fmla="*/ 9 w 31"/>
                <a:gd name="T27" fmla="*/ 2 h 39"/>
                <a:gd name="T28" fmla="*/ 12 w 31"/>
                <a:gd name="T29" fmla="*/ 1 h 39"/>
                <a:gd name="T30" fmla="*/ 14 w 31"/>
                <a:gd name="T31" fmla="*/ 0 h 39"/>
                <a:gd name="T32" fmla="*/ 17 w 31"/>
                <a:gd name="T33" fmla="*/ 0 h 39"/>
                <a:gd name="T34" fmla="*/ 23 w 31"/>
                <a:gd name="T35" fmla="*/ 1 h 39"/>
                <a:gd name="T36" fmla="*/ 28 w 31"/>
                <a:gd name="T37" fmla="*/ 4 h 39"/>
                <a:gd name="T38" fmla="*/ 30 w 31"/>
                <a:gd name="T39" fmla="*/ 9 h 39"/>
                <a:gd name="T40" fmla="*/ 31 w 31"/>
                <a:gd name="T41" fmla="*/ 17 h 39"/>
                <a:gd name="T42" fmla="*/ 31 w 31"/>
                <a:gd name="T43" fmla="*/ 39 h 39"/>
                <a:gd name="T44" fmla="*/ 23 w 31"/>
                <a:gd name="T45"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9">
                  <a:moveTo>
                    <a:pt x="23" y="39"/>
                  </a:moveTo>
                  <a:cubicBezTo>
                    <a:pt x="23" y="17"/>
                    <a:pt x="23" y="17"/>
                    <a:pt x="23" y="17"/>
                  </a:cubicBezTo>
                  <a:cubicBezTo>
                    <a:pt x="23" y="14"/>
                    <a:pt x="23" y="11"/>
                    <a:pt x="22" y="9"/>
                  </a:cubicBezTo>
                  <a:cubicBezTo>
                    <a:pt x="20" y="7"/>
                    <a:pt x="18" y="7"/>
                    <a:pt x="15" y="7"/>
                  </a:cubicBezTo>
                  <a:cubicBezTo>
                    <a:pt x="14" y="7"/>
                    <a:pt x="13" y="7"/>
                    <a:pt x="12" y="7"/>
                  </a:cubicBezTo>
                  <a:cubicBezTo>
                    <a:pt x="11" y="8"/>
                    <a:pt x="10" y="8"/>
                    <a:pt x="10" y="9"/>
                  </a:cubicBezTo>
                  <a:cubicBezTo>
                    <a:pt x="9" y="10"/>
                    <a:pt x="8" y="11"/>
                    <a:pt x="8" y="12"/>
                  </a:cubicBezTo>
                  <a:cubicBezTo>
                    <a:pt x="8" y="14"/>
                    <a:pt x="8" y="15"/>
                    <a:pt x="8" y="16"/>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1" y="1"/>
                    <a:pt x="12" y="1"/>
                  </a:cubicBezTo>
                  <a:cubicBezTo>
                    <a:pt x="12" y="0"/>
                    <a:pt x="13" y="0"/>
                    <a:pt x="14" y="0"/>
                  </a:cubicBezTo>
                  <a:cubicBezTo>
                    <a:pt x="15" y="0"/>
                    <a:pt x="16" y="0"/>
                    <a:pt x="17" y="0"/>
                  </a:cubicBezTo>
                  <a:cubicBezTo>
                    <a:pt x="20" y="0"/>
                    <a:pt x="22" y="0"/>
                    <a:pt x="23" y="1"/>
                  </a:cubicBezTo>
                  <a:cubicBezTo>
                    <a:pt x="25" y="1"/>
                    <a:pt x="26" y="2"/>
                    <a:pt x="28" y="4"/>
                  </a:cubicBezTo>
                  <a:cubicBezTo>
                    <a:pt x="29" y="5"/>
                    <a:pt x="29" y="7"/>
                    <a:pt x="30" y="9"/>
                  </a:cubicBezTo>
                  <a:cubicBezTo>
                    <a:pt x="31" y="11"/>
                    <a:pt x="31" y="14"/>
                    <a:pt x="31" y="17"/>
                  </a:cubicBezTo>
                  <a:cubicBezTo>
                    <a:pt x="31" y="39"/>
                    <a:pt x="31" y="39"/>
                    <a:pt x="31" y="39"/>
                  </a:cubicBezTo>
                  <a:lnTo>
                    <a:pt x="23" y="3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6" name="Freeform 43">
              <a:extLst>
                <a:ext uri="{FF2B5EF4-FFF2-40B4-BE49-F238E27FC236}">
                  <a16:creationId xmlns:a16="http://schemas.microsoft.com/office/drawing/2014/main" id="{5FED967A-F1ED-4489-A689-A9A49A278085}"/>
                </a:ext>
              </a:extLst>
            </p:cNvPr>
            <p:cNvSpPr>
              <a:spLocks/>
            </p:cNvSpPr>
            <p:nvPr userDrawn="1"/>
          </p:nvSpPr>
          <p:spPr bwMode="auto">
            <a:xfrm>
              <a:off x="3975084" y="6212575"/>
              <a:ext cx="73236" cy="101135"/>
            </a:xfrm>
            <a:custGeom>
              <a:avLst/>
              <a:gdLst>
                <a:gd name="T0" fmla="*/ 28 w 29"/>
                <a:gd name="T1" fmla="*/ 4 h 40"/>
                <a:gd name="T2" fmla="*/ 24 w 29"/>
                <a:gd name="T3" fmla="*/ 10 h 40"/>
                <a:gd name="T4" fmla="*/ 20 w 29"/>
                <a:gd name="T5" fmla="*/ 7 h 40"/>
                <a:gd name="T6" fmla="*/ 14 w 29"/>
                <a:gd name="T7" fmla="*/ 6 h 40"/>
                <a:gd name="T8" fmla="*/ 10 w 29"/>
                <a:gd name="T9" fmla="*/ 7 h 40"/>
                <a:gd name="T10" fmla="*/ 9 w 29"/>
                <a:gd name="T11" fmla="*/ 10 h 40"/>
                <a:gd name="T12" fmla="*/ 9 w 29"/>
                <a:gd name="T13" fmla="*/ 11 h 40"/>
                <a:gd name="T14" fmla="*/ 10 w 29"/>
                <a:gd name="T15" fmla="*/ 12 h 40"/>
                <a:gd name="T16" fmla="*/ 13 w 29"/>
                <a:gd name="T17" fmla="*/ 14 h 40"/>
                <a:gd name="T18" fmla="*/ 16 w 29"/>
                <a:gd name="T19" fmla="*/ 15 h 40"/>
                <a:gd name="T20" fmla="*/ 22 w 29"/>
                <a:gd name="T21" fmla="*/ 18 h 40"/>
                <a:gd name="T22" fmla="*/ 26 w 29"/>
                <a:gd name="T23" fmla="*/ 20 h 40"/>
                <a:gd name="T24" fmla="*/ 28 w 29"/>
                <a:gd name="T25" fmla="*/ 24 h 40"/>
                <a:gd name="T26" fmla="*/ 29 w 29"/>
                <a:gd name="T27" fmla="*/ 28 h 40"/>
                <a:gd name="T28" fmla="*/ 28 w 29"/>
                <a:gd name="T29" fmla="*/ 34 h 40"/>
                <a:gd name="T30" fmla="*/ 25 w 29"/>
                <a:gd name="T31" fmla="*/ 37 h 40"/>
                <a:gd name="T32" fmla="*/ 20 w 29"/>
                <a:gd name="T33" fmla="*/ 39 h 40"/>
                <a:gd name="T34" fmla="*/ 15 w 29"/>
                <a:gd name="T35" fmla="*/ 40 h 40"/>
                <a:gd name="T36" fmla="*/ 7 w 29"/>
                <a:gd name="T37" fmla="*/ 38 h 40"/>
                <a:gd name="T38" fmla="*/ 0 w 29"/>
                <a:gd name="T39" fmla="*/ 35 h 40"/>
                <a:gd name="T40" fmla="*/ 3 w 29"/>
                <a:gd name="T41" fmla="*/ 29 h 40"/>
                <a:gd name="T42" fmla="*/ 9 w 29"/>
                <a:gd name="T43" fmla="*/ 32 h 40"/>
                <a:gd name="T44" fmla="*/ 15 w 29"/>
                <a:gd name="T45" fmla="*/ 33 h 40"/>
                <a:gd name="T46" fmla="*/ 20 w 29"/>
                <a:gd name="T47" fmla="*/ 32 h 40"/>
                <a:gd name="T48" fmla="*/ 22 w 29"/>
                <a:gd name="T49" fmla="*/ 29 h 40"/>
                <a:gd name="T50" fmla="*/ 21 w 29"/>
                <a:gd name="T51" fmla="*/ 27 h 40"/>
                <a:gd name="T52" fmla="*/ 19 w 29"/>
                <a:gd name="T53" fmla="*/ 25 h 40"/>
                <a:gd name="T54" fmla="*/ 16 w 29"/>
                <a:gd name="T55" fmla="*/ 24 h 40"/>
                <a:gd name="T56" fmla="*/ 13 w 29"/>
                <a:gd name="T57" fmla="*/ 22 h 40"/>
                <a:gd name="T58" fmla="*/ 7 w 29"/>
                <a:gd name="T59" fmla="*/ 20 h 40"/>
                <a:gd name="T60" fmla="*/ 4 w 29"/>
                <a:gd name="T61" fmla="*/ 17 h 40"/>
                <a:gd name="T62" fmla="*/ 2 w 29"/>
                <a:gd name="T63" fmla="*/ 14 h 40"/>
                <a:gd name="T64" fmla="*/ 1 w 29"/>
                <a:gd name="T65" fmla="*/ 10 h 40"/>
                <a:gd name="T66" fmla="*/ 2 w 29"/>
                <a:gd name="T67" fmla="*/ 5 h 40"/>
                <a:gd name="T68" fmla="*/ 5 w 29"/>
                <a:gd name="T69" fmla="*/ 2 h 40"/>
                <a:gd name="T70" fmla="*/ 9 w 29"/>
                <a:gd name="T71" fmla="*/ 0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4" y="10"/>
                    <a:pt x="24" y="10"/>
                    <a:pt x="24" y="10"/>
                  </a:cubicBezTo>
                  <a:cubicBezTo>
                    <a:pt x="23" y="8"/>
                    <a:pt x="21" y="8"/>
                    <a:pt x="20" y="7"/>
                  </a:cubicBezTo>
                  <a:cubicBezTo>
                    <a:pt x="18" y="7"/>
                    <a:pt x="16" y="6"/>
                    <a:pt x="14" y="6"/>
                  </a:cubicBezTo>
                  <a:cubicBezTo>
                    <a:pt x="12" y="6"/>
                    <a:pt x="11" y="7"/>
                    <a:pt x="10" y="7"/>
                  </a:cubicBezTo>
                  <a:cubicBezTo>
                    <a:pt x="9" y="8"/>
                    <a:pt x="9" y="9"/>
                    <a:pt x="9" y="10"/>
                  </a:cubicBezTo>
                  <a:cubicBezTo>
                    <a:pt x="9" y="10"/>
                    <a:pt x="9" y="11"/>
                    <a:pt x="9" y="11"/>
                  </a:cubicBezTo>
                  <a:cubicBezTo>
                    <a:pt x="10" y="12"/>
                    <a:pt x="10" y="12"/>
                    <a:pt x="10" y="12"/>
                  </a:cubicBezTo>
                  <a:cubicBezTo>
                    <a:pt x="11" y="13"/>
                    <a:pt x="12" y="13"/>
                    <a:pt x="13" y="14"/>
                  </a:cubicBezTo>
                  <a:cubicBezTo>
                    <a:pt x="14" y="14"/>
                    <a:pt x="15" y="15"/>
                    <a:pt x="16" y="15"/>
                  </a:cubicBezTo>
                  <a:cubicBezTo>
                    <a:pt x="18" y="16"/>
                    <a:pt x="20" y="17"/>
                    <a:pt x="22" y="18"/>
                  </a:cubicBezTo>
                  <a:cubicBezTo>
                    <a:pt x="23" y="19"/>
                    <a:pt x="25" y="19"/>
                    <a:pt x="26" y="20"/>
                  </a:cubicBezTo>
                  <a:cubicBezTo>
                    <a:pt x="27" y="21"/>
                    <a:pt x="28" y="22"/>
                    <a:pt x="28" y="24"/>
                  </a:cubicBezTo>
                  <a:cubicBezTo>
                    <a:pt x="29" y="25"/>
                    <a:pt x="29" y="26"/>
                    <a:pt x="29" y="28"/>
                  </a:cubicBezTo>
                  <a:cubicBezTo>
                    <a:pt x="29" y="30"/>
                    <a:pt x="29" y="32"/>
                    <a:pt x="28" y="34"/>
                  </a:cubicBezTo>
                  <a:cubicBezTo>
                    <a:pt x="27" y="35"/>
                    <a:pt x="26" y="36"/>
                    <a:pt x="25" y="37"/>
                  </a:cubicBezTo>
                  <a:cubicBezTo>
                    <a:pt x="23" y="38"/>
                    <a:pt x="22" y="39"/>
                    <a:pt x="20" y="39"/>
                  </a:cubicBezTo>
                  <a:cubicBezTo>
                    <a:pt x="18" y="39"/>
                    <a:pt x="17" y="40"/>
                    <a:pt x="15" y="40"/>
                  </a:cubicBezTo>
                  <a:cubicBezTo>
                    <a:pt x="12" y="40"/>
                    <a:pt x="10" y="39"/>
                    <a:pt x="7" y="38"/>
                  </a:cubicBezTo>
                  <a:cubicBezTo>
                    <a:pt x="4" y="37"/>
                    <a:pt x="2" y="36"/>
                    <a:pt x="0" y="35"/>
                  </a:cubicBezTo>
                  <a:cubicBezTo>
                    <a:pt x="3" y="29"/>
                    <a:pt x="3" y="29"/>
                    <a:pt x="3" y="29"/>
                  </a:cubicBezTo>
                  <a:cubicBezTo>
                    <a:pt x="5" y="30"/>
                    <a:pt x="7" y="31"/>
                    <a:pt x="9" y="32"/>
                  </a:cubicBezTo>
                  <a:cubicBezTo>
                    <a:pt x="11" y="32"/>
                    <a:pt x="13" y="33"/>
                    <a:pt x="15" y="33"/>
                  </a:cubicBezTo>
                  <a:cubicBezTo>
                    <a:pt x="17" y="33"/>
                    <a:pt x="19" y="32"/>
                    <a:pt x="20" y="32"/>
                  </a:cubicBezTo>
                  <a:cubicBezTo>
                    <a:pt x="21" y="31"/>
                    <a:pt x="22" y="30"/>
                    <a:pt x="22" y="29"/>
                  </a:cubicBezTo>
                  <a:cubicBezTo>
                    <a:pt x="22" y="28"/>
                    <a:pt x="21" y="27"/>
                    <a:pt x="21" y="27"/>
                  </a:cubicBezTo>
                  <a:cubicBezTo>
                    <a:pt x="21" y="26"/>
                    <a:pt x="20" y="25"/>
                    <a:pt x="19" y="25"/>
                  </a:cubicBezTo>
                  <a:cubicBezTo>
                    <a:pt x="18" y="25"/>
                    <a:pt x="18" y="24"/>
                    <a:pt x="16" y="24"/>
                  </a:cubicBezTo>
                  <a:cubicBezTo>
                    <a:pt x="15" y="23"/>
                    <a:pt x="14" y="23"/>
                    <a:pt x="13" y="22"/>
                  </a:cubicBezTo>
                  <a:cubicBezTo>
                    <a:pt x="11" y="21"/>
                    <a:pt x="9" y="20"/>
                    <a:pt x="7" y="20"/>
                  </a:cubicBezTo>
                  <a:cubicBezTo>
                    <a:pt x="6" y="19"/>
                    <a:pt x="5" y="18"/>
                    <a:pt x="4" y="17"/>
                  </a:cubicBezTo>
                  <a:cubicBezTo>
                    <a:pt x="3" y="16"/>
                    <a:pt x="2" y="15"/>
                    <a:pt x="2" y="14"/>
                  </a:cubicBezTo>
                  <a:cubicBezTo>
                    <a:pt x="2" y="13"/>
                    <a:pt x="1" y="12"/>
                    <a:pt x="1" y="10"/>
                  </a:cubicBezTo>
                  <a:cubicBezTo>
                    <a:pt x="1" y="8"/>
                    <a:pt x="2" y="7"/>
                    <a:pt x="2" y="5"/>
                  </a:cubicBezTo>
                  <a:cubicBezTo>
                    <a:pt x="3" y="4"/>
                    <a:pt x="4" y="3"/>
                    <a:pt x="5" y="2"/>
                  </a:cubicBezTo>
                  <a:cubicBezTo>
                    <a:pt x="6" y="1"/>
                    <a:pt x="8" y="1"/>
                    <a:pt x="9" y="0"/>
                  </a:cubicBezTo>
                  <a:cubicBezTo>
                    <a:pt x="11" y="0"/>
                    <a:pt x="13" y="0"/>
                    <a:pt x="15" y="0"/>
                  </a:cubicBezTo>
                  <a:cubicBezTo>
                    <a:pt x="17" y="0"/>
                    <a:pt x="19"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7" name="Freeform 44">
              <a:extLst>
                <a:ext uri="{FF2B5EF4-FFF2-40B4-BE49-F238E27FC236}">
                  <a16:creationId xmlns:a16="http://schemas.microsoft.com/office/drawing/2014/main" id="{DA362954-FE74-40B7-AB98-CC8AC60FFC8D}"/>
                </a:ext>
              </a:extLst>
            </p:cNvPr>
            <p:cNvSpPr>
              <a:spLocks/>
            </p:cNvSpPr>
            <p:nvPr userDrawn="1"/>
          </p:nvSpPr>
          <p:spPr bwMode="auto">
            <a:xfrm>
              <a:off x="4058782" y="6212575"/>
              <a:ext cx="122060" cy="99391"/>
            </a:xfrm>
            <a:custGeom>
              <a:avLst/>
              <a:gdLst>
                <a:gd name="T0" fmla="*/ 55 w 70"/>
                <a:gd name="T1" fmla="*/ 57 h 57"/>
                <a:gd name="T2" fmla="*/ 45 w 70"/>
                <a:gd name="T3" fmla="*/ 57 h 57"/>
                <a:gd name="T4" fmla="*/ 35 w 70"/>
                <a:gd name="T5" fmla="*/ 17 h 57"/>
                <a:gd name="T6" fmla="*/ 25 w 70"/>
                <a:gd name="T7" fmla="*/ 57 h 57"/>
                <a:gd name="T8" fmla="*/ 14 w 70"/>
                <a:gd name="T9" fmla="*/ 57 h 57"/>
                <a:gd name="T10" fmla="*/ 0 w 70"/>
                <a:gd name="T11" fmla="*/ 0 h 57"/>
                <a:gd name="T12" fmla="*/ 10 w 70"/>
                <a:gd name="T13" fmla="*/ 0 h 57"/>
                <a:gd name="T14" fmla="*/ 20 w 70"/>
                <a:gd name="T15" fmla="*/ 39 h 57"/>
                <a:gd name="T16" fmla="*/ 30 w 70"/>
                <a:gd name="T17" fmla="*/ 0 h 57"/>
                <a:gd name="T18" fmla="*/ 39 w 70"/>
                <a:gd name="T19" fmla="*/ 0 h 57"/>
                <a:gd name="T20" fmla="*/ 49 w 70"/>
                <a:gd name="T21" fmla="*/ 39 h 57"/>
                <a:gd name="T22" fmla="*/ 60 w 70"/>
                <a:gd name="T23" fmla="*/ 0 h 57"/>
                <a:gd name="T24" fmla="*/ 70 w 70"/>
                <a:gd name="T25" fmla="*/ 0 h 57"/>
                <a:gd name="T26" fmla="*/ 55 w 70"/>
                <a:gd name="T2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7">
                  <a:moveTo>
                    <a:pt x="55" y="57"/>
                  </a:moveTo>
                  <a:lnTo>
                    <a:pt x="45" y="57"/>
                  </a:lnTo>
                  <a:lnTo>
                    <a:pt x="35" y="17"/>
                  </a:lnTo>
                  <a:lnTo>
                    <a:pt x="25" y="57"/>
                  </a:lnTo>
                  <a:lnTo>
                    <a:pt x="14" y="57"/>
                  </a:lnTo>
                  <a:lnTo>
                    <a:pt x="0" y="0"/>
                  </a:lnTo>
                  <a:lnTo>
                    <a:pt x="10" y="0"/>
                  </a:lnTo>
                  <a:lnTo>
                    <a:pt x="20" y="39"/>
                  </a:lnTo>
                  <a:lnTo>
                    <a:pt x="30" y="0"/>
                  </a:lnTo>
                  <a:lnTo>
                    <a:pt x="39" y="0"/>
                  </a:lnTo>
                  <a:lnTo>
                    <a:pt x="49" y="39"/>
                  </a:lnTo>
                  <a:lnTo>
                    <a:pt x="60" y="0"/>
                  </a:lnTo>
                  <a:lnTo>
                    <a:pt x="70" y="0"/>
                  </a:lnTo>
                  <a:lnTo>
                    <a:pt x="55"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8" name="Freeform 45">
              <a:extLst>
                <a:ext uri="{FF2B5EF4-FFF2-40B4-BE49-F238E27FC236}">
                  <a16:creationId xmlns:a16="http://schemas.microsoft.com/office/drawing/2014/main" id="{C1C7EF3F-CB28-4C69-901C-8F9F09C5B597}"/>
                </a:ext>
              </a:extLst>
            </p:cNvPr>
            <p:cNvSpPr>
              <a:spLocks noEditPoints="1"/>
            </p:cNvSpPr>
            <p:nvPr userDrawn="1"/>
          </p:nvSpPr>
          <p:spPr bwMode="auto">
            <a:xfrm>
              <a:off x="4191304" y="6212575"/>
              <a:ext cx="83698" cy="101135"/>
            </a:xfrm>
            <a:custGeom>
              <a:avLst/>
              <a:gdLst>
                <a:gd name="T0" fmla="*/ 33 w 33"/>
                <a:gd name="T1" fmla="*/ 19 h 40"/>
                <a:gd name="T2" fmla="*/ 33 w 33"/>
                <a:gd name="T3" fmla="*/ 21 h 40"/>
                <a:gd name="T4" fmla="*/ 33 w 33"/>
                <a:gd name="T5" fmla="*/ 22 h 40"/>
                <a:gd name="T6" fmla="*/ 7 w 33"/>
                <a:gd name="T7" fmla="*/ 22 h 40"/>
                <a:gd name="T8" fmla="*/ 9 w 33"/>
                <a:gd name="T9" fmla="*/ 27 h 40"/>
                <a:gd name="T10" fmla="*/ 11 w 33"/>
                <a:gd name="T11" fmla="*/ 30 h 40"/>
                <a:gd name="T12" fmla="*/ 14 w 33"/>
                <a:gd name="T13" fmla="*/ 32 h 40"/>
                <a:gd name="T14" fmla="*/ 17 w 33"/>
                <a:gd name="T15" fmla="*/ 33 h 40"/>
                <a:gd name="T16" fmla="*/ 20 w 33"/>
                <a:gd name="T17" fmla="*/ 33 h 40"/>
                <a:gd name="T18" fmla="*/ 22 w 33"/>
                <a:gd name="T19" fmla="*/ 32 h 40"/>
                <a:gd name="T20" fmla="*/ 23 w 33"/>
                <a:gd name="T21" fmla="*/ 31 h 40"/>
                <a:gd name="T22" fmla="*/ 25 w 33"/>
                <a:gd name="T23" fmla="*/ 30 h 40"/>
                <a:gd name="T24" fmla="*/ 30 w 33"/>
                <a:gd name="T25" fmla="*/ 35 h 40"/>
                <a:gd name="T26" fmla="*/ 27 w 33"/>
                <a:gd name="T27" fmla="*/ 37 h 40"/>
                <a:gd name="T28" fmla="*/ 24 w 33"/>
                <a:gd name="T29" fmla="*/ 38 h 40"/>
                <a:gd name="T30" fmla="*/ 21 w 33"/>
                <a:gd name="T31" fmla="*/ 39 h 40"/>
                <a:gd name="T32" fmla="*/ 17 w 33"/>
                <a:gd name="T33" fmla="*/ 40 h 40"/>
                <a:gd name="T34" fmla="*/ 12 w 33"/>
                <a:gd name="T35" fmla="*/ 39 h 40"/>
                <a:gd name="T36" fmla="*/ 8 w 33"/>
                <a:gd name="T37" fmla="*/ 37 h 40"/>
                <a:gd name="T38" fmla="*/ 5 w 33"/>
                <a:gd name="T39" fmla="*/ 34 h 40"/>
                <a:gd name="T40" fmla="*/ 3 w 33"/>
                <a:gd name="T41" fmla="*/ 31 h 40"/>
                <a:gd name="T42" fmla="*/ 1 w 33"/>
                <a:gd name="T43" fmla="*/ 26 h 40"/>
                <a:gd name="T44" fmla="*/ 0 w 33"/>
                <a:gd name="T45" fmla="*/ 20 h 40"/>
                <a:gd name="T46" fmla="*/ 1 w 33"/>
                <a:gd name="T47" fmla="*/ 11 h 40"/>
                <a:gd name="T48" fmla="*/ 5 w 33"/>
                <a:gd name="T49" fmla="*/ 5 h 40"/>
                <a:gd name="T50" fmla="*/ 10 w 33"/>
                <a:gd name="T51" fmla="*/ 1 h 40"/>
                <a:gd name="T52" fmla="*/ 17 w 33"/>
                <a:gd name="T53" fmla="*/ 0 h 40"/>
                <a:gd name="T54" fmla="*/ 24 w 33"/>
                <a:gd name="T55" fmla="*/ 1 h 40"/>
                <a:gd name="T56" fmla="*/ 29 w 33"/>
                <a:gd name="T57" fmla="*/ 5 h 40"/>
                <a:gd name="T58" fmla="*/ 32 w 33"/>
                <a:gd name="T59" fmla="*/ 11 h 40"/>
                <a:gd name="T60" fmla="*/ 33 w 33"/>
                <a:gd name="T61" fmla="*/ 19 h 40"/>
                <a:gd name="T62" fmla="*/ 25 w 33"/>
                <a:gd name="T63" fmla="*/ 16 h 40"/>
                <a:gd name="T64" fmla="*/ 25 w 33"/>
                <a:gd name="T65" fmla="*/ 12 h 40"/>
                <a:gd name="T66" fmla="*/ 23 w 33"/>
                <a:gd name="T67" fmla="*/ 9 h 40"/>
                <a:gd name="T68" fmla="*/ 20 w 33"/>
                <a:gd name="T69" fmla="*/ 7 h 40"/>
                <a:gd name="T70" fmla="*/ 16 w 33"/>
                <a:gd name="T71" fmla="*/ 6 h 40"/>
                <a:gd name="T72" fmla="*/ 13 w 33"/>
                <a:gd name="T73" fmla="*/ 7 h 40"/>
                <a:gd name="T74" fmla="*/ 10 w 33"/>
                <a:gd name="T75" fmla="*/ 9 h 40"/>
                <a:gd name="T76" fmla="*/ 9 w 33"/>
                <a:gd name="T77" fmla="*/ 12 h 40"/>
                <a:gd name="T78" fmla="*/ 8 w 33"/>
                <a:gd name="T79" fmla="*/ 16 h 40"/>
                <a:gd name="T80" fmla="*/ 25 w 33"/>
                <a:gd name="T8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19"/>
                    <a:pt x="33" y="20"/>
                    <a:pt x="33" y="21"/>
                  </a:cubicBezTo>
                  <a:cubicBezTo>
                    <a:pt x="33" y="21"/>
                    <a:pt x="33" y="22"/>
                    <a:pt x="33" y="22"/>
                  </a:cubicBezTo>
                  <a:cubicBezTo>
                    <a:pt x="7" y="22"/>
                    <a:pt x="7" y="22"/>
                    <a:pt x="7" y="22"/>
                  </a:cubicBezTo>
                  <a:cubicBezTo>
                    <a:pt x="8" y="24"/>
                    <a:pt x="8" y="26"/>
                    <a:pt x="9" y="27"/>
                  </a:cubicBezTo>
                  <a:cubicBezTo>
                    <a:pt x="9" y="28"/>
                    <a:pt x="10" y="29"/>
                    <a:pt x="11" y="30"/>
                  </a:cubicBezTo>
                  <a:cubicBezTo>
                    <a:pt x="12" y="31"/>
                    <a:pt x="13" y="32"/>
                    <a:pt x="14" y="32"/>
                  </a:cubicBezTo>
                  <a:cubicBezTo>
                    <a:pt x="15" y="33"/>
                    <a:pt x="16" y="33"/>
                    <a:pt x="17" y="33"/>
                  </a:cubicBezTo>
                  <a:cubicBezTo>
                    <a:pt x="18" y="33"/>
                    <a:pt x="19" y="33"/>
                    <a:pt x="20" y="33"/>
                  </a:cubicBezTo>
                  <a:cubicBezTo>
                    <a:pt x="20" y="32"/>
                    <a:pt x="21" y="32"/>
                    <a:pt x="22" y="32"/>
                  </a:cubicBezTo>
                  <a:cubicBezTo>
                    <a:pt x="22" y="32"/>
                    <a:pt x="23" y="31"/>
                    <a:pt x="23" y="31"/>
                  </a:cubicBezTo>
                  <a:cubicBezTo>
                    <a:pt x="24" y="31"/>
                    <a:pt x="25" y="30"/>
                    <a:pt x="25" y="30"/>
                  </a:cubicBezTo>
                  <a:cubicBezTo>
                    <a:pt x="30" y="35"/>
                    <a:pt x="30" y="35"/>
                    <a:pt x="30" y="35"/>
                  </a:cubicBezTo>
                  <a:cubicBezTo>
                    <a:pt x="29" y="35"/>
                    <a:pt x="28" y="36"/>
                    <a:pt x="27" y="37"/>
                  </a:cubicBezTo>
                  <a:cubicBezTo>
                    <a:pt x="26" y="37"/>
                    <a:pt x="25" y="38"/>
                    <a:pt x="24" y="38"/>
                  </a:cubicBezTo>
                  <a:cubicBezTo>
                    <a:pt x="23" y="39"/>
                    <a:pt x="22" y="39"/>
                    <a:pt x="21" y="39"/>
                  </a:cubicBezTo>
                  <a:cubicBezTo>
                    <a:pt x="20" y="39"/>
                    <a:pt x="18" y="40"/>
                    <a:pt x="17" y="40"/>
                  </a:cubicBezTo>
                  <a:cubicBezTo>
                    <a:pt x="15" y="40"/>
                    <a:pt x="13" y="39"/>
                    <a:pt x="12" y="39"/>
                  </a:cubicBezTo>
                  <a:cubicBezTo>
                    <a:pt x="11" y="38"/>
                    <a:pt x="9" y="38"/>
                    <a:pt x="8" y="37"/>
                  </a:cubicBezTo>
                  <a:cubicBezTo>
                    <a:pt x="7" y="36"/>
                    <a:pt x="6" y="35"/>
                    <a:pt x="5" y="34"/>
                  </a:cubicBezTo>
                  <a:cubicBezTo>
                    <a:pt x="4" y="34"/>
                    <a:pt x="3" y="32"/>
                    <a:pt x="3" y="31"/>
                  </a:cubicBezTo>
                  <a:cubicBezTo>
                    <a:pt x="2" y="29"/>
                    <a:pt x="1" y="28"/>
                    <a:pt x="1" y="26"/>
                  </a:cubicBezTo>
                  <a:cubicBezTo>
                    <a:pt x="0" y="24"/>
                    <a:pt x="0" y="22"/>
                    <a:pt x="0" y="20"/>
                  </a:cubicBezTo>
                  <a:cubicBezTo>
                    <a:pt x="0" y="16"/>
                    <a:pt x="0" y="13"/>
                    <a:pt x="1" y="11"/>
                  </a:cubicBezTo>
                  <a:cubicBezTo>
                    <a:pt x="2" y="8"/>
                    <a:pt x="3" y="6"/>
                    <a:pt x="5" y="5"/>
                  </a:cubicBezTo>
                  <a:cubicBezTo>
                    <a:pt x="6" y="3"/>
                    <a:pt x="8" y="2"/>
                    <a:pt x="10" y="1"/>
                  </a:cubicBezTo>
                  <a:cubicBezTo>
                    <a:pt x="12" y="0"/>
                    <a:pt x="14" y="0"/>
                    <a:pt x="17" y="0"/>
                  </a:cubicBezTo>
                  <a:cubicBezTo>
                    <a:pt x="20" y="0"/>
                    <a:pt x="22" y="0"/>
                    <a:pt x="24" y="1"/>
                  </a:cubicBezTo>
                  <a:cubicBezTo>
                    <a:pt x="26" y="2"/>
                    <a:pt x="28" y="4"/>
                    <a:pt x="29" y="5"/>
                  </a:cubicBezTo>
                  <a:cubicBezTo>
                    <a:pt x="30" y="7"/>
                    <a:pt x="31" y="9"/>
                    <a:pt x="32" y="11"/>
                  </a:cubicBezTo>
                  <a:cubicBezTo>
                    <a:pt x="33" y="14"/>
                    <a:pt x="33" y="16"/>
                    <a:pt x="33" y="19"/>
                  </a:cubicBezTo>
                  <a:close/>
                  <a:moveTo>
                    <a:pt x="25" y="16"/>
                  </a:moveTo>
                  <a:cubicBezTo>
                    <a:pt x="25" y="15"/>
                    <a:pt x="25" y="13"/>
                    <a:pt x="25" y="12"/>
                  </a:cubicBezTo>
                  <a:cubicBezTo>
                    <a:pt x="24" y="11"/>
                    <a:pt x="24" y="10"/>
                    <a:pt x="23" y="9"/>
                  </a:cubicBezTo>
                  <a:cubicBezTo>
                    <a:pt x="22" y="8"/>
                    <a:pt x="21" y="8"/>
                    <a:pt x="20" y="7"/>
                  </a:cubicBezTo>
                  <a:cubicBezTo>
                    <a:pt x="19" y="7"/>
                    <a:pt x="18" y="6"/>
                    <a:pt x="16" y="6"/>
                  </a:cubicBezTo>
                  <a:cubicBezTo>
                    <a:pt x="15" y="6"/>
                    <a:pt x="14" y="7"/>
                    <a:pt x="13" y="7"/>
                  </a:cubicBezTo>
                  <a:cubicBezTo>
                    <a:pt x="12" y="7"/>
                    <a:pt x="11" y="8"/>
                    <a:pt x="10" y="9"/>
                  </a:cubicBezTo>
                  <a:cubicBezTo>
                    <a:pt x="10" y="10"/>
                    <a:pt x="9" y="11"/>
                    <a:pt x="9" y="12"/>
                  </a:cubicBezTo>
                  <a:cubicBezTo>
                    <a:pt x="8" y="13"/>
                    <a:pt x="8" y="14"/>
                    <a:pt x="8" y="16"/>
                  </a:cubicBezTo>
                  <a:lnTo>
                    <a:pt x="25" y="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09" name="Freeform 46">
              <a:extLst>
                <a:ext uri="{FF2B5EF4-FFF2-40B4-BE49-F238E27FC236}">
                  <a16:creationId xmlns:a16="http://schemas.microsoft.com/office/drawing/2014/main" id="{80D5AA14-D31C-42E8-B89F-2FCABF204007}"/>
                </a:ext>
              </a:extLst>
            </p:cNvPr>
            <p:cNvSpPr>
              <a:spLocks/>
            </p:cNvSpPr>
            <p:nvPr userDrawn="1"/>
          </p:nvSpPr>
          <p:spPr bwMode="auto">
            <a:xfrm>
              <a:off x="4295927" y="6212575"/>
              <a:ext cx="57543" cy="99391"/>
            </a:xfrm>
            <a:custGeom>
              <a:avLst/>
              <a:gdLst>
                <a:gd name="T0" fmla="*/ 21 w 23"/>
                <a:gd name="T1" fmla="*/ 8 h 39"/>
                <a:gd name="T2" fmla="*/ 18 w 23"/>
                <a:gd name="T3" fmla="*/ 7 h 39"/>
                <a:gd name="T4" fmla="*/ 15 w 23"/>
                <a:gd name="T5" fmla="*/ 7 h 39"/>
                <a:gd name="T6" fmla="*/ 10 w 23"/>
                <a:gd name="T7" fmla="*/ 9 h 39"/>
                <a:gd name="T8" fmla="*/ 8 w 23"/>
                <a:gd name="T9" fmla="*/ 17 h 39"/>
                <a:gd name="T10" fmla="*/ 8 w 23"/>
                <a:gd name="T11" fmla="*/ 39 h 39"/>
                <a:gd name="T12" fmla="*/ 0 w 23"/>
                <a:gd name="T13" fmla="*/ 39 h 39"/>
                <a:gd name="T14" fmla="*/ 0 w 23"/>
                <a:gd name="T15" fmla="*/ 0 h 39"/>
                <a:gd name="T16" fmla="*/ 8 w 23"/>
                <a:gd name="T17" fmla="*/ 0 h 39"/>
                <a:gd name="T18" fmla="*/ 8 w 23"/>
                <a:gd name="T19" fmla="*/ 4 h 39"/>
                <a:gd name="T20" fmla="*/ 9 w 23"/>
                <a:gd name="T21" fmla="*/ 2 h 39"/>
                <a:gd name="T22" fmla="*/ 11 w 23"/>
                <a:gd name="T23" fmla="*/ 1 h 39"/>
                <a:gd name="T24" fmla="*/ 14 w 23"/>
                <a:gd name="T25" fmla="*/ 0 h 39"/>
                <a:gd name="T26" fmla="*/ 16 w 23"/>
                <a:gd name="T27" fmla="*/ 0 h 39"/>
                <a:gd name="T28" fmla="*/ 20 w 23"/>
                <a:gd name="T29" fmla="*/ 0 h 39"/>
                <a:gd name="T30" fmla="*/ 23 w 23"/>
                <a:gd name="T31" fmla="*/ 1 h 39"/>
                <a:gd name="T32" fmla="*/ 21 w 23"/>
                <a:gd name="T33"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8"/>
                  </a:moveTo>
                  <a:cubicBezTo>
                    <a:pt x="20" y="8"/>
                    <a:pt x="19" y="8"/>
                    <a:pt x="18" y="7"/>
                  </a:cubicBezTo>
                  <a:cubicBezTo>
                    <a:pt x="17" y="7"/>
                    <a:pt x="16" y="7"/>
                    <a:pt x="15" y="7"/>
                  </a:cubicBezTo>
                  <a:cubicBezTo>
                    <a:pt x="13" y="7"/>
                    <a:pt x="11" y="8"/>
                    <a:pt x="10" y="9"/>
                  </a:cubicBezTo>
                  <a:cubicBezTo>
                    <a:pt x="8" y="11"/>
                    <a:pt x="8" y="14"/>
                    <a:pt x="8" y="17"/>
                  </a:cubicBezTo>
                  <a:cubicBezTo>
                    <a:pt x="8" y="39"/>
                    <a:pt x="8" y="39"/>
                    <a:pt x="8" y="39"/>
                  </a:cubicBezTo>
                  <a:cubicBezTo>
                    <a:pt x="0" y="39"/>
                    <a:pt x="0" y="39"/>
                    <a:pt x="0" y="39"/>
                  </a:cubicBezTo>
                  <a:cubicBezTo>
                    <a:pt x="0" y="0"/>
                    <a:pt x="0" y="0"/>
                    <a:pt x="0" y="0"/>
                  </a:cubicBezTo>
                  <a:cubicBezTo>
                    <a:pt x="8" y="0"/>
                    <a:pt x="8" y="0"/>
                    <a:pt x="8" y="0"/>
                  </a:cubicBezTo>
                  <a:cubicBezTo>
                    <a:pt x="8" y="4"/>
                    <a:pt x="8" y="4"/>
                    <a:pt x="8" y="4"/>
                  </a:cubicBezTo>
                  <a:cubicBezTo>
                    <a:pt x="8" y="3"/>
                    <a:pt x="9" y="3"/>
                    <a:pt x="9" y="2"/>
                  </a:cubicBezTo>
                  <a:cubicBezTo>
                    <a:pt x="10" y="2"/>
                    <a:pt x="10" y="1"/>
                    <a:pt x="11" y="1"/>
                  </a:cubicBezTo>
                  <a:cubicBezTo>
                    <a:pt x="12" y="0"/>
                    <a:pt x="13" y="0"/>
                    <a:pt x="14" y="0"/>
                  </a:cubicBezTo>
                  <a:cubicBezTo>
                    <a:pt x="14" y="0"/>
                    <a:pt x="15" y="0"/>
                    <a:pt x="16" y="0"/>
                  </a:cubicBezTo>
                  <a:cubicBezTo>
                    <a:pt x="18" y="0"/>
                    <a:pt x="19" y="0"/>
                    <a:pt x="20" y="0"/>
                  </a:cubicBezTo>
                  <a:cubicBezTo>
                    <a:pt x="21" y="0"/>
                    <a:pt x="22" y="1"/>
                    <a:pt x="23" y="1"/>
                  </a:cubicBezTo>
                  <a:lnTo>
                    <a:pt x="21"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0" name="Freeform 47">
              <a:extLst>
                <a:ext uri="{FF2B5EF4-FFF2-40B4-BE49-F238E27FC236}">
                  <a16:creationId xmlns:a16="http://schemas.microsoft.com/office/drawing/2014/main" id="{3894EB82-A456-47F8-BB06-FE894AF4B86B}"/>
                </a:ext>
              </a:extLst>
            </p:cNvPr>
            <p:cNvSpPr>
              <a:spLocks/>
            </p:cNvSpPr>
            <p:nvPr userDrawn="1"/>
          </p:nvSpPr>
          <p:spPr bwMode="auto">
            <a:xfrm>
              <a:off x="4346494" y="6284068"/>
              <a:ext cx="29644" cy="29643"/>
            </a:xfrm>
            <a:custGeom>
              <a:avLst/>
              <a:gdLst>
                <a:gd name="T0" fmla="*/ 12 w 12"/>
                <a:gd name="T1" fmla="*/ 6 h 12"/>
                <a:gd name="T2" fmla="*/ 11 w 12"/>
                <a:gd name="T3" fmla="*/ 8 h 12"/>
                <a:gd name="T4" fmla="*/ 10 w 12"/>
                <a:gd name="T5" fmla="*/ 10 h 12"/>
                <a:gd name="T6" fmla="*/ 8 w 12"/>
                <a:gd name="T7" fmla="*/ 11 h 12"/>
                <a:gd name="T8" fmla="*/ 6 w 12"/>
                <a:gd name="T9" fmla="*/ 12 h 12"/>
                <a:gd name="T10" fmla="*/ 3 w 12"/>
                <a:gd name="T11" fmla="*/ 11 h 12"/>
                <a:gd name="T12" fmla="*/ 2 w 12"/>
                <a:gd name="T13" fmla="*/ 10 h 12"/>
                <a:gd name="T14" fmla="*/ 0 w 12"/>
                <a:gd name="T15" fmla="*/ 8 h 12"/>
                <a:gd name="T16" fmla="*/ 0 w 12"/>
                <a:gd name="T17" fmla="*/ 6 h 12"/>
                <a:gd name="T18" fmla="*/ 0 w 12"/>
                <a:gd name="T19" fmla="*/ 4 h 12"/>
                <a:gd name="T20" fmla="*/ 2 w 12"/>
                <a:gd name="T21" fmla="*/ 2 h 12"/>
                <a:gd name="T22" fmla="*/ 3 w 12"/>
                <a:gd name="T23" fmla="*/ 0 h 12"/>
                <a:gd name="T24" fmla="*/ 6 w 12"/>
                <a:gd name="T25" fmla="*/ 0 h 12"/>
                <a:gd name="T26" fmla="*/ 8 w 12"/>
                <a:gd name="T27" fmla="*/ 0 h 12"/>
                <a:gd name="T28" fmla="*/ 10 w 12"/>
                <a:gd name="T29" fmla="*/ 2 h 12"/>
                <a:gd name="T30" fmla="*/ 11 w 12"/>
                <a:gd name="T31" fmla="*/ 4 h 12"/>
                <a:gd name="T32" fmla="*/ 12 w 12"/>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 h="12">
                  <a:moveTo>
                    <a:pt x="12" y="6"/>
                  </a:moveTo>
                  <a:cubicBezTo>
                    <a:pt x="12" y="7"/>
                    <a:pt x="11" y="7"/>
                    <a:pt x="11" y="8"/>
                  </a:cubicBezTo>
                  <a:cubicBezTo>
                    <a:pt x="11" y="9"/>
                    <a:pt x="10" y="9"/>
                    <a:pt x="10" y="10"/>
                  </a:cubicBezTo>
                  <a:cubicBezTo>
                    <a:pt x="9" y="10"/>
                    <a:pt x="9" y="11"/>
                    <a:pt x="8" y="11"/>
                  </a:cubicBezTo>
                  <a:cubicBezTo>
                    <a:pt x="7" y="11"/>
                    <a:pt x="7" y="12"/>
                    <a:pt x="6" y="12"/>
                  </a:cubicBezTo>
                  <a:cubicBezTo>
                    <a:pt x="5" y="12"/>
                    <a:pt x="4" y="11"/>
                    <a:pt x="3" y="11"/>
                  </a:cubicBezTo>
                  <a:cubicBezTo>
                    <a:pt x="3" y="11"/>
                    <a:pt x="2" y="10"/>
                    <a:pt x="2" y="10"/>
                  </a:cubicBezTo>
                  <a:cubicBezTo>
                    <a:pt x="1" y="9"/>
                    <a:pt x="1" y="9"/>
                    <a:pt x="0" y="8"/>
                  </a:cubicBezTo>
                  <a:cubicBezTo>
                    <a:pt x="0" y="7"/>
                    <a:pt x="0" y="7"/>
                    <a:pt x="0" y="6"/>
                  </a:cubicBezTo>
                  <a:cubicBezTo>
                    <a:pt x="0" y="5"/>
                    <a:pt x="0" y="4"/>
                    <a:pt x="0" y="4"/>
                  </a:cubicBezTo>
                  <a:cubicBezTo>
                    <a:pt x="1" y="3"/>
                    <a:pt x="1" y="2"/>
                    <a:pt x="2" y="2"/>
                  </a:cubicBezTo>
                  <a:cubicBezTo>
                    <a:pt x="2" y="1"/>
                    <a:pt x="3" y="1"/>
                    <a:pt x="3" y="0"/>
                  </a:cubicBezTo>
                  <a:cubicBezTo>
                    <a:pt x="4" y="0"/>
                    <a:pt x="5" y="0"/>
                    <a:pt x="6" y="0"/>
                  </a:cubicBezTo>
                  <a:cubicBezTo>
                    <a:pt x="7" y="0"/>
                    <a:pt x="7" y="0"/>
                    <a:pt x="8" y="0"/>
                  </a:cubicBezTo>
                  <a:cubicBezTo>
                    <a:pt x="9" y="1"/>
                    <a:pt x="9" y="1"/>
                    <a:pt x="10" y="2"/>
                  </a:cubicBezTo>
                  <a:cubicBezTo>
                    <a:pt x="10" y="2"/>
                    <a:pt x="11" y="3"/>
                    <a:pt x="11" y="4"/>
                  </a:cubicBezTo>
                  <a:cubicBezTo>
                    <a:pt x="11" y="4"/>
                    <a:pt x="12" y="5"/>
                    <a:pt x="12"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1" name="Freeform 48">
              <a:extLst>
                <a:ext uri="{FF2B5EF4-FFF2-40B4-BE49-F238E27FC236}">
                  <a16:creationId xmlns:a16="http://schemas.microsoft.com/office/drawing/2014/main" id="{A88F5C3F-FAE1-4A50-86D3-E9A1CAA89A96}"/>
                </a:ext>
              </a:extLst>
            </p:cNvPr>
            <p:cNvSpPr>
              <a:spLocks/>
            </p:cNvSpPr>
            <p:nvPr userDrawn="1"/>
          </p:nvSpPr>
          <p:spPr bwMode="auto">
            <a:xfrm>
              <a:off x="498115" y="6388691"/>
              <a:ext cx="94161" cy="130778"/>
            </a:xfrm>
            <a:custGeom>
              <a:avLst/>
              <a:gdLst>
                <a:gd name="T0" fmla="*/ 32 w 54"/>
                <a:gd name="T1" fmla="*/ 12 h 75"/>
                <a:gd name="T2" fmla="*/ 32 w 54"/>
                <a:gd name="T3" fmla="*/ 75 h 75"/>
                <a:gd name="T4" fmla="*/ 22 w 54"/>
                <a:gd name="T5" fmla="*/ 75 h 75"/>
                <a:gd name="T6" fmla="*/ 22 w 54"/>
                <a:gd name="T7" fmla="*/ 12 h 75"/>
                <a:gd name="T8" fmla="*/ 0 w 54"/>
                <a:gd name="T9" fmla="*/ 12 h 75"/>
                <a:gd name="T10" fmla="*/ 0 w 54"/>
                <a:gd name="T11" fmla="*/ 0 h 75"/>
                <a:gd name="T12" fmla="*/ 54 w 54"/>
                <a:gd name="T13" fmla="*/ 0 h 75"/>
                <a:gd name="T14" fmla="*/ 54 w 54"/>
                <a:gd name="T15" fmla="*/ 12 h 75"/>
                <a:gd name="T16" fmla="*/ 32 w 54"/>
                <a:gd name="T17"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75">
                  <a:moveTo>
                    <a:pt x="32" y="12"/>
                  </a:moveTo>
                  <a:lnTo>
                    <a:pt x="32" y="75"/>
                  </a:lnTo>
                  <a:lnTo>
                    <a:pt x="22" y="75"/>
                  </a:lnTo>
                  <a:lnTo>
                    <a:pt x="22" y="12"/>
                  </a:lnTo>
                  <a:lnTo>
                    <a:pt x="0" y="12"/>
                  </a:lnTo>
                  <a:lnTo>
                    <a:pt x="0" y="0"/>
                  </a:lnTo>
                  <a:lnTo>
                    <a:pt x="54" y="0"/>
                  </a:lnTo>
                  <a:lnTo>
                    <a:pt x="54" y="12"/>
                  </a:lnTo>
                  <a:lnTo>
                    <a:pt x="32" y="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2" name="Freeform 49">
              <a:extLst>
                <a:ext uri="{FF2B5EF4-FFF2-40B4-BE49-F238E27FC236}">
                  <a16:creationId xmlns:a16="http://schemas.microsoft.com/office/drawing/2014/main" id="{1EFCBDA7-FA42-4391-9872-95EB6DDEA684}"/>
                </a:ext>
              </a:extLst>
            </p:cNvPr>
            <p:cNvSpPr>
              <a:spLocks/>
            </p:cNvSpPr>
            <p:nvPr userDrawn="1"/>
          </p:nvSpPr>
          <p:spPr bwMode="auto">
            <a:xfrm>
              <a:off x="609713" y="6383459"/>
              <a:ext cx="78468"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9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1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2" y="25"/>
                    <a:pt x="21" y="24"/>
                  </a:cubicBezTo>
                  <a:cubicBezTo>
                    <a:pt x="20" y="22"/>
                    <a:pt x="18" y="21"/>
                    <a:pt x="15" y="21"/>
                  </a:cubicBezTo>
                  <a:cubicBezTo>
                    <a:pt x="14" y="21"/>
                    <a:pt x="13" y="21"/>
                    <a:pt x="12" y="22"/>
                  </a:cubicBezTo>
                  <a:cubicBezTo>
                    <a:pt x="11" y="22"/>
                    <a:pt x="10" y="23"/>
                    <a:pt x="9" y="24"/>
                  </a:cubicBezTo>
                  <a:cubicBezTo>
                    <a:pt x="9" y="24"/>
                    <a:pt x="8" y="25"/>
                    <a:pt x="8" y="27"/>
                  </a:cubicBezTo>
                  <a:cubicBezTo>
                    <a:pt x="7"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8" y="17"/>
                    <a:pt x="9" y="17"/>
                  </a:cubicBezTo>
                  <a:cubicBezTo>
                    <a:pt x="10" y="16"/>
                    <a:pt x="10" y="16"/>
                    <a:pt x="11" y="15"/>
                  </a:cubicBezTo>
                  <a:cubicBezTo>
                    <a:pt x="12" y="15"/>
                    <a:pt x="13" y="15"/>
                    <a:pt x="14" y="14"/>
                  </a:cubicBezTo>
                  <a:cubicBezTo>
                    <a:pt x="15" y="14"/>
                    <a:pt x="16" y="14"/>
                    <a:pt x="17" y="14"/>
                  </a:cubicBezTo>
                  <a:cubicBezTo>
                    <a:pt x="19" y="14"/>
                    <a:pt x="21" y="14"/>
                    <a:pt x="23" y="15"/>
                  </a:cubicBezTo>
                  <a:cubicBezTo>
                    <a:pt x="25" y="16"/>
                    <a:pt x="26" y="17"/>
                    <a:pt x="27" y="18"/>
                  </a:cubicBezTo>
                  <a:cubicBezTo>
                    <a:pt x="28" y="20"/>
                    <a:pt x="29" y="22"/>
                    <a:pt x="30" y="24"/>
                  </a:cubicBezTo>
                  <a:cubicBezTo>
                    <a:pt x="30"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3" name="Freeform 50">
              <a:extLst>
                <a:ext uri="{FF2B5EF4-FFF2-40B4-BE49-F238E27FC236}">
                  <a16:creationId xmlns:a16="http://schemas.microsoft.com/office/drawing/2014/main" id="{721D8C30-DB23-4A0B-8A74-BC467086477D}"/>
                </a:ext>
              </a:extLst>
            </p:cNvPr>
            <p:cNvSpPr>
              <a:spLocks noEditPoints="1"/>
            </p:cNvSpPr>
            <p:nvPr userDrawn="1"/>
          </p:nvSpPr>
          <p:spPr bwMode="auto">
            <a:xfrm>
              <a:off x="705618" y="6418333"/>
              <a:ext cx="85443" cy="102879"/>
            </a:xfrm>
            <a:custGeom>
              <a:avLst/>
              <a:gdLst>
                <a:gd name="T0" fmla="*/ 33 w 33"/>
                <a:gd name="T1" fmla="*/ 19 h 40"/>
                <a:gd name="T2" fmla="*/ 33 w 33"/>
                <a:gd name="T3" fmla="*/ 21 h 40"/>
                <a:gd name="T4" fmla="*/ 33 w 33"/>
                <a:gd name="T5" fmla="*/ 23 h 40"/>
                <a:gd name="T6" fmla="*/ 7 w 33"/>
                <a:gd name="T7" fmla="*/ 23 h 40"/>
                <a:gd name="T8" fmla="*/ 9 w 33"/>
                <a:gd name="T9" fmla="*/ 28 h 40"/>
                <a:gd name="T10" fmla="*/ 11 w 33"/>
                <a:gd name="T11" fmla="*/ 31 h 40"/>
                <a:gd name="T12" fmla="*/ 14 w 33"/>
                <a:gd name="T13" fmla="*/ 33 h 40"/>
                <a:gd name="T14" fmla="*/ 17 w 33"/>
                <a:gd name="T15" fmla="*/ 33 h 40"/>
                <a:gd name="T16" fmla="*/ 19 w 33"/>
                <a:gd name="T17" fmla="*/ 33 h 40"/>
                <a:gd name="T18" fmla="*/ 22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1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5 w 33"/>
                <a:gd name="T65" fmla="*/ 13 h 40"/>
                <a:gd name="T66" fmla="*/ 23 w 33"/>
                <a:gd name="T67" fmla="*/ 10 h 40"/>
                <a:gd name="T68" fmla="*/ 20 w 33"/>
                <a:gd name="T69" fmla="*/ 8 h 40"/>
                <a:gd name="T70" fmla="*/ 16 w 33"/>
                <a:gd name="T71" fmla="*/ 7 h 40"/>
                <a:gd name="T72" fmla="*/ 13 w 33"/>
                <a:gd name="T73" fmla="*/ 8 h 40"/>
                <a:gd name="T74" fmla="*/ 10 w 33"/>
                <a:gd name="T75" fmla="*/ 9 h 40"/>
                <a:gd name="T76" fmla="*/ 9 w 33"/>
                <a:gd name="T77" fmla="*/ 12 h 40"/>
                <a:gd name="T78" fmla="*/ 8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7" y="23"/>
                    <a:pt x="7" y="23"/>
                    <a:pt x="7" y="23"/>
                  </a:cubicBezTo>
                  <a:cubicBezTo>
                    <a:pt x="8" y="25"/>
                    <a:pt x="8" y="26"/>
                    <a:pt x="9" y="28"/>
                  </a:cubicBezTo>
                  <a:cubicBezTo>
                    <a:pt x="9" y="29"/>
                    <a:pt x="10" y="30"/>
                    <a:pt x="11" y="31"/>
                  </a:cubicBezTo>
                  <a:cubicBezTo>
                    <a:pt x="12" y="32"/>
                    <a:pt x="13" y="32"/>
                    <a:pt x="14" y="33"/>
                  </a:cubicBezTo>
                  <a:cubicBezTo>
                    <a:pt x="15" y="33"/>
                    <a:pt x="16" y="33"/>
                    <a:pt x="17" y="33"/>
                  </a:cubicBezTo>
                  <a:cubicBezTo>
                    <a:pt x="18" y="33"/>
                    <a:pt x="19" y="33"/>
                    <a:pt x="19" y="33"/>
                  </a:cubicBezTo>
                  <a:cubicBezTo>
                    <a:pt x="20" y="33"/>
                    <a:pt x="21" y="33"/>
                    <a:pt x="22" y="32"/>
                  </a:cubicBezTo>
                  <a:cubicBezTo>
                    <a:pt x="22" y="32"/>
                    <a:pt x="23" y="32"/>
                    <a:pt x="23" y="32"/>
                  </a:cubicBezTo>
                  <a:cubicBezTo>
                    <a:pt x="24" y="31"/>
                    <a:pt x="25"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20" y="40"/>
                    <a:pt x="18" y="40"/>
                    <a:pt x="17" y="40"/>
                  </a:cubicBezTo>
                  <a:cubicBezTo>
                    <a:pt x="15" y="40"/>
                    <a:pt x="13" y="40"/>
                    <a:pt x="12" y="39"/>
                  </a:cubicBezTo>
                  <a:cubicBezTo>
                    <a:pt x="11" y="39"/>
                    <a:pt x="9" y="38"/>
                    <a:pt x="8" y="38"/>
                  </a:cubicBezTo>
                  <a:cubicBezTo>
                    <a:pt x="7" y="37"/>
                    <a:pt x="6" y="36"/>
                    <a:pt x="5" y="35"/>
                  </a:cubicBezTo>
                  <a:cubicBezTo>
                    <a:pt x="4" y="34"/>
                    <a:pt x="3" y="33"/>
                    <a:pt x="3" y="31"/>
                  </a:cubicBezTo>
                  <a:cubicBezTo>
                    <a:pt x="2" y="30"/>
                    <a:pt x="1" y="28"/>
                    <a:pt x="1" y="26"/>
                  </a:cubicBezTo>
                  <a:cubicBezTo>
                    <a:pt x="0" y="24"/>
                    <a:pt x="0" y="22"/>
                    <a:pt x="0" y="20"/>
                  </a:cubicBezTo>
                  <a:cubicBezTo>
                    <a:pt x="0" y="17"/>
                    <a:pt x="0" y="14"/>
                    <a:pt x="1" y="12"/>
                  </a:cubicBezTo>
                  <a:cubicBezTo>
                    <a:pt x="2" y="9"/>
                    <a:pt x="3" y="7"/>
                    <a:pt x="5" y="5"/>
                  </a:cubicBezTo>
                  <a:cubicBezTo>
                    <a:pt x="6" y="4"/>
                    <a:pt x="8" y="2"/>
                    <a:pt x="10" y="1"/>
                  </a:cubicBezTo>
                  <a:cubicBezTo>
                    <a:pt x="12" y="1"/>
                    <a:pt x="14" y="0"/>
                    <a:pt x="17" y="0"/>
                  </a:cubicBezTo>
                  <a:cubicBezTo>
                    <a:pt x="20" y="0"/>
                    <a:pt x="22" y="1"/>
                    <a:pt x="24" y="2"/>
                  </a:cubicBezTo>
                  <a:cubicBezTo>
                    <a:pt x="26" y="3"/>
                    <a:pt x="28" y="4"/>
                    <a:pt x="29" y="6"/>
                  </a:cubicBezTo>
                  <a:cubicBezTo>
                    <a:pt x="30" y="8"/>
                    <a:pt x="31" y="10"/>
                    <a:pt x="32" y="12"/>
                  </a:cubicBezTo>
                  <a:cubicBezTo>
                    <a:pt x="33" y="14"/>
                    <a:pt x="33" y="17"/>
                    <a:pt x="33" y="19"/>
                  </a:cubicBezTo>
                  <a:close/>
                  <a:moveTo>
                    <a:pt x="25" y="17"/>
                  </a:moveTo>
                  <a:cubicBezTo>
                    <a:pt x="25" y="15"/>
                    <a:pt x="25" y="14"/>
                    <a:pt x="25" y="13"/>
                  </a:cubicBezTo>
                  <a:cubicBezTo>
                    <a:pt x="24" y="12"/>
                    <a:pt x="24" y="11"/>
                    <a:pt x="23" y="10"/>
                  </a:cubicBezTo>
                  <a:cubicBezTo>
                    <a:pt x="22" y="9"/>
                    <a:pt x="21" y="8"/>
                    <a:pt x="20" y="8"/>
                  </a:cubicBezTo>
                  <a:cubicBezTo>
                    <a:pt x="19" y="7"/>
                    <a:pt x="18" y="7"/>
                    <a:pt x="16" y="7"/>
                  </a:cubicBezTo>
                  <a:cubicBezTo>
                    <a:pt x="15" y="7"/>
                    <a:pt x="14" y="7"/>
                    <a:pt x="13" y="8"/>
                  </a:cubicBezTo>
                  <a:cubicBezTo>
                    <a:pt x="12" y="8"/>
                    <a:pt x="11" y="9"/>
                    <a:pt x="10" y="9"/>
                  </a:cubicBezTo>
                  <a:cubicBezTo>
                    <a:pt x="10" y="10"/>
                    <a:pt x="9" y="11"/>
                    <a:pt x="9" y="12"/>
                  </a:cubicBezTo>
                  <a:cubicBezTo>
                    <a:pt x="8" y="14"/>
                    <a:pt x="8" y="15"/>
                    <a:pt x="8"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4" name="Freeform 51">
              <a:extLst>
                <a:ext uri="{FF2B5EF4-FFF2-40B4-BE49-F238E27FC236}">
                  <a16:creationId xmlns:a16="http://schemas.microsoft.com/office/drawing/2014/main" id="{01AD00CA-8BC7-4B62-AC64-03851855A7AE}"/>
                </a:ext>
              </a:extLst>
            </p:cNvPr>
            <p:cNvSpPr>
              <a:spLocks noEditPoints="1"/>
            </p:cNvSpPr>
            <p:nvPr userDrawn="1"/>
          </p:nvSpPr>
          <p:spPr bwMode="auto">
            <a:xfrm>
              <a:off x="857320" y="6383459"/>
              <a:ext cx="83698" cy="137753"/>
            </a:xfrm>
            <a:custGeom>
              <a:avLst/>
              <a:gdLst>
                <a:gd name="T0" fmla="*/ 33 w 33"/>
                <a:gd name="T1" fmla="*/ 35 h 54"/>
                <a:gd name="T2" fmla="*/ 31 w 33"/>
                <a:gd name="T3" fmla="*/ 43 h 54"/>
                <a:gd name="T4" fmla="*/ 28 w 33"/>
                <a:gd name="T5" fmla="*/ 49 h 54"/>
                <a:gd name="T6" fmla="*/ 23 w 33"/>
                <a:gd name="T7" fmla="*/ 53 h 54"/>
                <a:gd name="T8" fmla="*/ 17 w 33"/>
                <a:gd name="T9" fmla="*/ 54 h 54"/>
                <a:gd name="T10" fmla="*/ 12 w 33"/>
                <a:gd name="T11" fmla="*/ 53 h 54"/>
                <a:gd name="T12" fmla="*/ 8 w 33"/>
                <a:gd name="T13" fmla="*/ 50 h 54"/>
                <a:gd name="T14" fmla="*/ 8 w 33"/>
                <a:gd name="T15" fmla="*/ 53 h 54"/>
                <a:gd name="T16" fmla="*/ 0 w 33"/>
                <a:gd name="T17" fmla="*/ 53 h 54"/>
                <a:gd name="T18" fmla="*/ 0 w 33"/>
                <a:gd name="T19" fmla="*/ 4 h 54"/>
                <a:gd name="T20" fmla="*/ 8 w 33"/>
                <a:gd name="T21" fmla="*/ 0 h 54"/>
                <a:gd name="T22" fmla="*/ 8 w 33"/>
                <a:gd name="T23" fmla="*/ 19 h 54"/>
                <a:gd name="T24" fmla="*/ 10 w 33"/>
                <a:gd name="T25" fmla="*/ 17 h 54"/>
                <a:gd name="T26" fmla="*/ 12 w 33"/>
                <a:gd name="T27" fmla="*/ 16 h 54"/>
                <a:gd name="T28" fmla="*/ 14 w 33"/>
                <a:gd name="T29" fmla="*/ 14 h 54"/>
                <a:gd name="T30" fmla="*/ 18 w 33"/>
                <a:gd name="T31" fmla="*/ 14 h 54"/>
                <a:gd name="T32" fmla="*/ 24 w 33"/>
                <a:gd name="T33" fmla="*/ 15 h 54"/>
                <a:gd name="T34" fmla="*/ 28 w 33"/>
                <a:gd name="T35" fmla="*/ 19 h 54"/>
                <a:gd name="T36" fmla="*/ 31 w 33"/>
                <a:gd name="T37" fmla="*/ 25 h 54"/>
                <a:gd name="T38" fmla="*/ 33 w 33"/>
                <a:gd name="T39" fmla="*/ 35 h 54"/>
                <a:gd name="T40" fmla="*/ 25 w 33"/>
                <a:gd name="T41" fmla="*/ 35 h 54"/>
                <a:gd name="T42" fmla="*/ 23 w 33"/>
                <a:gd name="T43" fmla="*/ 24 h 54"/>
                <a:gd name="T44" fmla="*/ 16 w 33"/>
                <a:gd name="T45" fmla="*/ 21 h 54"/>
                <a:gd name="T46" fmla="*/ 14 w 33"/>
                <a:gd name="T47" fmla="*/ 21 h 54"/>
                <a:gd name="T48" fmla="*/ 11 w 33"/>
                <a:gd name="T49" fmla="*/ 23 h 54"/>
                <a:gd name="T50" fmla="*/ 9 w 33"/>
                <a:gd name="T51" fmla="*/ 24 h 54"/>
                <a:gd name="T52" fmla="*/ 8 w 33"/>
                <a:gd name="T53" fmla="*/ 26 h 54"/>
                <a:gd name="T54" fmla="*/ 8 w 33"/>
                <a:gd name="T55" fmla="*/ 42 h 54"/>
                <a:gd name="T56" fmla="*/ 9 w 33"/>
                <a:gd name="T57" fmla="*/ 44 h 54"/>
                <a:gd name="T58" fmla="*/ 11 w 33"/>
                <a:gd name="T59" fmla="*/ 45 h 54"/>
                <a:gd name="T60" fmla="*/ 14 w 33"/>
                <a:gd name="T61" fmla="*/ 47 h 54"/>
                <a:gd name="T62" fmla="*/ 17 w 33"/>
                <a:gd name="T63" fmla="*/ 47 h 54"/>
                <a:gd name="T64" fmla="*/ 23 w 33"/>
                <a:gd name="T65" fmla="*/ 44 h 54"/>
                <a:gd name="T66" fmla="*/ 25 w 33"/>
                <a:gd name="T6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 h="54">
                  <a:moveTo>
                    <a:pt x="33" y="35"/>
                  </a:moveTo>
                  <a:cubicBezTo>
                    <a:pt x="33" y="38"/>
                    <a:pt x="32" y="41"/>
                    <a:pt x="31" y="43"/>
                  </a:cubicBezTo>
                  <a:cubicBezTo>
                    <a:pt x="30" y="46"/>
                    <a:pt x="29" y="48"/>
                    <a:pt x="28" y="49"/>
                  </a:cubicBezTo>
                  <a:cubicBezTo>
                    <a:pt x="27" y="51"/>
                    <a:pt x="25" y="52"/>
                    <a:pt x="23" y="53"/>
                  </a:cubicBezTo>
                  <a:cubicBezTo>
                    <a:pt x="21" y="54"/>
                    <a:pt x="19" y="54"/>
                    <a:pt x="17" y="54"/>
                  </a:cubicBezTo>
                  <a:cubicBezTo>
                    <a:pt x="16" y="54"/>
                    <a:pt x="14" y="54"/>
                    <a:pt x="12" y="53"/>
                  </a:cubicBezTo>
                  <a:cubicBezTo>
                    <a:pt x="10" y="52"/>
                    <a:pt x="9" y="51"/>
                    <a:pt x="8" y="50"/>
                  </a:cubicBezTo>
                  <a:cubicBezTo>
                    <a:pt x="8" y="53"/>
                    <a:pt x="8" y="53"/>
                    <a:pt x="8" y="53"/>
                  </a:cubicBezTo>
                  <a:cubicBezTo>
                    <a:pt x="0" y="53"/>
                    <a:pt x="0" y="53"/>
                    <a:pt x="0" y="53"/>
                  </a:cubicBezTo>
                  <a:cubicBezTo>
                    <a:pt x="0" y="4"/>
                    <a:pt x="0" y="4"/>
                    <a:pt x="0" y="4"/>
                  </a:cubicBezTo>
                  <a:cubicBezTo>
                    <a:pt x="8" y="0"/>
                    <a:pt x="8" y="0"/>
                    <a:pt x="8" y="0"/>
                  </a:cubicBezTo>
                  <a:cubicBezTo>
                    <a:pt x="8" y="19"/>
                    <a:pt x="8" y="19"/>
                    <a:pt x="8" y="19"/>
                  </a:cubicBezTo>
                  <a:cubicBezTo>
                    <a:pt x="9" y="18"/>
                    <a:pt x="9" y="17"/>
                    <a:pt x="10" y="17"/>
                  </a:cubicBezTo>
                  <a:cubicBezTo>
                    <a:pt x="11" y="16"/>
                    <a:pt x="11" y="16"/>
                    <a:pt x="12" y="16"/>
                  </a:cubicBezTo>
                  <a:cubicBezTo>
                    <a:pt x="13" y="15"/>
                    <a:pt x="13" y="15"/>
                    <a:pt x="14" y="14"/>
                  </a:cubicBezTo>
                  <a:cubicBezTo>
                    <a:pt x="15" y="14"/>
                    <a:pt x="16" y="14"/>
                    <a:pt x="18" y="14"/>
                  </a:cubicBezTo>
                  <a:cubicBezTo>
                    <a:pt x="20" y="14"/>
                    <a:pt x="22" y="14"/>
                    <a:pt x="24" y="15"/>
                  </a:cubicBezTo>
                  <a:cubicBezTo>
                    <a:pt x="25" y="16"/>
                    <a:pt x="27" y="17"/>
                    <a:pt x="28" y="19"/>
                  </a:cubicBezTo>
                  <a:cubicBezTo>
                    <a:pt x="30" y="21"/>
                    <a:pt x="31" y="23"/>
                    <a:pt x="31" y="25"/>
                  </a:cubicBezTo>
                  <a:cubicBezTo>
                    <a:pt x="32" y="28"/>
                    <a:pt x="33" y="31"/>
                    <a:pt x="33" y="35"/>
                  </a:cubicBezTo>
                  <a:close/>
                  <a:moveTo>
                    <a:pt x="25" y="35"/>
                  </a:moveTo>
                  <a:cubicBezTo>
                    <a:pt x="25" y="30"/>
                    <a:pt x="24" y="27"/>
                    <a:pt x="23" y="24"/>
                  </a:cubicBezTo>
                  <a:cubicBezTo>
                    <a:pt x="21" y="22"/>
                    <a:pt x="19" y="21"/>
                    <a:pt x="16" y="21"/>
                  </a:cubicBezTo>
                  <a:cubicBezTo>
                    <a:pt x="15" y="21"/>
                    <a:pt x="15" y="21"/>
                    <a:pt x="14" y="21"/>
                  </a:cubicBezTo>
                  <a:cubicBezTo>
                    <a:pt x="13" y="22"/>
                    <a:pt x="12" y="22"/>
                    <a:pt x="11" y="23"/>
                  </a:cubicBezTo>
                  <a:cubicBezTo>
                    <a:pt x="11" y="23"/>
                    <a:pt x="10" y="24"/>
                    <a:pt x="9" y="24"/>
                  </a:cubicBezTo>
                  <a:cubicBezTo>
                    <a:pt x="9" y="25"/>
                    <a:pt x="8" y="25"/>
                    <a:pt x="8" y="26"/>
                  </a:cubicBezTo>
                  <a:cubicBezTo>
                    <a:pt x="8" y="42"/>
                    <a:pt x="8" y="42"/>
                    <a:pt x="8" y="42"/>
                  </a:cubicBezTo>
                  <a:cubicBezTo>
                    <a:pt x="8" y="43"/>
                    <a:pt x="9" y="43"/>
                    <a:pt x="9" y="44"/>
                  </a:cubicBezTo>
                  <a:cubicBezTo>
                    <a:pt x="10" y="44"/>
                    <a:pt x="11" y="45"/>
                    <a:pt x="11" y="45"/>
                  </a:cubicBezTo>
                  <a:cubicBezTo>
                    <a:pt x="12" y="46"/>
                    <a:pt x="13" y="46"/>
                    <a:pt x="14" y="47"/>
                  </a:cubicBezTo>
                  <a:cubicBezTo>
                    <a:pt x="15" y="47"/>
                    <a:pt x="16" y="47"/>
                    <a:pt x="17" y="47"/>
                  </a:cubicBezTo>
                  <a:cubicBezTo>
                    <a:pt x="19" y="47"/>
                    <a:pt x="21" y="46"/>
                    <a:pt x="23" y="44"/>
                  </a:cubicBezTo>
                  <a:cubicBezTo>
                    <a:pt x="24" y="42"/>
                    <a:pt x="25" y="39"/>
                    <a:pt x="25" y="3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5" name="Freeform 52">
              <a:extLst>
                <a:ext uri="{FF2B5EF4-FFF2-40B4-BE49-F238E27FC236}">
                  <a16:creationId xmlns:a16="http://schemas.microsoft.com/office/drawing/2014/main" id="{BC957590-E3D7-48BF-A1DF-73DCD7673857}"/>
                </a:ext>
              </a:extLst>
            </p:cNvPr>
            <p:cNvSpPr>
              <a:spLocks noEditPoints="1"/>
            </p:cNvSpPr>
            <p:nvPr userDrawn="1"/>
          </p:nvSpPr>
          <p:spPr bwMode="auto">
            <a:xfrm>
              <a:off x="956713"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30 w 33"/>
                <a:gd name="T25" fmla="*/ 35 h 40"/>
                <a:gd name="T26" fmla="*/ 27 w 33"/>
                <a:gd name="T27" fmla="*/ 37 h 40"/>
                <a:gd name="T28" fmla="*/ 24 w 33"/>
                <a:gd name="T29" fmla="*/ 39 h 40"/>
                <a:gd name="T30" fmla="*/ 21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1" y="33"/>
                    <a:pt x="21" y="32"/>
                  </a:cubicBezTo>
                  <a:cubicBezTo>
                    <a:pt x="22" y="32"/>
                    <a:pt x="22" y="32"/>
                    <a:pt x="23" y="32"/>
                  </a:cubicBezTo>
                  <a:cubicBezTo>
                    <a:pt x="24" y="31"/>
                    <a:pt x="24" y="31"/>
                    <a:pt x="25" y="30"/>
                  </a:cubicBezTo>
                  <a:cubicBezTo>
                    <a:pt x="30" y="35"/>
                    <a:pt x="30" y="35"/>
                    <a:pt x="30" y="35"/>
                  </a:cubicBezTo>
                  <a:cubicBezTo>
                    <a:pt x="29" y="36"/>
                    <a:pt x="28" y="37"/>
                    <a:pt x="27" y="37"/>
                  </a:cubicBezTo>
                  <a:cubicBezTo>
                    <a:pt x="26" y="38"/>
                    <a:pt x="25" y="38"/>
                    <a:pt x="24" y="39"/>
                  </a:cubicBezTo>
                  <a:cubicBezTo>
                    <a:pt x="23" y="39"/>
                    <a:pt x="22" y="40"/>
                    <a:pt x="21"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8"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6" name="Freeform 53">
              <a:extLst>
                <a:ext uri="{FF2B5EF4-FFF2-40B4-BE49-F238E27FC236}">
                  <a16:creationId xmlns:a16="http://schemas.microsoft.com/office/drawing/2014/main" id="{9BC2125B-AF0E-4411-AFA7-3F79B873BFBA}"/>
                </a:ext>
              </a:extLst>
            </p:cNvPr>
            <p:cNvSpPr>
              <a:spLocks/>
            </p:cNvSpPr>
            <p:nvPr userDrawn="1"/>
          </p:nvSpPr>
          <p:spPr bwMode="auto">
            <a:xfrm>
              <a:off x="1050873" y="6383459"/>
              <a:ext cx="55799" cy="137753"/>
            </a:xfrm>
            <a:custGeom>
              <a:avLst/>
              <a:gdLst>
                <a:gd name="T0" fmla="*/ 21 w 22"/>
                <a:gd name="T1" fmla="*/ 52 h 54"/>
                <a:gd name="T2" fmla="*/ 18 w 22"/>
                <a:gd name="T3" fmla="*/ 54 h 54"/>
                <a:gd name="T4" fmla="*/ 14 w 22"/>
                <a:gd name="T5" fmla="*/ 54 h 54"/>
                <a:gd name="T6" fmla="*/ 11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2" y="54"/>
                    <a:pt x="11" y="54"/>
                  </a:cubicBezTo>
                  <a:cubicBezTo>
                    <a:pt x="10" y="53"/>
                    <a:pt x="9" y="53"/>
                    <a:pt x="8" y="52"/>
                  </a:cubicBezTo>
                  <a:cubicBezTo>
                    <a:pt x="7" y="51"/>
                    <a:pt x="6" y="50"/>
                    <a:pt x="6" y="49"/>
                  </a:cubicBezTo>
                  <a:cubicBezTo>
                    <a:pt x="6"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2"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7" name="Freeform 54">
              <a:extLst>
                <a:ext uri="{FF2B5EF4-FFF2-40B4-BE49-F238E27FC236}">
                  <a16:creationId xmlns:a16="http://schemas.microsoft.com/office/drawing/2014/main" id="{1E5BE33C-9675-423A-802C-0A789DB1851B}"/>
                </a:ext>
              </a:extLst>
            </p:cNvPr>
            <p:cNvSpPr>
              <a:spLocks/>
            </p:cNvSpPr>
            <p:nvPr userDrawn="1"/>
          </p:nvSpPr>
          <p:spPr bwMode="auto">
            <a:xfrm>
              <a:off x="1118877"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8" name="Freeform 55">
              <a:extLst>
                <a:ext uri="{FF2B5EF4-FFF2-40B4-BE49-F238E27FC236}">
                  <a16:creationId xmlns:a16="http://schemas.microsoft.com/office/drawing/2014/main" id="{FB04A8AC-9DA2-4FB3-985A-DD8E6439135C}"/>
                </a:ext>
              </a:extLst>
            </p:cNvPr>
            <p:cNvSpPr>
              <a:spLocks noEditPoints="1"/>
            </p:cNvSpPr>
            <p:nvPr userDrawn="1"/>
          </p:nvSpPr>
          <p:spPr bwMode="auto">
            <a:xfrm>
              <a:off x="1190370" y="6418333"/>
              <a:ext cx="83698" cy="102879"/>
            </a:xfrm>
            <a:custGeom>
              <a:avLst/>
              <a:gdLst>
                <a:gd name="T0" fmla="*/ 33 w 33"/>
                <a:gd name="T1" fmla="*/ 19 h 40"/>
                <a:gd name="T2" fmla="*/ 33 w 33"/>
                <a:gd name="T3" fmla="*/ 21 h 40"/>
                <a:gd name="T4" fmla="*/ 32 w 33"/>
                <a:gd name="T5" fmla="*/ 23 h 40"/>
                <a:gd name="T6" fmla="*/ 7 w 33"/>
                <a:gd name="T7" fmla="*/ 23 h 40"/>
                <a:gd name="T8" fmla="*/ 8 w 33"/>
                <a:gd name="T9" fmla="*/ 28 h 40"/>
                <a:gd name="T10" fmla="*/ 10 w 33"/>
                <a:gd name="T11" fmla="*/ 31 h 40"/>
                <a:gd name="T12" fmla="*/ 13 w 33"/>
                <a:gd name="T13" fmla="*/ 33 h 40"/>
                <a:gd name="T14" fmla="*/ 17 w 33"/>
                <a:gd name="T15" fmla="*/ 33 h 40"/>
                <a:gd name="T16" fmla="*/ 19 w 33"/>
                <a:gd name="T17" fmla="*/ 33 h 40"/>
                <a:gd name="T18" fmla="*/ 21 w 33"/>
                <a:gd name="T19" fmla="*/ 32 h 40"/>
                <a:gd name="T20" fmla="*/ 23 w 33"/>
                <a:gd name="T21" fmla="*/ 32 h 40"/>
                <a:gd name="T22" fmla="*/ 25 w 33"/>
                <a:gd name="T23" fmla="*/ 30 h 40"/>
                <a:gd name="T24" fmla="*/ 29 w 33"/>
                <a:gd name="T25" fmla="*/ 35 h 40"/>
                <a:gd name="T26" fmla="*/ 27 w 33"/>
                <a:gd name="T27" fmla="*/ 37 h 40"/>
                <a:gd name="T28" fmla="*/ 24 w 33"/>
                <a:gd name="T29" fmla="*/ 39 h 40"/>
                <a:gd name="T30" fmla="*/ 20 w 33"/>
                <a:gd name="T31" fmla="*/ 40 h 40"/>
                <a:gd name="T32" fmla="*/ 16 w 33"/>
                <a:gd name="T33" fmla="*/ 40 h 40"/>
                <a:gd name="T34" fmla="*/ 12 w 33"/>
                <a:gd name="T35" fmla="*/ 39 h 40"/>
                <a:gd name="T36" fmla="*/ 8 w 33"/>
                <a:gd name="T37" fmla="*/ 38 h 40"/>
                <a:gd name="T38" fmla="*/ 5 w 33"/>
                <a:gd name="T39" fmla="*/ 35 h 40"/>
                <a:gd name="T40" fmla="*/ 2 w 33"/>
                <a:gd name="T41" fmla="*/ 31 h 40"/>
                <a:gd name="T42" fmla="*/ 0 w 33"/>
                <a:gd name="T43" fmla="*/ 26 h 40"/>
                <a:gd name="T44" fmla="*/ 0 w 33"/>
                <a:gd name="T45" fmla="*/ 20 h 40"/>
                <a:gd name="T46" fmla="*/ 1 w 33"/>
                <a:gd name="T47" fmla="*/ 12 h 40"/>
                <a:gd name="T48" fmla="*/ 4 w 33"/>
                <a:gd name="T49" fmla="*/ 5 h 40"/>
                <a:gd name="T50" fmla="*/ 10 w 33"/>
                <a:gd name="T51" fmla="*/ 1 h 40"/>
                <a:gd name="T52" fmla="*/ 16 w 33"/>
                <a:gd name="T53" fmla="*/ 0 h 40"/>
                <a:gd name="T54" fmla="*/ 24 w 33"/>
                <a:gd name="T55" fmla="*/ 2 h 40"/>
                <a:gd name="T56" fmla="*/ 29 w 33"/>
                <a:gd name="T57" fmla="*/ 6 h 40"/>
                <a:gd name="T58" fmla="*/ 32 w 33"/>
                <a:gd name="T59" fmla="*/ 12 h 40"/>
                <a:gd name="T60" fmla="*/ 33 w 33"/>
                <a:gd name="T61" fmla="*/ 19 h 40"/>
                <a:gd name="T62" fmla="*/ 25 w 33"/>
                <a:gd name="T63" fmla="*/ 17 h 40"/>
                <a:gd name="T64" fmla="*/ 24 w 33"/>
                <a:gd name="T65" fmla="*/ 13 h 40"/>
                <a:gd name="T66" fmla="*/ 23 w 33"/>
                <a:gd name="T67" fmla="*/ 10 h 40"/>
                <a:gd name="T68" fmla="*/ 20 w 33"/>
                <a:gd name="T69" fmla="*/ 8 h 40"/>
                <a:gd name="T70" fmla="*/ 16 w 33"/>
                <a:gd name="T71" fmla="*/ 7 h 40"/>
                <a:gd name="T72" fmla="*/ 12 w 33"/>
                <a:gd name="T73" fmla="*/ 8 h 40"/>
                <a:gd name="T74" fmla="*/ 10 w 33"/>
                <a:gd name="T75" fmla="*/ 9 h 40"/>
                <a:gd name="T76" fmla="*/ 8 w 33"/>
                <a:gd name="T77" fmla="*/ 12 h 40"/>
                <a:gd name="T78" fmla="*/ 7 w 33"/>
                <a:gd name="T79" fmla="*/ 17 h 40"/>
                <a:gd name="T80" fmla="*/ 25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2" y="22"/>
                    <a:pt x="32" y="22"/>
                    <a:pt x="32" y="23"/>
                  </a:cubicBezTo>
                  <a:cubicBezTo>
                    <a:pt x="7" y="23"/>
                    <a:pt x="7" y="23"/>
                    <a:pt x="7" y="23"/>
                  </a:cubicBezTo>
                  <a:cubicBezTo>
                    <a:pt x="7" y="25"/>
                    <a:pt x="8" y="26"/>
                    <a:pt x="8" y="28"/>
                  </a:cubicBezTo>
                  <a:cubicBezTo>
                    <a:pt x="9" y="29"/>
                    <a:pt x="10" y="30"/>
                    <a:pt x="10" y="31"/>
                  </a:cubicBezTo>
                  <a:cubicBezTo>
                    <a:pt x="11" y="32"/>
                    <a:pt x="12" y="32"/>
                    <a:pt x="13" y="33"/>
                  </a:cubicBezTo>
                  <a:cubicBezTo>
                    <a:pt x="14" y="33"/>
                    <a:pt x="16" y="33"/>
                    <a:pt x="17" y="33"/>
                  </a:cubicBezTo>
                  <a:cubicBezTo>
                    <a:pt x="18" y="33"/>
                    <a:pt x="18" y="33"/>
                    <a:pt x="19" y="33"/>
                  </a:cubicBezTo>
                  <a:cubicBezTo>
                    <a:pt x="20" y="33"/>
                    <a:pt x="20" y="33"/>
                    <a:pt x="21" y="32"/>
                  </a:cubicBezTo>
                  <a:cubicBezTo>
                    <a:pt x="22" y="32"/>
                    <a:pt x="22" y="32"/>
                    <a:pt x="23" y="32"/>
                  </a:cubicBezTo>
                  <a:cubicBezTo>
                    <a:pt x="23" y="31"/>
                    <a:pt x="24" y="31"/>
                    <a:pt x="25" y="30"/>
                  </a:cubicBezTo>
                  <a:cubicBezTo>
                    <a:pt x="29" y="35"/>
                    <a:pt x="29" y="35"/>
                    <a:pt x="29" y="35"/>
                  </a:cubicBezTo>
                  <a:cubicBezTo>
                    <a:pt x="29" y="36"/>
                    <a:pt x="28" y="37"/>
                    <a:pt x="27" y="37"/>
                  </a:cubicBezTo>
                  <a:cubicBezTo>
                    <a:pt x="26" y="38"/>
                    <a:pt x="25" y="38"/>
                    <a:pt x="24" y="39"/>
                  </a:cubicBezTo>
                  <a:cubicBezTo>
                    <a:pt x="23" y="39"/>
                    <a:pt x="22" y="40"/>
                    <a:pt x="20" y="40"/>
                  </a:cubicBezTo>
                  <a:cubicBezTo>
                    <a:pt x="19" y="40"/>
                    <a:pt x="18" y="40"/>
                    <a:pt x="16" y="40"/>
                  </a:cubicBezTo>
                  <a:cubicBezTo>
                    <a:pt x="15" y="40"/>
                    <a:pt x="13" y="40"/>
                    <a:pt x="12" y="39"/>
                  </a:cubicBezTo>
                  <a:cubicBezTo>
                    <a:pt x="10" y="39"/>
                    <a:pt x="9" y="38"/>
                    <a:pt x="8" y="38"/>
                  </a:cubicBezTo>
                  <a:cubicBezTo>
                    <a:pt x="7" y="37"/>
                    <a:pt x="6" y="36"/>
                    <a:pt x="5" y="35"/>
                  </a:cubicBezTo>
                  <a:cubicBezTo>
                    <a:pt x="4" y="34"/>
                    <a:pt x="3" y="33"/>
                    <a:pt x="2" y="31"/>
                  </a:cubicBezTo>
                  <a:cubicBezTo>
                    <a:pt x="1" y="30"/>
                    <a:pt x="1" y="28"/>
                    <a:pt x="0" y="26"/>
                  </a:cubicBezTo>
                  <a:cubicBezTo>
                    <a:pt x="0" y="24"/>
                    <a:pt x="0" y="22"/>
                    <a:pt x="0" y="20"/>
                  </a:cubicBezTo>
                  <a:cubicBezTo>
                    <a:pt x="0" y="17"/>
                    <a:pt x="0" y="14"/>
                    <a:pt x="1" y="12"/>
                  </a:cubicBezTo>
                  <a:cubicBezTo>
                    <a:pt x="2" y="9"/>
                    <a:pt x="3" y="7"/>
                    <a:pt x="4" y="5"/>
                  </a:cubicBezTo>
                  <a:cubicBezTo>
                    <a:pt x="6" y="4"/>
                    <a:pt x="8" y="2"/>
                    <a:pt x="10" y="1"/>
                  </a:cubicBezTo>
                  <a:cubicBezTo>
                    <a:pt x="12" y="1"/>
                    <a:pt x="14" y="0"/>
                    <a:pt x="16" y="0"/>
                  </a:cubicBezTo>
                  <a:cubicBezTo>
                    <a:pt x="19" y="0"/>
                    <a:pt x="22" y="1"/>
                    <a:pt x="24" y="2"/>
                  </a:cubicBezTo>
                  <a:cubicBezTo>
                    <a:pt x="26" y="3"/>
                    <a:pt x="27" y="4"/>
                    <a:pt x="29" y="6"/>
                  </a:cubicBezTo>
                  <a:cubicBezTo>
                    <a:pt x="30" y="8"/>
                    <a:pt x="31" y="10"/>
                    <a:pt x="32" y="12"/>
                  </a:cubicBezTo>
                  <a:cubicBezTo>
                    <a:pt x="32" y="14"/>
                    <a:pt x="33" y="17"/>
                    <a:pt x="33" y="19"/>
                  </a:cubicBezTo>
                  <a:close/>
                  <a:moveTo>
                    <a:pt x="25" y="17"/>
                  </a:moveTo>
                  <a:cubicBezTo>
                    <a:pt x="25" y="15"/>
                    <a:pt x="25" y="14"/>
                    <a:pt x="24" y="13"/>
                  </a:cubicBezTo>
                  <a:cubicBezTo>
                    <a:pt x="24" y="12"/>
                    <a:pt x="23" y="11"/>
                    <a:pt x="23" y="10"/>
                  </a:cubicBezTo>
                  <a:cubicBezTo>
                    <a:pt x="22" y="9"/>
                    <a:pt x="21" y="8"/>
                    <a:pt x="20" y="8"/>
                  </a:cubicBezTo>
                  <a:cubicBezTo>
                    <a:pt x="19" y="7"/>
                    <a:pt x="17" y="7"/>
                    <a:pt x="16" y="7"/>
                  </a:cubicBezTo>
                  <a:cubicBezTo>
                    <a:pt x="15" y="7"/>
                    <a:pt x="13" y="7"/>
                    <a:pt x="12" y="8"/>
                  </a:cubicBezTo>
                  <a:cubicBezTo>
                    <a:pt x="11" y="8"/>
                    <a:pt x="11" y="9"/>
                    <a:pt x="10" y="9"/>
                  </a:cubicBezTo>
                  <a:cubicBezTo>
                    <a:pt x="9" y="10"/>
                    <a:pt x="9" y="11"/>
                    <a:pt x="8" y="12"/>
                  </a:cubicBezTo>
                  <a:cubicBezTo>
                    <a:pt x="8" y="14"/>
                    <a:pt x="7" y="15"/>
                    <a:pt x="7" y="17"/>
                  </a:cubicBezTo>
                  <a:lnTo>
                    <a:pt x="25"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19" name="Freeform 56">
              <a:extLst>
                <a:ext uri="{FF2B5EF4-FFF2-40B4-BE49-F238E27FC236}">
                  <a16:creationId xmlns:a16="http://schemas.microsoft.com/office/drawing/2014/main" id="{F365BB87-C861-4F40-A844-477BAA1EAA55}"/>
                </a:ext>
              </a:extLst>
            </p:cNvPr>
            <p:cNvSpPr>
              <a:spLocks/>
            </p:cNvSpPr>
            <p:nvPr userDrawn="1"/>
          </p:nvSpPr>
          <p:spPr bwMode="auto">
            <a:xfrm>
              <a:off x="1294993" y="6418333"/>
              <a:ext cx="55799" cy="101135"/>
            </a:xfrm>
            <a:custGeom>
              <a:avLst/>
              <a:gdLst>
                <a:gd name="T0" fmla="*/ 20 w 22"/>
                <a:gd name="T1" fmla="*/ 9 h 39"/>
                <a:gd name="T2" fmla="*/ 18 w 22"/>
                <a:gd name="T3" fmla="*/ 8 h 39"/>
                <a:gd name="T4" fmla="*/ 15 w 22"/>
                <a:gd name="T5" fmla="*/ 7 h 39"/>
                <a:gd name="T6" fmla="*/ 9 w 22"/>
                <a:gd name="T7" fmla="*/ 10 h 39"/>
                <a:gd name="T8" fmla="*/ 7 w 22"/>
                <a:gd name="T9" fmla="*/ 17 h 39"/>
                <a:gd name="T10" fmla="*/ 7 w 22"/>
                <a:gd name="T11" fmla="*/ 39 h 39"/>
                <a:gd name="T12" fmla="*/ 0 w 22"/>
                <a:gd name="T13" fmla="*/ 39 h 39"/>
                <a:gd name="T14" fmla="*/ 0 w 22"/>
                <a:gd name="T15" fmla="*/ 1 h 39"/>
                <a:gd name="T16" fmla="*/ 7 w 22"/>
                <a:gd name="T17" fmla="*/ 1 h 39"/>
                <a:gd name="T18" fmla="*/ 7 w 22"/>
                <a:gd name="T19" fmla="*/ 5 h 39"/>
                <a:gd name="T20" fmla="*/ 9 w 22"/>
                <a:gd name="T21" fmla="*/ 3 h 39"/>
                <a:gd name="T22" fmla="*/ 11 w 22"/>
                <a:gd name="T23" fmla="*/ 1 h 39"/>
                <a:gd name="T24" fmla="*/ 13 w 22"/>
                <a:gd name="T25" fmla="*/ 0 h 39"/>
                <a:gd name="T26" fmla="*/ 16 w 22"/>
                <a:gd name="T27" fmla="*/ 0 h 39"/>
                <a:gd name="T28" fmla="*/ 20 w 22"/>
                <a:gd name="T29" fmla="*/ 1 h 39"/>
                <a:gd name="T30" fmla="*/ 22 w 22"/>
                <a:gd name="T31" fmla="*/ 2 h 39"/>
                <a:gd name="T32" fmla="*/ 20 w 22"/>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39">
                  <a:moveTo>
                    <a:pt x="20" y="9"/>
                  </a:moveTo>
                  <a:cubicBezTo>
                    <a:pt x="20" y="8"/>
                    <a:pt x="19" y="8"/>
                    <a:pt x="18" y="8"/>
                  </a:cubicBezTo>
                  <a:cubicBezTo>
                    <a:pt x="17" y="8"/>
                    <a:pt x="16" y="7"/>
                    <a:pt x="15" y="7"/>
                  </a:cubicBezTo>
                  <a:cubicBezTo>
                    <a:pt x="12" y="7"/>
                    <a:pt x="10" y="8"/>
                    <a:pt x="9" y="10"/>
                  </a:cubicBezTo>
                  <a:cubicBezTo>
                    <a:pt x="8" y="12"/>
                    <a:pt x="7" y="14"/>
                    <a:pt x="7" y="17"/>
                  </a:cubicBezTo>
                  <a:cubicBezTo>
                    <a:pt x="7" y="39"/>
                    <a:pt x="7" y="39"/>
                    <a:pt x="7" y="39"/>
                  </a:cubicBezTo>
                  <a:cubicBezTo>
                    <a:pt x="0" y="39"/>
                    <a:pt x="0" y="39"/>
                    <a:pt x="0" y="39"/>
                  </a:cubicBezTo>
                  <a:cubicBezTo>
                    <a:pt x="0" y="1"/>
                    <a:pt x="0" y="1"/>
                    <a:pt x="0" y="1"/>
                  </a:cubicBezTo>
                  <a:cubicBezTo>
                    <a:pt x="7" y="1"/>
                    <a:pt x="7" y="1"/>
                    <a:pt x="7" y="1"/>
                  </a:cubicBezTo>
                  <a:cubicBezTo>
                    <a:pt x="7" y="5"/>
                    <a:pt x="7" y="5"/>
                    <a:pt x="7" y="5"/>
                  </a:cubicBezTo>
                  <a:cubicBezTo>
                    <a:pt x="8" y="4"/>
                    <a:pt x="8" y="3"/>
                    <a:pt x="9" y="3"/>
                  </a:cubicBezTo>
                  <a:cubicBezTo>
                    <a:pt x="9" y="2"/>
                    <a:pt x="10" y="2"/>
                    <a:pt x="11" y="1"/>
                  </a:cubicBezTo>
                  <a:cubicBezTo>
                    <a:pt x="11" y="1"/>
                    <a:pt x="12" y="1"/>
                    <a:pt x="13" y="0"/>
                  </a:cubicBezTo>
                  <a:cubicBezTo>
                    <a:pt x="14" y="0"/>
                    <a:pt x="15" y="0"/>
                    <a:pt x="16" y="0"/>
                  </a:cubicBezTo>
                  <a:cubicBezTo>
                    <a:pt x="17" y="0"/>
                    <a:pt x="19" y="0"/>
                    <a:pt x="20" y="1"/>
                  </a:cubicBezTo>
                  <a:cubicBezTo>
                    <a:pt x="21" y="1"/>
                    <a:pt x="22" y="1"/>
                    <a:pt x="22" y="2"/>
                  </a:cubicBezTo>
                  <a:lnTo>
                    <a:pt x="20"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0" name="Freeform 57">
              <a:extLst>
                <a:ext uri="{FF2B5EF4-FFF2-40B4-BE49-F238E27FC236}">
                  <a16:creationId xmlns:a16="http://schemas.microsoft.com/office/drawing/2014/main" id="{8B7E2806-AAFA-45B5-B801-55C79A927799}"/>
                </a:ext>
              </a:extLst>
            </p:cNvPr>
            <p:cNvSpPr>
              <a:spLocks/>
            </p:cNvSpPr>
            <p:nvPr userDrawn="1"/>
          </p:nvSpPr>
          <p:spPr bwMode="auto">
            <a:xfrm>
              <a:off x="1406591" y="6383459"/>
              <a:ext cx="55799" cy="137753"/>
            </a:xfrm>
            <a:custGeom>
              <a:avLst/>
              <a:gdLst>
                <a:gd name="T0" fmla="*/ 21 w 22"/>
                <a:gd name="T1" fmla="*/ 52 h 54"/>
                <a:gd name="T2" fmla="*/ 18 w 22"/>
                <a:gd name="T3" fmla="*/ 54 h 54"/>
                <a:gd name="T4" fmla="*/ 14 w 22"/>
                <a:gd name="T5" fmla="*/ 54 h 54"/>
                <a:gd name="T6" fmla="*/ 10 w 22"/>
                <a:gd name="T7" fmla="*/ 54 h 54"/>
                <a:gd name="T8" fmla="*/ 8 w 22"/>
                <a:gd name="T9" fmla="*/ 52 h 54"/>
                <a:gd name="T10" fmla="*/ 6 w 22"/>
                <a:gd name="T11" fmla="*/ 49 h 54"/>
                <a:gd name="T12" fmla="*/ 5 w 22"/>
                <a:gd name="T13" fmla="*/ 44 h 54"/>
                <a:gd name="T14" fmla="*/ 5 w 22"/>
                <a:gd name="T15" fmla="*/ 22 h 54"/>
                <a:gd name="T16" fmla="*/ 0 w 22"/>
                <a:gd name="T17" fmla="*/ 22 h 54"/>
                <a:gd name="T18" fmla="*/ 0 w 22"/>
                <a:gd name="T19" fmla="*/ 15 h 54"/>
                <a:gd name="T20" fmla="*/ 5 w 22"/>
                <a:gd name="T21" fmla="*/ 15 h 54"/>
                <a:gd name="T22" fmla="*/ 5 w 22"/>
                <a:gd name="T23" fmla="*/ 4 h 54"/>
                <a:gd name="T24" fmla="*/ 13 w 22"/>
                <a:gd name="T25" fmla="*/ 0 h 54"/>
                <a:gd name="T26" fmla="*/ 13 w 22"/>
                <a:gd name="T27" fmla="*/ 15 h 54"/>
                <a:gd name="T28" fmla="*/ 22 w 22"/>
                <a:gd name="T29" fmla="*/ 15 h 54"/>
                <a:gd name="T30" fmla="*/ 22 w 22"/>
                <a:gd name="T31" fmla="*/ 22 h 54"/>
                <a:gd name="T32" fmla="*/ 13 w 22"/>
                <a:gd name="T33" fmla="*/ 22 h 54"/>
                <a:gd name="T34" fmla="*/ 13 w 22"/>
                <a:gd name="T35" fmla="*/ 43 h 54"/>
                <a:gd name="T36" fmla="*/ 13 w 22"/>
                <a:gd name="T37" fmla="*/ 45 h 54"/>
                <a:gd name="T38" fmla="*/ 14 w 22"/>
                <a:gd name="T39" fmla="*/ 46 h 54"/>
                <a:gd name="T40" fmla="*/ 15 w 22"/>
                <a:gd name="T41" fmla="*/ 47 h 54"/>
                <a:gd name="T42" fmla="*/ 17 w 22"/>
                <a:gd name="T43" fmla="*/ 47 h 54"/>
                <a:gd name="T44" fmla="*/ 20 w 22"/>
                <a:gd name="T45" fmla="*/ 47 h 54"/>
                <a:gd name="T46" fmla="*/ 22 w 22"/>
                <a:gd name="T47" fmla="*/ 46 h 54"/>
                <a:gd name="T48" fmla="*/ 21 w 22"/>
                <a:gd name="T4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54">
                  <a:moveTo>
                    <a:pt x="21" y="52"/>
                  </a:moveTo>
                  <a:cubicBezTo>
                    <a:pt x="20" y="53"/>
                    <a:pt x="19" y="53"/>
                    <a:pt x="18" y="54"/>
                  </a:cubicBezTo>
                  <a:cubicBezTo>
                    <a:pt x="17" y="54"/>
                    <a:pt x="15" y="54"/>
                    <a:pt x="14" y="54"/>
                  </a:cubicBezTo>
                  <a:cubicBezTo>
                    <a:pt x="13" y="54"/>
                    <a:pt x="11" y="54"/>
                    <a:pt x="10" y="54"/>
                  </a:cubicBezTo>
                  <a:cubicBezTo>
                    <a:pt x="9" y="53"/>
                    <a:pt x="9" y="53"/>
                    <a:pt x="8" y="52"/>
                  </a:cubicBezTo>
                  <a:cubicBezTo>
                    <a:pt x="7" y="51"/>
                    <a:pt x="6" y="50"/>
                    <a:pt x="6" y="49"/>
                  </a:cubicBezTo>
                  <a:cubicBezTo>
                    <a:pt x="5" y="47"/>
                    <a:pt x="5" y="46"/>
                    <a:pt x="5" y="44"/>
                  </a:cubicBezTo>
                  <a:cubicBezTo>
                    <a:pt x="5" y="22"/>
                    <a:pt x="5" y="22"/>
                    <a:pt x="5" y="22"/>
                  </a:cubicBezTo>
                  <a:cubicBezTo>
                    <a:pt x="0" y="22"/>
                    <a:pt x="0" y="22"/>
                    <a:pt x="0" y="22"/>
                  </a:cubicBezTo>
                  <a:cubicBezTo>
                    <a:pt x="0" y="15"/>
                    <a:pt x="0" y="15"/>
                    <a:pt x="0" y="15"/>
                  </a:cubicBezTo>
                  <a:cubicBezTo>
                    <a:pt x="5" y="15"/>
                    <a:pt x="5" y="15"/>
                    <a:pt x="5" y="15"/>
                  </a:cubicBezTo>
                  <a:cubicBezTo>
                    <a:pt x="5" y="4"/>
                    <a:pt x="5" y="4"/>
                    <a:pt x="5" y="4"/>
                  </a:cubicBezTo>
                  <a:cubicBezTo>
                    <a:pt x="13" y="0"/>
                    <a:pt x="13" y="0"/>
                    <a:pt x="13" y="0"/>
                  </a:cubicBezTo>
                  <a:cubicBezTo>
                    <a:pt x="13" y="15"/>
                    <a:pt x="13" y="15"/>
                    <a:pt x="13" y="15"/>
                  </a:cubicBezTo>
                  <a:cubicBezTo>
                    <a:pt x="22" y="15"/>
                    <a:pt x="22" y="15"/>
                    <a:pt x="22" y="15"/>
                  </a:cubicBezTo>
                  <a:cubicBezTo>
                    <a:pt x="22" y="22"/>
                    <a:pt x="22" y="22"/>
                    <a:pt x="22" y="22"/>
                  </a:cubicBezTo>
                  <a:cubicBezTo>
                    <a:pt x="13" y="22"/>
                    <a:pt x="13" y="22"/>
                    <a:pt x="13" y="22"/>
                  </a:cubicBezTo>
                  <a:cubicBezTo>
                    <a:pt x="13" y="43"/>
                    <a:pt x="13" y="43"/>
                    <a:pt x="13" y="43"/>
                  </a:cubicBezTo>
                  <a:cubicBezTo>
                    <a:pt x="13" y="44"/>
                    <a:pt x="13" y="44"/>
                    <a:pt x="13" y="45"/>
                  </a:cubicBezTo>
                  <a:cubicBezTo>
                    <a:pt x="13" y="45"/>
                    <a:pt x="13" y="46"/>
                    <a:pt x="14" y="46"/>
                  </a:cubicBezTo>
                  <a:cubicBezTo>
                    <a:pt x="14" y="47"/>
                    <a:pt x="14" y="47"/>
                    <a:pt x="15" y="47"/>
                  </a:cubicBezTo>
                  <a:cubicBezTo>
                    <a:pt x="15" y="47"/>
                    <a:pt x="16" y="47"/>
                    <a:pt x="17" y="47"/>
                  </a:cubicBezTo>
                  <a:cubicBezTo>
                    <a:pt x="18" y="47"/>
                    <a:pt x="19" y="47"/>
                    <a:pt x="20" y="47"/>
                  </a:cubicBezTo>
                  <a:cubicBezTo>
                    <a:pt x="21" y="46"/>
                    <a:pt x="21" y="46"/>
                    <a:pt x="22" y="46"/>
                  </a:cubicBezTo>
                  <a:lnTo>
                    <a:pt x="21" y="5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1" name="Freeform 58">
              <a:extLst>
                <a:ext uri="{FF2B5EF4-FFF2-40B4-BE49-F238E27FC236}">
                  <a16:creationId xmlns:a16="http://schemas.microsoft.com/office/drawing/2014/main" id="{7A49B80F-B4C0-4F31-9238-8123D3E20D16}"/>
                </a:ext>
              </a:extLst>
            </p:cNvPr>
            <p:cNvSpPr>
              <a:spLocks/>
            </p:cNvSpPr>
            <p:nvPr userDrawn="1"/>
          </p:nvSpPr>
          <p:spPr bwMode="auto">
            <a:xfrm>
              <a:off x="1485058" y="6383459"/>
              <a:ext cx="80211" cy="136010"/>
            </a:xfrm>
            <a:custGeom>
              <a:avLst/>
              <a:gdLst>
                <a:gd name="T0" fmla="*/ 23 w 31"/>
                <a:gd name="T1" fmla="*/ 53 h 53"/>
                <a:gd name="T2" fmla="*/ 23 w 31"/>
                <a:gd name="T3" fmla="*/ 32 h 53"/>
                <a:gd name="T4" fmla="*/ 21 w 31"/>
                <a:gd name="T5" fmla="*/ 24 h 53"/>
                <a:gd name="T6" fmla="*/ 15 w 31"/>
                <a:gd name="T7" fmla="*/ 21 h 53"/>
                <a:gd name="T8" fmla="*/ 12 w 31"/>
                <a:gd name="T9" fmla="*/ 22 h 53"/>
                <a:gd name="T10" fmla="*/ 10 w 31"/>
                <a:gd name="T11" fmla="*/ 24 h 53"/>
                <a:gd name="T12" fmla="*/ 8 w 31"/>
                <a:gd name="T13" fmla="*/ 27 h 53"/>
                <a:gd name="T14" fmla="*/ 7 w 31"/>
                <a:gd name="T15" fmla="*/ 31 h 53"/>
                <a:gd name="T16" fmla="*/ 7 w 31"/>
                <a:gd name="T17" fmla="*/ 53 h 53"/>
                <a:gd name="T18" fmla="*/ 0 w 31"/>
                <a:gd name="T19" fmla="*/ 53 h 53"/>
                <a:gd name="T20" fmla="*/ 0 w 31"/>
                <a:gd name="T21" fmla="*/ 4 h 53"/>
                <a:gd name="T22" fmla="*/ 7 w 31"/>
                <a:gd name="T23" fmla="*/ 0 h 53"/>
                <a:gd name="T24" fmla="*/ 7 w 31"/>
                <a:gd name="T25" fmla="*/ 19 h 53"/>
                <a:gd name="T26" fmla="*/ 9 w 31"/>
                <a:gd name="T27" fmla="*/ 17 h 53"/>
                <a:gd name="T28" fmla="*/ 12 w 31"/>
                <a:gd name="T29" fmla="*/ 15 h 53"/>
                <a:gd name="T30" fmla="*/ 14 w 31"/>
                <a:gd name="T31" fmla="*/ 14 h 53"/>
                <a:gd name="T32" fmla="*/ 17 w 31"/>
                <a:gd name="T33" fmla="*/ 14 h 53"/>
                <a:gd name="T34" fmla="*/ 23 w 31"/>
                <a:gd name="T35" fmla="*/ 15 h 53"/>
                <a:gd name="T36" fmla="*/ 27 w 31"/>
                <a:gd name="T37" fmla="*/ 18 h 53"/>
                <a:gd name="T38" fmla="*/ 30 w 31"/>
                <a:gd name="T39" fmla="*/ 24 h 53"/>
                <a:gd name="T40" fmla="*/ 31 w 31"/>
                <a:gd name="T41" fmla="*/ 31 h 53"/>
                <a:gd name="T42" fmla="*/ 31 w 31"/>
                <a:gd name="T43" fmla="*/ 53 h 53"/>
                <a:gd name="T44" fmla="*/ 23 w 31"/>
                <a:gd name="T4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53">
                  <a:moveTo>
                    <a:pt x="23" y="53"/>
                  </a:moveTo>
                  <a:cubicBezTo>
                    <a:pt x="23" y="32"/>
                    <a:pt x="23" y="32"/>
                    <a:pt x="23" y="32"/>
                  </a:cubicBezTo>
                  <a:cubicBezTo>
                    <a:pt x="23" y="28"/>
                    <a:pt x="23" y="25"/>
                    <a:pt x="21" y="24"/>
                  </a:cubicBezTo>
                  <a:cubicBezTo>
                    <a:pt x="20" y="22"/>
                    <a:pt x="18" y="21"/>
                    <a:pt x="15" y="21"/>
                  </a:cubicBezTo>
                  <a:cubicBezTo>
                    <a:pt x="14" y="21"/>
                    <a:pt x="13" y="21"/>
                    <a:pt x="12" y="22"/>
                  </a:cubicBezTo>
                  <a:cubicBezTo>
                    <a:pt x="11" y="22"/>
                    <a:pt x="10" y="23"/>
                    <a:pt x="10" y="24"/>
                  </a:cubicBezTo>
                  <a:cubicBezTo>
                    <a:pt x="9" y="24"/>
                    <a:pt x="8" y="25"/>
                    <a:pt x="8" y="27"/>
                  </a:cubicBezTo>
                  <a:cubicBezTo>
                    <a:pt x="8" y="28"/>
                    <a:pt x="7" y="29"/>
                    <a:pt x="7" y="31"/>
                  </a:cubicBezTo>
                  <a:cubicBezTo>
                    <a:pt x="7" y="53"/>
                    <a:pt x="7" y="53"/>
                    <a:pt x="7" y="53"/>
                  </a:cubicBezTo>
                  <a:cubicBezTo>
                    <a:pt x="0" y="53"/>
                    <a:pt x="0" y="53"/>
                    <a:pt x="0" y="53"/>
                  </a:cubicBezTo>
                  <a:cubicBezTo>
                    <a:pt x="0" y="4"/>
                    <a:pt x="0" y="4"/>
                    <a:pt x="0" y="4"/>
                  </a:cubicBezTo>
                  <a:cubicBezTo>
                    <a:pt x="7" y="0"/>
                    <a:pt x="7" y="0"/>
                    <a:pt x="7" y="0"/>
                  </a:cubicBezTo>
                  <a:cubicBezTo>
                    <a:pt x="7" y="19"/>
                    <a:pt x="7" y="19"/>
                    <a:pt x="7" y="19"/>
                  </a:cubicBezTo>
                  <a:cubicBezTo>
                    <a:pt x="8" y="18"/>
                    <a:pt x="9" y="17"/>
                    <a:pt x="9" y="17"/>
                  </a:cubicBezTo>
                  <a:cubicBezTo>
                    <a:pt x="10" y="16"/>
                    <a:pt x="11" y="16"/>
                    <a:pt x="12" y="15"/>
                  </a:cubicBezTo>
                  <a:cubicBezTo>
                    <a:pt x="12" y="15"/>
                    <a:pt x="13" y="15"/>
                    <a:pt x="14" y="14"/>
                  </a:cubicBezTo>
                  <a:cubicBezTo>
                    <a:pt x="15" y="14"/>
                    <a:pt x="16" y="14"/>
                    <a:pt x="17" y="14"/>
                  </a:cubicBezTo>
                  <a:cubicBezTo>
                    <a:pt x="19" y="14"/>
                    <a:pt x="21" y="14"/>
                    <a:pt x="23" y="15"/>
                  </a:cubicBezTo>
                  <a:cubicBezTo>
                    <a:pt x="25" y="16"/>
                    <a:pt x="26" y="17"/>
                    <a:pt x="27" y="18"/>
                  </a:cubicBezTo>
                  <a:cubicBezTo>
                    <a:pt x="29" y="20"/>
                    <a:pt x="29" y="22"/>
                    <a:pt x="30" y="24"/>
                  </a:cubicBezTo>
                  <a:cubicBezTo>
                    <a:pt x="31" y="26"/>
                    <a:pt x="31" y="29"/>
                    <a:pt x="31" y="31"/>
                  </a:cubicBezTo>
                  <a:cubicBezTo>
                    <a:pt x="31" y="53"/>
                    <a:pt x="31" y="53"/>
                    <a:pt x="31" y="53"/>
                  </a:cubicBezTo>
                  <a:lnTo>
                    <a:pt x="23" y="5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2" name="Freeform 59">
              <a:extLst>
                <a:ext uri="{FF2B5EF4-FFF2-40B4-BE49-F238E27FC236}">
                  <a16:creationId xmlns:a16="http://schemas.microsoft.com/office/drawing/2014/main" id="{9C60C45F-865F-4118-A4B0-174C696B472F}"/>
                </a:ext>
              </a:extLst>
            </p:cNvPr>
            <p:cNvSpPr>
              <a:spLocks noEditPoints="1"/>
            </p:cNvSpPr>
            <p:nvPr userDrawn="1"/>
          </p:nvSpPr>
          <p:spPr bwMode="auto">
            <a:xfrm>
              <a:off x="1582706" y="6418333"/>
              <a:ext cx="83698" cy="102879"/>
            </a:xfrm>
            <a:custGeom>
              <a:avLst/>
              <a:gdLst>
                <a:gd name="T0" fmla="*/ 33 w 33"/>
                <a:gd name="T1" fmla="*/ 19 h 40"/>
                <a:gd name="T2" fmla="*/ 33 w 33"/>
                <a:gd name="T3" fmla="*/ 21 h 40"/>
                <a:gd name="T4" fmla="*/ 33 w 33"/>
                <a:gd name="T5" fmla="*/ 23 h 40"/>
                <a:gd name="T6" fmla="*/ 8 w 33"/>
                <a:gd name="T7" fmla="*/ 23 h 40"/>
                <a:gd name="T8" fmla="*/ 9 w 33"/>
                <a:gd name="T9" fmla="*/ 28 h 40"/>
                <a:gd name="T10" fmla="*/ 11 w 33"/>
                <a:gd name="T11" fmla="*/ 31 h 40"/>
                <a:gd name="T12" fmla="*/ 14 w 33"/>
                <a:gd name="T13" fmla="*/ 33 h 40"/>
                <a:gd name="T14" fmla="*/ 17 w 33"/>
                <a:gd name="T15" fmla="*/ 33 h 40"/>
                <a:gd name="T16" fmla="*/ 20 w 33"/>
                <a:gd name="T17" fmla="*/ 33 h 40"/>
                <a:gd name="T18" fmla="*/ 22 w 33"/>
                <a:gd name="T19" fmla="*/ 32 h 40"/>
                <a:gd name="T20" fmla="*/ 24 w 33"/>
                <a:gd name="T21" fmla="*/ 32 h 40"/>
                <a:gd name="T22" fmla="*/ 26 w 33"/>
                <a:gd name="T23" fmla="*/ 30 h 40"/>
                <a:gd name="T24" fmla="*/ 30 w 33"/>
                <a:gd name="T25" fmla="*/ 35 h 40"/>
                <a:gd name="T26" fmla="*/ 27 w 33"/>
                <a:gd name="T27" fmla="*/ 37 h 40"/>
                <a:gd name="T28" fmla="*/ 25 w 33"/>
                <a:gd name="T29" fmla="*/ 39 h 40"/>
                <a:gd name="T30" fmla="*/ 21 w 33"/>
                <a:gd name="T31" fmla="*/ 40 h 40"/>
                <a:gd name="T32" fmla="*/ 17 w 33"/>
                <a:gd name="T33" fmla="*/ 40 h 40"/>
                <a:gd name="T34" fmla="*/ 12 w 33"/>
                <a:gd name="T35" fmla="*/ 39 h 40"/>
                <a:gd name="T36" fmla="*/ 8 w 33"/>
                <a:gd name="T37" fmla="*/ 38 h 40"/>
                <a:gd name="T38" fmla="*/ 5 w 33"/>
                <a:gd name="T39" fmla="*/ 35 h 40"/>
                <a:gd name="T40" fmla="*/ 3 w 33"/>
                <a:gd name="T41" fmla="*/ 31 h 40"/>
                <a:gd name="T42" fmla="*/ 1 w 33"/>
                <a:gd name="T43" fmla="*/ 26 h 40"/>
                <a:gd name="T44" fmla="*/ 0 w 33"/>
                <a:gd name="T45" fmla="*/ 20 h 40"/>
                <a:gd name="T46" fmla="*/ 2 w 33"/>
                <a:gd name="T47" fmla="*/ 12 h 40"/>
                <a:gd name="T48" fmla="*/ 5 w 33"/>
                <a:gd name="T49" fmla="*/ 5 h 40"/>
                <a:gd name="T50" fmla="*/ 10 w 33"/>
                <a:gd name="T51" fmla="*/ 1 h 40"/>
                <a:gd name="T52" fmla="*/ 17 w 33"/>
                <a:gd name="T53" fmla="*/ 0 h 40"/>
                <a:gd name="T54" fmla="*/ 24 w 33"/>
                <a:gd name="T55" fmla="*/ 2 h 40"/>
                <a:gd name="T56" fmla="*/ 29 w 33"/>
                <a:gd name="T57" fmla="*/ 6 h 40"/>
                <a:gd name="T58" fmla="*/ 32 w 33"/>
                <a:gd name="T59" fmla="*/ 12 h 40"/>
                <a:gd name="T60" fmla="*/ 33 w 33"/>
                <a:gd name="T61" fmla="*/ 19 h 40"/>
                <a:gd name="T62" fmla="*/ 26 w 33"/>
                <a:gd name="T63" fmla="*/ 17 h 40"/>
                <a:gd name="T64" fmla="*/ 25 w 33"/>
                <a:gd name="T65" fmla="*/ 13 h 40"/>
                <a:gd name="T66" fmla="*/ 23 w 33"/>
                <a:gd name="T67" fmla="*/ 10 h 40"/>
                <a:gd name="T68" fmla="*/ 21 w 33"/>
                <a:gd name="T69" fmla="*/ 8 h 40"/>
                <a:gd name="T70" fmla="*/ 17 w 33"/>
                <a:gd name="T71" fmla="*/ 7 h 40"/>
                <a:gd name="T72" fmla="*/ 13 w 33"/>
                <a:gd name="T73" fmla="*/ 8 h 40"/>
                <a:gd name="T74" fmla="*/ 11 w 33"/>
                <a:gd name="T75" fmla="*/ 9 h 40"/>
                <a:gd name="T76" fmla="*/ 9 w 33"/>
                <a:gd name="T77" fmla="*/ 12 h 40"/>
                <a:gd name="T78" fmla="*/ 8 w 33"/>
                <a:gd name="T79" fmla="*/ 17 h 40"/>
                <a:gd name="T80" fmla="*/ 26 w 33"/>
                <a:gd name="T81"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40">
                  <a:moveTo>
                    <a:pt x="33" y="19"/>
                  </a:moveTo>
                  <a:cubicBezTo>
                    <a:pt x="33" y="20"/>
                    <a:pt x="33" y="21"/>
                    <a:pt x="33" y="21"/>
                  </a:cubicBezTo>
                  <a:cubicBezTo>
                    <a:pt x="33" y="22"/>
                    <a:pt x="33" y="22"/>
                    <a:pt x="33" y="23"/>
                  </a:cubicBezTo>
                  <a:cubicBezTo>
                    <a:pt x="8" y="23"/>
                    <a:pt x="8" y="23"/>
                    <a:pt x="8" y="23"/>
                  </a:cubicBezTo>
                  <a:cubicBezTo>
                    <a:pt x="8" y="25"/>
                    <a:pt x="8" y="26"/>
                    <a:pt x="9" y="28"/>
                  </a:cubicBezTo>
                  <a:cubicBezTo>
                    <a:pt x="10" y="29"/>
                    <a:pt x="10" y="30"/>
                    <a:pt x="11" y="31"/>
                  </a:cubicBezTo>
                  <a:cubicBezTo>
                    <a:pt x="12" y="32"/>
                    <a:pt x="13" y="32"/>
                    <a:pt x="14" y="33"/>
                  </a:cubicBezTo>
                  <a:cubicBezTo>
                    <a:pt x="15" y="33"/>
                    <a:pt x="16" y="33"/>
                    <a:pt x="17" y="33"/>
                  </a:cubicBezTo>
                  <a:cubicBezTo>
                    <a:pt x="18" y="33"/>
                    <a:pt x="19" y="33"/>
                    <a:pt x="20" y="33"/>
                  </a:cubicBezTo>
                  <a:cubicBezTo>
                    <a:pt x="20" y="33"/>
                    <a:pt x="21" y="33"/>
                    <a:pt x="22" y="32"/>
                  </a:cubicBezTo>
                  <a:cubicBezTo>
                    <a:pt x="23" y="32"/>
                    <a:pt x="23" y="32"/>
                    <a:pt x="24" y="32"/>
                  </a:cubicBezTo>
                  <a:cubicBezTo>
                    <a:pt x="24" y="31"/>
                    <a:pt x="25" y="31"/>
                    <a:pt x="26" y="30"/>
                  </a:cubicBezTo>
                  <a:cubicBezTo>
                    <a:pt x="30" y="35"/>
                    <a:pt x="30" y="35"/>
                    <a:pt x="30" y="35"/>
                  </a:cubicBezTo>
                  <a:cubicBezTo>
                    <a:pt x="29" y="36"/>
                    <a:pt x="28" y="37"/>
                    <a:pt x="27" y="37"/>
                  </a:cubicBezTo>
                  <a:cubicBezTo>
                    <a:pt x="27" y="38"/>
                    <a:pt x="26" y="38"/>
                    <a:pt x="25" y="39"/>
                  </a:cubicBezTo>
                  <a:cubicBezTo>
                    <a:pt x="24" y="39"/>
                    <a:pt x="22" y="40"/>
                    <a:pt x="21" y="40"/>
                  </a:cubicBezTo>
                  <a:cubicBezTo>
                    <a:pt x="20" y="40"/>
                    <a:pt x="18" y="40"/>
                    <a:pt x="17" y="40"/>
                  </a:cubicBezTo>
                  <a:cubicBezTo>
                    <a:pt x="15" y="40"/>
                    <a:pt x="14" y="40"/>
                    <a:pt x="12" y="39"/>
                  </a:cubicBezTo>
                  <a:cubicBezTo>
                    <a:pt x="11" y="39"/>
                    <a:pt x="10" y="38"/>
                    <a:pt x="8" y="38"/>
                  </a:cubicBezTo>
                  <a:cubicBezTo>
                    <a:pt x="7" y="37"/>
                    <a:pt x="6" y="36"/>
                    <a:pt x="5" y="35"/>
                  </a:cubicBezTo>
                  <a:cubicBezTo>
                    <a:pt x="4" y="34"/>
                    <a:pt x="4" y="33"/>
                    <a:pt x="3" y="31"/>
                  </a:cubicBezTo>
                  <a:cubicBezTo>
                    <a:pt x="2" y="30"/>
                    <a:pt x="1" y="28"/>
                    <a:pt x="1" y="26"/>
                  </a:cubicBezTo>
                  <a:cubicBezTo>
                    <a:pt x="1" y="24"/>
                    <a:pt x="0" y="22"/>
                    <a:pt x="0" y="20"/>
                  </a:cubicBezTo>
                  <a:cubicBezTo>
                    <a:pt x="0" y="17"/>
                    <a:pt x="1" y="14"/>
                    <a:pt x="2" y="12"/>
                  </a:cubicBezTo>
                  <a:cubicBezTo>
                    <a:pt x="2" y="9"/>
                    <a:pt x="4" y="7"/>
                    <a:pt x="5" y="5"/>
                  </a:cubicBezTo>
                  <a:cubicBezTo>
                    <a:pt x="6" y="4"/>
                    <a:pt x="8" y="2"/>
                    <a:pt x="10" y="1"/>
                  </a:cubicBezTo>
                  <a:cubicBezTo>
                    <a:pt x="12" y="1"/>
                    <a:pt x="15" y="0"/>
                    <a:pt x="17" y="0"/>
                  </a:cubicBezTo>
                  <a:cubicBezTo>
                    <a:pt x="20" y="0"/>
                    <a:pt x="22" y="1"/>
                    <a:pt x="24" y="2"/>
                  </a:cubicBezTo>
                  <a:cubicBezTo>
                    <a:pt x="26" y="3"/>
                    <a:pt x="28" y="4"/>
                    <a:pt x="29" y="6"/>
                  </a:cubicBezTo>
                  <a:cubicBezTo>
                    <a:pt x="31" y="8"/>
                    <a:pt x="32" y="10"/>
                    <a:pt x="32" y="12"/>
                  </a:cubicBezTo>
                  <a:cubicBezTo>
                    <a:pt x="33" y="14"/>
                    <a:pt x="33" y="17"/>
                    <a:pt x="33" y="19"/>
                  </a:cubicBezTo>
                  <a:close/>
                  <a:moveTo>
                    <a:pt x="26" y="17"/>
                  </a:moveTo>
                  <a:cubicBezTo>
                    <a:pt x="26" y="15"/>
                    <a:pt x="25" y="14"/>
                    <a:pt x="25" y="13"/>
                  </a:cubicBezTo>
                  <a:cubicBezTo>
                    <a:pt x="25" y="12"/>
                    <a:pt x="24" y="11"/>
                    <a:pt x="23" y="10"/>
                  </a:cubicBezTo>
                  <a:cubicBezTo>
                    <a:pt x="23" y="9"/>
                    <a:pt x="22" y="8"/>
                    <a:pt x="21" y="8"/>
                  </a:cubicBezTo>
                  <a:cubicBezTo>
                    <a:pt x="20" y="7"/>
                    <a:pt x="18" y="7"/>
                    <a:pt x="17" y="7"/>
                  </a:cubicBezTo>
                  <a:cubicBezTo>
                    <a:pt x="15" y="7"/>
                    <a:pt x="14" y="7"/>
                    <a:pt x="13" y="8"/>
                  </a:cubicBezTo>
                  <a:cubicBezTo>
                    <a:pt x="12" y="8"/>
                    <a:pt x="11" y="9"/>
                    <a:pt x="11" y="9"/>
                  </a:cubicBezTo>
                  <a:cubicBezTo>
                    <a:pt x="10" y="10"/>
                    <a:pt x="9" y="11"/>
                    <a:pt x="9" y="12"/>
                  </a:cubicBezTo>
                  <a:cubicBezTo>
                    <a:pt x="8" y="14"/>
                    <a:pt x="8" y="15"/>
                    <a:pt x="8" y="17"/>
                  </a:cubicBezTo>
                  <a:lnTo>
                    <a:pt x="26"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3" name="Freeform 60">
              <a:extLst>
                <a:ext uri="{FF2B5EF4-FFF2-40B4-BE49-F238E27FC236}">
                  <a16:creationId xmlns:a16="http://schemas.microsoft.com/office/drawing/2014/main" id="{15FBF980-B96C-472B-A46B-A731CA164E92}"/>
                </a:ext>
              </a:extLst>
            </p:cNvPr>
            <p:cNvSpPr>
              <a:spLocks/>
            </p:cNvSpPr>
            <p:nvPr userDrawn="1"/>
          </p:nvSpPr>
          <p:spPr bwMode="auto">
            <a:xfrm>
              <a:off x="1727435" y="6421821"/>
              <a:ext cx="122060" cy="97648"/>
            </a:xfrm>
            <a:custGeom>
              <a:avLst/>
              <a:gdLst>
                <a:gd name="T0" fmla="*/ 56 w 70"/>
                <a:gd name="T1" fmla="*/ 56 h 56"/>
                <a:gd name="T2" fmla="*/ 46 w 70"/>
                <a:gd name="T3" fmla="*/ 56 h 56"/>
                <a:gd name="T4" fmla="*/ 35 w 70"/>
                <a:gd name="T5" fmla="*/ 16 h 56"/>
                <a:gd name="T6" fmla="*/ 25 w 70"/>
                <a:gd name="T7" fmla="*/ 56 h 56"/>
                <a:gd name="T8" fmla="*/ 15 w 70"/>
                <a:gd name="T9" fmla="*/ 56 h 56"/>
                <a:gd name="T10" fmla="*/ 0 w 70"/>
                <a:gd name="T11" fmla="*/ 0 h 56"/>
                <a:gd name="T12" fmla="*/ 10 w 70"/>
                <a:gd name="T13" fmla="*/ 0 h 56"/>
                <a:gd name="T14" fmla="*/ 21 w 70"/>
                <a:gd name="T15" fmla="*/ 38 h 56"/>
                <a:gd name="T16" fmla="*/ 31 w 70"/>
                <a:gd name="T17" fmla="*/ 0 h 56"/>
                <a:gd name="T18" fmla="*/ 40 w 70"/>
                <a:gd name="T19" fmla="*/ 0 h 56"/>
                <a:gd name="T20" fmla="*/ 50 w 70"/>
                <a:gd name="T21" fmla="*/ 38 h 56"/>
                <a:gd name="T22" fmla="*/ 60 w 70"/>
                <a:gd name="T23" fmla="*/ 0 h 56"/>
                <a:gd name="T24" fmla="*/ 70 w 70"/>
                <a:gd name="T25" fmla="*/ 0 h 56"/>
                <a:gd name="T26" fmla="*/ 56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6" y="56"/>
                  </a:moveTo>
                  <a:lnTo>
                    <a:pt x="46" y="56"/>
                  </a:lnTo>
                  <a:lnTo>
                    <a:pt x="35" y="16"/>
                  </a:lnTo>
                  <a:lnTo>
                    <a:pt x="25" y="56"/>
                  </a:lnTo>
                  <a:lnTo>
                    <a:pt x="15" y="56"/>
                  </a:lnTo>
                  <a:lnTo>
                    <a:pt x="0" y="0"/>
                  </a:lnTo>
                  <a:lnTo>
                    <a:pt x="10" y="0"/>
                  </a:lnTo>
                  <a:lnTo>
                    <a:pt x="21" y="38"/>
                  </a:lnTo>
                  <a:lnTo>
                    <a:pt x="31" y="0"/>
                  </a:lnTo>
                  <a:lnTo>
                    <a:pt x="40" y="0"/>
                  </a:lnTo>
                  <a:lnTo>
                    <a:pt x="50" y="38"/>
                  </a:lnTo>
                  <a:lnTo>
                    <a:pt x="60" y="0"/>
                  </a:lnTo>
                  <a:lnTo>
                    <a:pt x="70" y="0"/>
                  </a:lnTo>
                  <a:lnTo>
                    <a:pt x="56"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4" name="Freeform 61">
              <a:extLst>
                <a:ext uri="{FF2B5EF4-FFF2-40B4-BE49-F238E27FC236}">
                  <a16:creationId xmlns:a16="http://schemas.microsoft.com/office/drawing/2014/main" id="{64F1DD18-05EE-4F9F-9E6B-E03C4C500F21}"/>
                </a:ext>
              </a:extLst>
            </p:cNvPr>
            <p:cNvSpPr>
              <a:spLocks noEditPoints="1"/>
            </p:cNvSpPr>
            <p:nvPr userDrawn="1"/>
          </p:nvSpPr>
          <p:spPr bwMode="auto">
            <a:xfrm>
              <a:off x="1859957" y="6418333"/>
              <a:ext cx="87186" cy="102879"/>
            </a:xfrm>
            <a:custGeom>
              <a:avLst/>
              <a:gdLst>
                <a:gd name="T0" fmla="*/ 34 w 34"/>
                <a:gd name="T1" fmla="*/ 20 h 40"/>
                <a:gd name="T2" fmla="*/ 33 w 34"/>
                <a:gd name="T3" fmla="*/ 28 h 40"/>
                <a:gd name="T4" fmla="*/ 29 w 34"/>
                <a:gd name="T5" fmla="*/ 35 h 40"/>
                <a:gd name="T6" fmla="*/ 24 w 34"/>
                <a:gd name="T7" fmla="*/ 39 h 40"/>
                <a:gd name="T8" fmla="*/ 17 w 34"/>
                <a:gd name="T9" fmla="*/ 40 h 40"/>
                <a:gd name="T10" fmla="*/ 10 w 34"/>
                <a:gd name="T11" fmla="*/ 39 h 40"/>
                <a:gd name="T12" fmla="*/ 5 w 34"/>
                <a:gd name="T13" fmla="*/ 35 h 40"/>
                <a:gd name="T14" fmla="*/ 1 w 34"/>
                <a:gd name="T15" fmla="*/ 28 h 40"/>
                <a:gd name="T16" fmla="*/ 0 w 34"/>
                <a:gd name="T17" fmla="*/ 20 h 40"/>
                <a:gd name="T18" fmla="*/ 1 w 34"/>
                <a:gd name="T19" fmla="*/ 12 h 40"/>
                <a:gd name="T20" fmla="*/ 5 w 34"/>
                <a:gd name="T21" fmla="*/ 5 h 40"/>
                <a:gd name="T22" fmla="*/ 11 w 34"/>
                <a:gd name="T23" fmla="*/ 1 h 40"/>
                <a:gd name="T24" fmla="*/ 17 w 34"/>
                <a:gd name="T25" fmla="*/ 0 h 40"/>
                <a:gd name="T26" fmla="*/ 24 w 34"/>
                <a:gd name="T27" fmla="*/ 1 h 40"/>
                <a:gd name="T28" fmla="*/ 29 w 34"/>
                <a:gd name="T29" fmla="*/ 5 h 40"/>
                <a:gd name="T30" fmla="*/ 33 w 34"/>
                <a:gd name="T31" fmla="*/ 12 h 40"/>
                <a:gd name="T32" fmla="*/ 34 w 34"/>
                <a:gd name="T33" fmla="*/ 20 h 40"/>
                <a:gd name="T34" fmla="*/ 27 w 34"/>
                <a:gd name="T35" fmla="*/ 20 h 40"/>
                <a:gd name="T36" fmla="*/ 26 w 34"/>
                <a:gd name="T37" fmla="*/ 15 h 40"/>
                <a:gd name="T38" fmla="*/ 24 w 34"/>
                <a:gd name="T39" fmla="*/ 11 h 40"/>
                <a:gd name="T40" fmla="*/ 21 w 34"/>
                <a:gd name="T41" fmla="*/ 8 h 40"/>
                <a:gd name="T42" fmla="*/ 17 w 34"/>
                <a:gd name="T43" fmla="*/ 7 h 40"/>
                <a:gd name="T44" fmla="*/ 13 w 34"/>
                <a:gd name="T45" fmla="*/ 8 h 40"/>
                <a:gd name="T46" fmla="*/ 10 w 34"/>
                <a:gd name="T47" fmla="*/ 11 h 40"/>
                <a:gd name="T48" fmla="*/ 8 w 34"/>
                <a:gd name="T49" fmla="*/ 15 h 40"/>
                <a:gd name="T50" fmla="*/ 8 w 34"/>
                <a:gd name="T51" fmla="*/ 20 h 40"/>
                <a:gd name="T52" fmla="*/ 8 w 34"/>
                <a:gd name="T53" fmla="*/ 26 h 40"/>
                <a:gd name="T54" fmla="*/ 10 w 34"/>
                <a:gd name="T55" fmla="*/ 30 h 40"/>
                <a:gd name="T56" fmla="*/ 13 w 34"/>
                <a:gd name="T57" fmla="*/ 32 h 40"/>
                <a:gd name="T58" fmla="*/ 17 w 34"/>
                <a:gd name="T59" fmla="*/ 33 h 40"/>
                <a:gd name="T60" fmla="*/ 21 w 34"/>
                <a:gd name="T61" fmla="*/ 32 h 40"/>
                <a:gd name="T62" fmla="*/ 24 w 34"/>
                <a:gd name="T63" fmla="*/ 29 h 40"/>
                <a:gd name="T64" fmla="*/ 26 w 34"/>
                <a:gd name="T65" fmla="*/ 25 h 40"/>
                <a:gd name="T66" fmla="*/ 27 w 34"/>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0">
                  <a:moveTo>
                    <a:pt x="34" y="20"/>
                  </a:moveTo>
                  <a:cubicBezTo>
                    <a:pt x="34" y="23"/>
                    <a:pt x="34" y="26"/>
                    <a:pt x="33" y="28"/>
                  </a:cubicBezTo>
                  <a:cubicBezTo>
                    <a:pt x="32" y="31"/>
                    <a:pt x="31" y="33"/>
                    <a:pt x="29" y="35"/>
                  </a:cubicBezTo>
                  <a:cubicBezTo>
                    <a:pt x="28" y="37"/>
                    <a:pt x="26" y="38"/>
                    <a:pt x="24" y="39"/>
                  </a:cubicBezTo>
                  <a:cubicBezTo>
                    <a:pt x="22" y="40"/>
                    <a:pt x="20" y="40"/>
                    <a:pt x="17" y="40"/>
                  </a:cubicBezTo>
                  <a:cubicBezTo>
                    <a:pt x="15" y="40"/>
                    <a:pt x="12" y="40"/>
                    <a:pt x="10" y="39"/>
                  </a:cubicBezTo>
                  <a:cubicBezTo>
                    <a:pt x="8" y="38"/>
                    <a:pt x="6" y="36"/>
                    <a:pt x="5" y="35"/>
                  </a:cubicBezTo>
                  <a:cubicBezTo>
                    <a:pt x="3" y="33"/>
                    <a:pt x="2" y="31"/>
                    <a:pt x="1" y="28"/>
                  </a:cubicBezTo>
                  <a:cubicBezTo>
                    <a:pt x="1" y="26"/>
                    <a:pt x="0" y="23"/>
                    <a:pt x="0" y="20"/>
                  </a:cubicBezTo>
                  <a:cubicBezTo>
                    <a:pt x="0" y="17"/>
                    <a:pt x="1" y="14"/>
                    <a:pt x="1" y="12"/>
                  </a:cubicBezTo>
                  <a:cubicBezTo>
                    <a:pt x="2" y="9"/>
                    <a:pt x="4" y="7"/>
                    <a:pt x="5" y="5"/>
                  </a:cubicBezTo>
                  <a:cubicBezTo>
                    <a:pt x="7" y="4"/>
                    <a:pt x="8" y="2"/>
                    <a:pt x="11" y="1"/>
                  </a:cubicBezTo>
                  <a:cubicBezTo>
                    <a:pt x="13" y="1"/>
                    <a:pt x="15" y="0"/>
                    <a:pt x="17" y="0"/>
                  </a:cubicBezTo>
                  <a:cubicBezTo>
                    <a:pt x="20" y="0"/>
                    <a:pt x="22" y="1"/>
                    <a:pt x="24" y="1"/>
                  </a:cubicBezTo>
                  <a:cubicBezTo>
                    <a:pt x="26" y="2"/>
                    <a:pt x="28" y="4"/>
                    <a:pt x="29" y="5"/>
                  </a:cubicBezTo>
                  <a:cubicBezTo>
                    <a:pt x="31" y="7"/>
                    <a:pt x="32" y="9"/>
                    <a:pt x="33" y="12"/>
                  </a:cubicBezTo>
                  <a:cubicBezTo>
                    <a:pt x="34" y="14"/>
                    <a:pt x="34" y="17"/>
                    <a:pt x="34" y="20"/>
                  </a:cubicBezTo>
                  <a:close/>
                  <a:moveTo>
                    <a:pt x="27" y="20"/>
                  </a:moveTo>
                  <a:cubicBezTo>
                    <a:pt x="27" y="18"/>
                    <a:pt x="27" y="16"/>
                    <a:pt x="26" y="15"/>
                  </a:cubicBezTo>
                  <a:cubicBezTo>
                    <a:pt x="26" y="13"/>
                    <a:pt x="25" y="12"/>
                    <a:pt x="24" y="11"/>
                  </a:cubicBezTo>
                  <a:cubicBezTo>
                    <a:pt x="23" y="10"/>
                    <a:pt x="22" y="9"/>
                    <a:pt x="21" y="8"/>
                  </a:cubicBezTo>
                  <a:cubicBezTo>
                    <a:pt x="20" y="8"/>
                    <a:pt x="18" y="7"/>
                    <a:pt x="17" y="7"/>
                  </a:cubicBezTo>
                  <a:cubicBezTo>
                    <a:pt x="16" y="7"/>
                    <a:pt x="14" y="8"/>
                    <a:pt x="13" y="8"/>
                  </a:cubicBezTo>
                  <a:cubicBezTo>
                    <a:pt x="12" y="9"/>
                    <a:pt x="11" y="10"/>
                    <a:pt x="10" y="11"/>
                  </a:cubicBezTo>
                  <a:cubicBezTo>
                    <a:pt x="9" y="12"/>
                    <a:pt x="9" y="13"/>
                    <a:pt x="8" y="15"/>
                  </a:cubicBezTo>
                  <a:cubicBezTo>
                    <a:pt x="8" y="16"/>
                    <a:pt x="8" y="18"/>
                    <a:pt x="8" y="20"/>
                  </a:cubicBezTo>
                  <a:cubicBezTo>
                    <a:pt x="8" y="22"/>
                    <a:pt x="8" y="24"/>
                    <a:pt x="8" y="26"/>
                  </a:cubicBezTo>
                  <a:cubicBezTo>
                    <a:pt x="9" y="27"/>
                    <a:pt x="10" y="28"/>
                    <a:pt x="10" y="30"/>
                  </a:cubicBezTo>
                  <a:cubicBezTo>
                    <a:pt x="11" y="31"/>
                    <a:pt x="12" y="32"/>
                    <a:pt x="13" y="32"/>
                  </a:cubicBezTo>
                  <a:cubicBezTo>
                    <a:pt x="15" y="33"/>
                    <a:pt x="16" y="33"/>
                    <a:pt x="17" y="33"/>
                  </a:cubicBezTo>
                  <a:cubicBezTo>
                    <a:pt x="19" y="33"/>
                    <a:pt x="20" y="33"/>
                    <a:pt x="21" y="32"/>
                  </a:cubicBezTo>
                  <a:cubicBezTo>
                    <a:pt x="22" y="31"/>
                    <a:pt x="23"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5" name="Freeform 62">
              <a:extLst>
                <a:ext uri="{FF2B5EF4-FFF2-40B4-BE49-F238E27FC236}">
                  <a16:creationId xmlns:a16="http://schemas.microsoft.com/office/drawing/2014/main" id="{6051CC00-BFF2-4334-9855-62AD588546F7}"/>
                </a:ext>
              </a:extLst>
            </p:cNvPr>
            <p:cNvSpPr>
              <a:spLocks/>
            </p:cNvSpPr>
            <p:nvPr userDrawn="1"/>
          </p:nvSpPr>
          <p:spPr bwMode="auto">
            <a:xfrm>
              <a:off x="1968067" y="6418333"/>
              <a:ext cx="57543" cy="101135"/>
            </a:xfrm>
            <a:custGeom>
              <a:avLst/>
              <a:gdLst>
                <a:gd name="T0" fmla="*/ 21 w 23"/>
                <a:gd name="T1" fmla="*/ 9 h 39"/>
                <a:gd name="T2" fmla="*/ 18 w 23"/>
                <a:gd name="T3" fmla="*/ 8 h 39"/>
                <a:gd name="T4" fmla="*/ 15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9 w 23"/>
                <a:gd name="T21" fmla="*/ 3 h 39"/>
                <a:gd name="T22" fmla="*/ 11 w 23"/>
                <a:gd name="T23" fmla="*/ 1 h 39"/>
                <a:gd name="T24" fmla="*/ 14 w 23"/>
                <a:gd name="T25" fmla="*/ 0 h 39"/>
                <a:gd name="T26" fmla="*/ 17 w 23"/>
                <a:gd name="T27" fmla="*/ 0 h 39"/>
                <a:gd name="T28" fmla="*/ 20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19" y="8"/>
                    <a:pt x="18" y="8"/>
                  </a:cubicBezTo>
                  <a:cubicBezTo>
                    <a:pt x="18" y="8"/>
                    <a:pt x="17" y="7"/>
                    <a:pt x="15" y="7"/>
                  </a:cubicBezTo>
                  <a:cubicBezTo>
                    <a:pt x="13" y="7"/>
                    <a:pt x="11" y="8"/>
                    <a:pt x="10" y="10"/>
                  </a:cubicBezTo>
                  <a:cubicBezTo>
                    <a:pt x="8"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9" y="3"/>
                  </a:cubicBezTo>
                  <a:cubicBezTo>
                    <a:pt x="10" y="2"/>
                    <a:pt x="11" y="2"/>
                    <a:pt x="11" y="1"/>
                  </a:cubicBezTo>
                  <a:cubicBezTo>
                    <a:pt x="12" y="1"/>
                    <a:pt x="13" y="1"/>
                    <a:pt x="14" y="0"/>
                  </a:cubicBezTo>
                  <a:cubicBezTo>
                    <a:pt x="15" y="0"/>
                    <a:pt x="16" y="0"/>
                    <a:pt x="17" y="0"/>
                  </a:cubicBezTo>
                  <a:cubicBezTo>
                    <a:pt x="18" y="0"/>
                    <a:pt x="19" y="0"/>
                    <a:pt x="20" y="1"/>
                  </a:cubicBezTo>
                  <a:cubicBezTo>
                    <a:pt x="21" y="1"/>
                    <a:pt x="22"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6" name="Freeform 63">
              <a:extLst>
                <a:ext uri="{FF2B5EF4-FFF2-40B4-BE49-F238E27FC236}">
                  <a16:creationId xmlns:a16="http://schemas.microsoft.com/office/drawing/2014/main" id="{905DD261-B224-46ED-8CEE-E8D180BA4B72}"/>
                </a:ext>
              </a:extLst>
            </p:cNvPr>
            <p:cNvSpPr>
              <a:spLocks/>
            </p:cNvSpPr>
            <p:nvPr userDrawn="1"/>
          </p:nvSpPr>
          <p:spPr bwMode="auto">
            <a:xfrm>
              <a:off x="2043046" y="6383459"/>
              <a:ext cx="19181" cy="136010"/>
            </a:xfrm>
            <a:custGeom>
              <a:avLst/>
              <a:gdLst>
                <a:gd name="T0" fmla="*/ 0 w 11"/>
                <a:gd name="T1" fmla="*/ 78 h 78"/>
                <a:gd name="T2" fmla="*/ 0 w 11"/>
                <a:gd name="T3" fmla="*/ 6 h 78"/>
                <a:gd name="T4" fmla="*/ 11 w 11"/>
                <a:gd name="T5" fmla="*/ 0 h 78"/>
                <a:gd name="T6" fmla="*/ 11 w 11"/>
                <a:gd name="T7" fmla="*/ 78 h 78"/>
                <a:gd name="T8" fmla="*/ 0 w 11"/>
                <a:gd name="T9" fmla="*/ 78 h 78"/>
              </a:gdLst>
              <a:ahLst/>
              <a:cxnLst>
                <a:cxn ang="0">
                  <a:pos x="T0" y="T1"/>
                </a:cxn>
                <a:cxn ang="0">
                  <a:pos x="T2" y="T3"/>
                </a:cxn>
                <a:cxn ang="0">
                  <a:pos x="T4" y="T5"/>
                </a:cxn>
                <a:cxn ang="0">
                  <a:pos x="T6" y="T7"/>
                </a:cxn>
                <a:cxn ang="0">
                  <a:pos x="T8" y="T9"/>
                </a:cxn>
              </a:cxnLst>
              <a:rect l="0" t="0" r="r" b="b"/>
              <a:pathLst>
                <a:path w="11" h="78">
                  <a:moveTo>
                    <a:pt x="0" y="78"/>
                  </a:moveTo>
                  <a:lnTo>
                    <a:pt x="0" y="6"/>
                  </a:lnTo>
                  <a:lnTo>
                    <a:pt x="11" y="0"/>
                  </a:lnTo>
                  <a:lnTo>
                    <a:pt x="11" y="78"/>
                  </a:lnTo>
                  <a:lnTo>
                    <a:pt x="0"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7" name="Freeform 64">
              <a:extLst>
                <a:ext uri="{FF2B5EF4-FFF2-40B4-BE49-F238E27FC236}">
                  <a16:creationId xmlns:a16="http://schemas.microsoft.com/office/drawing/2014/main" id="{A23129DF-0296-4CA9-9723-124682F0A70E}"/>
                </a:ext>
              </a:extLst>
            </p:cNvPr>
            <p:cNvSpPr>
              <a:spLocks noEditPoints="1"/>
            </p:cNvSpPr>
            <p:nvPr userDrawn="1"/>
          </p:nvSpPr>
          <p:spPr bwMode="auto">
            <a:xfrm>
              <a:off x="2084896" y="6383459"/>
              <a:ext cx="80211" cy="137753"/>
            </a:xfrm>
            <a:custGeom>
              <a:avLst/>
              <a:gdLst>
                <a:gd name="T0" fmla="*/ 24 w 32"/>
                <a:gd name="T1" fmla="*/ 53 h 54"/>
                <a:gd name="T2" fmla="*/ 24 w 32"/>
                <a:gd name="T3" fmla="*/ 50 h 54"/>
                <a:gd name="T4" fmla="*/ 22 w 32"/>
                <a:gd name="T5" fmla="*/ 51 h 54"/>
                <a:gd name="T6" fmla="*/ 20 w 32"/>
                <a:gd name="T7" fmla="*/ 53 h 54"/>
                <a:gd name="T8" fmla="*/ 17 w 32"/>
                <a:gd name="T9" fmla="*/ 54 h 54"/>
                <a:gd name="T10" fmla="*/ 14 w 32"/>
                <a:gd name="T11" fmla="*/ 54 h 54"/>
                <a:gd name="T12" fmla="*/ 9 w 32"/>
                <a:gd name="T13" fmla="*/ 53 h 54"/>
                <a:gd name="T14" fmla="*/ 4 w 32"/>
                <a:gd name="T15" fmla="*/ 49 h 54"/>
                <a:gd name="T16" fmla="*/ 1 w 32"/>
                <a:gd name="T17" fmla="*/ 43 h 54"/>
                <a:gd name="T18" fmla="*/ 0 w 32"/>
                <a:gd name="T19" fmla="*/ 33 h 54"/>
                <a:gd name="T20" fmla="*/ 1 w 32"/>
                <a:gd name="T21" fmla="*/ 25 h 54"/>
                <a:gd name="T22" fmla="*/ 4 w 32"/>
                <a:gd name="T23" fmla="*/ 19 h 54"/>
                <a:gd name="T24" fmla="*/ 9 w 32"/>
                <a:gd name="T25" fmla="*/ 15 h 54"/>
                <a:gd name="T26" fmla="*/ 15 w 32"/>
                <a:gd name="T27" fmla="*/ 14 h 54"/>
                <a:gd name="T28" fmla="*/ 18 w 32"/>
                <a:gd name="T29" fmla="*/ 14 h 54"/>
                <a:gd name="T30" fmla="*/ 20 w 32"/>
                <a:gd name="T31" fmla="*/ 15 h 54"/>
                <a:gd name="T32" fmla="*/ 22 w 32"/>
                <a:gd name="T33" fmla="*/ 17 h 54"/>
                <a:gd name="T34" fmla="*/ 24 w 32"/>
                <a:gd name="T35" fmla="*/ 18 h 54"/>
                <a:gd name="T36" fmla="*/ 24 w 32"/>
                <a:gd name="T37" fmla="*/ 4 h 54"/>
                <a:gd name="T38" fmla="*/ 32 w 32"/>
                <a:gd name="T39" fmla="*/ 0 h 54"/>
                <a:gd name="T40" fmla="*/ 32 w 32"/>
                <a:gd name="T41" fmla="*/ 53 h 54"/>
                <a:gd name="T42" fmla="*/ 24 w 32"/>
                <a:gd name="T43" fmla="*/ 53 h 54"/>
                <a:gd name="T44" fmla="*/ 24 w 32"/>
                <a:gd name="T45" fmla="*/ 26 h 54"/>
                <a:gd name="T46" fmla="*/ 23 w 32"/>
                <a:gd name="T47" fmla="*/ 24 h 54"/>
                <a:gd name="T48" fmla="*/ 21 w 32"/>
                <a:gd name="T49" fmla="*/ 23 h 54"/>
                <a:gd name="T50" fmla="*/ 18 w 32"/>
                <a:gd name="T51" fmla="*/ 22 h 54"/>
                <a:gd name="T52" fmla="*/ 15 w 32"/>
                <a:gd name="T53" fmla="*/ 21 h 54"/>
                <a:gd name="T54" fmla="*/ 9 w 32"/>
                <a:gd name="T55" fmla="*/ 24 h 54"/>
                <a:gd name="T56" fmla="*/ 7 w 32"/>
                <a:gd name="T57" fmla="*/ 33 h 54"/>
                <a:gd name="T58" fmla="*/ 8 w 32"/>
                <a:gd name="T59" fmla="*/ 39 h 54"/>
                <a:gd name="T60" fmla="*/ 9 w 32"/>
                <a:gd name="T61" fmla="*/ 44 h 54"/>
                <a:gd name="T62" fmla="*/ 12 w 32"/>
                <a:gd name="T63" fmla="*/ 46 h 54"/>
                <a:gd name="T64" fmla="*/ 16 w 32"/>
                <a:gd name="T65" fmla="*/ 47 h 54"/>
                <a:gd name="T66" fmla="*/ 18 w 32"/>
                <a:gd name="T67" fmla="*/ 47 h 54"/>
                <a:gd name="T68" fmla="*/ 21 w 32"/>
                <a:gd name="T69" fmla="*/ 46 h 54"/>
                <a:gd name="T70" fmla="*/ 23 w 32"/>
                <a:gd name="T71" fmla="*/ 44 h 54"/>
                <a:gd name="T72" fmla="*/ 24 w 32"/>
                <a:gd name="T73" fmla="*/ 42 h 54"/>
                <a:gd name="T74" fmla="*/ 24 w 32"/>
                <a:gd name="T7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 h="54">
                  <a:moveTo>
                    <a:pt x="24" y="53"/>
                  </a:moveTo>
                  <a:cubicBezTo>
                    <a:pt x="24" y="50"/>
                    <a:pt x="24" y="50"/>
                    <a:pt x="24" y="50"/>
                  </a:cubicBezTo>
                  <a:cubicBezTo>
                    <a:pt x="24" y="50"/>
                    <a:pt x="23" y="51"/>
                    <a:pt x="22" y="51"/>
                  </a:cubicBezTo>
                  <a:cubicBezTo>
                    <a:pt x="21" y="52"/>
                    <a:pt x="21" y="52"/>
                    <a:pt x="20" y="53"/>
                  </a:cubicBezTo>
                  <a:cubicBezTo>
                    <a:pt x="19" y="53"/>
                    <a:pt x="18" y="54"/>
                    <a:pt x="17" y="54"/>
                  </a:cubicBezTo>
                  <a:cubicBezTo>
                    <a:pt x="16" y="54"/>
                    <a:pt x="15" y="54"/>
                    <a:pt x="14" y="54"/>
                  </a:cubicBezTo>
                  <a:cubicBezTo>
                    <a:pt x="12" y="54"/>
                    <a:pt x="10" y="54"/>
                    <a:pt x="9" y="53"/>
                  </a:cubicBezTo>
                  <a:cubicBezTo>
                    <a:pt x="7" y="52"/>
                    <a:pt x="5" y="51"/>
                    <a:pt x="4" y="49"/>
                  </a:cubicBezTo>
                  <a:cubicBezTo>
                    <a:pt x="3" y="48"/>
                    <a:pt x="1" y="45"/>
                    <a:pt x="1" y="43"/>
                  </a:cubicBezTo>
                  <a:cubicBezTo>
                    <a:pt x="0" y="40"/>
                    <a:pt x="0" y="37"/>
                    <a:pt x="0" y="33"/>
                  </a:cubicBezTo>
                  <a:cubicBezTo>
                    <a:pt x="0" y="30"/>
                    <a:pt x="0" y="27"/>
                    <a:pt x="1" y="25"/>
                  </a:cubicBezTo>
                  <a:cubicBezTo>
                    <a:pt x="2" y="22"/>
                    <a:pt x="3" y="20"/>
                    <a:pt x="4" y="19"/>
                  </a:cubicBezTo>
                  <a:cubicBezTo>
                    <a:pt x="6" y="17"/>
                    <a:pt x="7" y="16"/>
                    <a:pt x="9" y="15"/>
                  </a:cubicBezTo>
                  <a:cubicBezTo>
                    <a:pt x="11" y="14"/>
                    <a:pt x="13" y="14"/>
                    <a:pt x="15" y="14"/>
                  </a:cubicBezTo>
                  <a:cubicBezTo>
                    <a:pt x="16" y="14"/>
                    <a:pt x="17" y="14"/>
                    <a:pt x="18" y="14"/>
                  </a:cubicBezTo>
                  <a:cubicBezTo>
                    <a:pt x="18" y="15"/>
                    <a:pt x="19" y="15"/>
                    <a:pt x="20" y="15"/>
                  </a:cubicBezTo>
                  <a:cubicBezTo>
                    <a:pt x="21" y="16"/>
                    <a:pt x="22" y="16"/>
                    <a:pt x="22" y="17"/>
                  </a:cubicBezTo>
                  <a:cubicBezTo>
                    <a:pt x="23" y="17"/>
                    <a:pt x="24" y="18"/>
                    <a:pt x="24" y="18"/>
                  </a:cubicBezTo>
                  <a:cubicBezTo>
                    <a:pt x="24" y="4"/>
                    <a:pt x="24" y="4"/>
                    <a:pt x="24" y="4"/>
                  </a:cubicBezTo>
                  <a:cubicBezTo>
                    <a:pt x="32" y="0"/>
                    <a:pt x="32" y="0"/>
                    <a:pt x="32" y="0"/>
                  </a:cubicBezTo>
                  <a:cubicBezTo>
                    <a:pt x="32" y="53"/>
                    <a:pt x="32" y="53"/>
                    <a:pt x="32" y="53"/>
                  </a:cubicBezTo>
                  <a:lnTo>
                    <a:pt x="24" y="53"/>
                  </a:lnTo>
                  <a:close/>
                  <a:moveTo>
                    <a:pt x="24" y="26"/>
                  </a:moveTo>
                  <a:cubicBezTo>
                    <a:pt x="24" y="26"/>
                    <a:pt x="23" y="25"/>
                    <a:pt x="23" y="24"/>
                  </a:cubicBezTo>
                  <a:cubicBezTo>
                    <a:pt x="22" y="24"/>
                    <a:pt x="22" y="23"/>
                    <a:pt x="21" y="23"/>
                  </a:cubicBezTo>
                  <a:cubicBezTo>
                    <a:pt x="20" y="22"/>
                    <a:pt x="19" y="22"/>
                    <a:pt x="18" y="22"/>
                  </a:cubicBezTo>
                  <a:cubicBezTo>
                    <a:pt x="17" y="21"/>
                    <a:pt x="16" y="21"/>
                    <a:pt x="15" y="21"/>
                  </a:cubicBezTo>
                  <a:cubicBezTo>
                    <a:pt x="13" y="21"/>
                    <a:pt x="11" y="22"/>
                    <a:pt x="9" y="24"/>
                  </a:cubicBezTo>
                  <a:cubicBezTo>
                    <a:pt x="8" y="26"/>
                    <a:pt x="7" y="29"/>
                    <a:pt x="7" y="33"/>
                  </a:cubicBezTo>
                  <a:cubicBezTo>
                    <a:pt x="7" y="36"/>
                    <a:pt x="7" y="38"/>
                    <a:pt x="8" y="39"/>
                  </a:cubicBezTo>
                  <a:cubicBezTo>
                    <a:pt x="8" y="41"/>
                    <a:pt x="9" y="43"/>
                    <a:pt x="9" y="44"/>
                  </a:cubicBezTo>
                  <a:cubicBezTo>
                    <a:pt x="10" y="45"/>
                    <a:pt x="11" y="46"/>
                    <a:pt x="12" y="46"/>
                  </a:cubicBezTo>
                  <a:cubicBezTo>
                    <a:pt x="13" y="47"/>
                    <a:pt x="14" y="47"/>
                    <a:pt x="16" y="47"/>
                  </a:cubicBezTo>
                  <a:cubicBezTo>
                    <a:pt x="17" y="47"/>
                    <a:pt x="18" y="47"/>
                    <a:pt x="18" y="47"/>
                  </a:cubicBezTo>
                  <a:cubicBezTo>
                    <a:pt x="19" y="46"/>
                    <a:pt x="20" y="46"/>
                    <a:pt x="21" y="46"/>
                  </a:cubicBezTo>
                  <a:cubicBezTo>
                    <a:pt x="21" y="45"/>
                    <a:pt x="22" y="45"/>
                    <a:pt x="23" y="44"/>
                  </a:cubicBezTo>
                  <a:cubicBezTo>
                    <a:pt x="23" y="43"/>
                    <a:pt x="24" y="43"/>
                    <a:pt x="24" y="42"/>
                  </a:cubicBezTo>
                  <a:lnTo>
                    <a:pt x="24" y="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8" name="Freeform 65">
              <a:extLst>
                <a:ext uri="{FF2B5EF4-FFF2-40B4-BE49-F238E27FC236}">
                  <a16:creationId xmlns:a16="http://schemas.microsoft.com/office/drawing/2014/main" id="{A2A2BF8E-DA3A-4AC0-B7EB-7CAABFC9E699}"/>
                </a:ext>
              </a:extLst>
            </p:cNvPr>
            <p:cNvSpPr>
              <a:spLocks/>
            </p:cNvSpPr>
            <p:nvPr userDrawn="1"/>
          </p:nvSpPr>
          <p:spPr bwMode="auto">
            <a:xfrm>
              <a:off x="2229624" y="6421821"/>
              <a:ext cx="122060" cy="97648"/>
            </a:xfrm>
            <a:custGeom>
              <a:avLst/>
              <a:gdLst>
                <a:gd name="T0" fmla="*/ 55 w 70"/>
                <a:gd name="T1" fmla="*/ 56 h 56"/>
                <a:gd name="T2" fmla="*/ 45 w 70"/>
                <a:gd name="T3" fmla="*/ 56 h 56"/>
                <a:gd name="T4" fmla="*/ 35 w 70"/>
                <a:gd name="T5" fmla="*/ 16 h 56"/>
                <a:gd name="T6" fmla="*/ 25 w 70"/>
                <a:gd name="T7" fmla="*/ 56 h 56"/>
                <a:gd name="T8" fmla="*/ 16 w 70"/>
                <a:gd name="T9" fmla="*/ 56 h 56"/>
                <a:gd name="T10" fmla="*/ 0 w 70"/>
                <a:gd name="T11" fmla="*/ 0 h 56"/>
                <a:gd name="T12" fmla="*/ 12 w 70"/>
                <a:gd name="T13" fmla="*/ 0 h 56"/>
                <a:gd name="T14" fmla="*/ 20 w 70"/>
                <a:gd name="T15" fmla="*/ 38 h 56"/>
                <a:gd name="T16" fmla="*/ 31 w 70"/>
                <a:gd name="T17" fmla="*/ 0 h 56"/>
                <a:gd name="T18" fmla="*/ 39 w 70"/>
                <a:gd name="T19" fmla="*/ 0 h 56"/>
                <a:gd name="T20" fmla="*/ 51 w 70"/>
                <a:gd name="T21" fmla="*/ 38 h 56"/>
                <a:gd name="T22" fmla="*/ 60 w 70"/>
                <a:gd name="T23" fmla="*/ 0 h 56"/>
                <a:gd name="T24" fmla="*/ 70 w 70"/>
                <a:gd name="T25" fmla="*/ 0 h 56"/>
                <a:gd name="T26" fmla="*/ 55 w 70"/>
                <a:gd name="T2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56">
                  <a:moveTo>
                    <a:pt x="55" y="56"/>
                  </a:moveTo>
                  <a:lnTo>
                    <a:pt x="45" y="56"/>
                  </a:lnTo>
                  <a:lnTo>
                    <a:pt x="35" y="16"/>
                  </a:lnTo>
                  <a:lnTo>
                    <a:pt x="25" y="56"/>
                  </a:lnTo>
                  <a:lnTo>
                    <a:pt x="16" y="56"/>
                  </a:lnTo>
                  <a:lnTo>
                    <a:pt x="0" y="0"/>
                  </a:lnTo>
                  <a:lnTo>
                    <a:pt x="12" y="0"/>
                  </a:lnTo>
                  <a:lnTo>
                    <a:pt x="20" y="38"/>
                  </a:lnTo>
                  <a:lnTo>
                    <a:pt x="31" y="0"/>
                  </a:lnTo>
                  <a:lnTo>
                    <a:pt x="39" y="0"/>
                  </a:lnTo>
                  <a:lnTo>
                    <a:pt x="51" y="38"/>
                  </a:lnTo>
                  <a:lnTo>
                    <a:pt x="60" y="0"/>
                  </a:lnTo>
                  <a:lnTo>
                    <a:pt x="70" y="0"/>
                  </a:lnTo>
                  <a:lnTo>
                    <a:pt x="55" y="5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29" name="Freeform 66">
              <a:extLst>
                <a:ext uri="{FF2B5EF4-FFF2-40B4-BE49-F238E27FC236}">
                  <a16:creationId xmlns:a16="http://schemas.microsoft.com/office/drawing/2014/main" id="{BEBFC1A4-92B9-418F-A0A9-2E210A37BCFF}"/>
                </a:ext>
              </a:extLst>
            </p:cNvPr>
            <p:cNvSpPr>
              <a:spLocks noEditPoints="1"/>
            </p:cNvSpPr>
            <p:nvPr userDrawn="1"/>
          </p:nvSpPr>
          <p:spPr bwMode="auto">
            <a:xfrm>
              <a:off x="2362147" y="6418333"/>
              <a:ext cx="88930" cy="102879"/>
            </a:xfrm>
            <a:custGeom>
              <a:avLst/>
              <a:gdLst>
                <a:gd name="T0" fmla="*/ 35 w 35"/>
                <a:gd name="T1" fmla="*/ 20 h 40"/>
                <a:gd name="T2" fmla="*/ 33 w 35"/>
                <a:gd name="T3" fmla="*/ 28 h 40"/>
                <a:gd name="T4" fmla="*/ 30 w 35"/>
                <a:gd name="T5" fmla="*/ 35 h 40"/>
                <a:gd name="T6" fmla="*/ 24 w 35"/>
                <a:gd name="T7" fmla="*/ 39 h 40"/>
                <a:gd name="T8" fmla="*/ 17 w 35"/>
                <a:gd name="T9" fmla="*/ 40 h 40"/>
                <a:gd name="T10" fmla="*/ 11 w 35"/>
                <a:gd name="T11" fmla="*/ 39 h 40"/>
                <a:gd name="T12" fmla="*/ 5 w 35"/>
                <a:gd name="T13" fmla="*/ 35 h 40"/>
                <a:gd name="T14" fmla="*/ 2 w 35"/>
                <a:gd name="T15" fmla="*/ 28 h 40"/>
                <a:gd name="T16" fmla="*/ 0 w 35"/>
                <a:gd name="T17" fmla="*/ 20 h 40"/>
                <a:gd name="T18" fmla="*/ 2 w 35"/>
                <a:gd name="T19" fmla="*/ 12 h 40"/>
                <a:gd name="T20" fmla="*/ 5 w 35"/>
                <a:gd name="T21" fmla="*/ 5 h 40"/>
                <a:gd name="T22" fmla="*/ 11 w 35"/>
                <a:gd name="T23" fmla="*/ 1 h 40"/>
                <a:gd name="T24" fmla="*/ 18 w 35"/>
                <a:gd name="T25" fmla="*/ 0 h 40"/>
                <a:gd name="T26" fmla="*/ 24 w 35"/>
                <a:gd name="T27" fmla="*/ 1 h 40"/>
                <a:gd name="T28" fmla="*/ 30 w 35"/>
                <a:gd name="T29" fmla="*/ 5 h 40"/>
                <a:gd name="T30" fmla="*/ 33 w 35"/>
                <a:gd name="T31" fmla="*/ 12 h 40"/>
                <a:gd name="T32" fmla="*/ 35 w 35"/>
                <a:gd name="T33" fmla="*/ 20 h 40"/>
                <a:gd name="T34" fmla="*/ 27 w 35"/>
                <a:gd name="T35" fmla="*/ 20 h 40"/>
                <a:gd name="T36" fmla="*/ 26 w 35"/>
                <a:gd name="T37" fmla="*/ 15 h 40"/>
                <a:gd name="T38" fmla="*/ 24 w 35"/>
                <a:gd name="T39" fmla="*/ 11 h 40"/>
                <a:gd name="T40" fmla="*/ 21 w 35"/>
                <a:gd name="T41" fmla="*/ 8 h 40"/>
                <a:gd name="T42" fmla="*/ 17 w 35"/>
                <a:gd name="T43" fmla="*/ 7 h 40"/>
                <a:gd name="T44" fmla="*/ 13 w 35"/>
                <a:gd name="T45" fmla="*/ 8 h 40"/>
                <a:gd name="T46" fmla="*/ 10 w 35"/>
                <a:gd name="T47" fmla="*/ 11 h 40"/>
                <a:gd name="T48" fmla="*/ 9 w 35"/>
                <a:gd name="T49" fmla="*/ 15 h 40"/>
                <a:gd name="T50" fmla="*/ 8 w 35"/>
                <a:gd name="T51" fmla="*/ 20 h 40"/>
                <a:gd name="T52" fmla="*/ 9 w 35"/>
                <a:gd name="T53" fmla="*/ 26 h 40"/>
                <a:gd name="T54" fmla="*/ 11 w 35"/>
                <a:gd name="T55" fmla="*/ 30 h 40"/>
                <a:gd name="T56" fmla="*/ 14 w 35"/>
                <a:gd name="T57" fmla="*/ 32 h 40"/>
                <a:gd name="T58" fmla="*/ 18 w 35"/>
                <a:gd name="T59" fmla="*/ 33 h 40"/>
                <a:gd name="T60" fmla="*/ 21 w 35"/>
                <a:gd name="T61" fmla="*/ 32 h 40"/>
                <a:gd name="T62" fmla="*/ 24 w 35"/>
                <a:gd name="T63" fmla="*/ 29 h 40"/>
                <a:gd name="T64" fmla="*/ 26 w 35"/>
                <a:gd name="T65" fmla="*/ 25 h 40"/>
                <a:gd name="T66" fmla="*/ 27 w 35"/>
                <a:gd name="T67"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40">
                  <a:moveTo>
                    <a:pt x="35" y="20"/>
                  </a:moveTo>
                  <a:cubicBezTo>
                    <a:pt x="35" y="23"/>
                    <a:pt x="34" y="26"/>
                    <a:pt x="33" y="28"/>
                  </a:cubicBezTo>
                  <a:cubicBezTo>
                    <a:pt x="32" y="31"/>
                    <a:pt x="31" y="33"/>
                    <a:pt x="30" y="35"/>
                  </a:cubicBezTo>
                  <a:cubicBezTo>
                    <a:pt x="28" y="37"/>
                    <a:pt x="26" y="38"/>
                    <a:pt x="24" y="39"/>
                  </a:cubicBezTo>
                  <a:cubicBezTo>
                    <a:pt x="22" y="40"/>
                    <a:pt x="20" y="40"/>
                    <a:pt x="17" y="40"/>
                  </a:cubicBezTo>
                  <a:cubicBezTo>
                    <a:pt x="15" y="40"/>
                    <a:pt x="13" y="40"/>
                    <a:pt x="11" y="39"/>
                  </a:cubicBezTo>
                  <a:cubicBezTo>
                    <a:pt x="8" y="38"/>
                    <a:pt x="7" y="36"/>
                    <a:pt x="5" y="35"/>
                  </a:cubicBezTo>
                  <a:cubicBezTo>
                    <a:pt x="4" y="33"/>
                    <a:pt x="2" y="31"/>
                    <a:pt x="2" y="28"/>
                  </a:cubicBezTo>
                  <a:cubicBezTo>
                    <a:pt x="1" y="26"/>
                    <a:pt x="0" y="23"/>
                    <a:pt x="0" y="20"/>
                  </a:cubicBezTo>
                  <a:cubicBezTo>
                    <a:pt x="0" y="17"/>
                    <a:pt x="1" y="14"/>
                    <a:pt x="2" y="12"/>
                  </a:cubicBezTo>
                  <a:cubicBezTo>
                    <a:pt x="3" y="9"/>
                    <a:pt x="4" y="7"/>
                    <a:pt x="5" y="5"/>
                  </a:cubicBezTo>
                  <a:cubicBezTo>
                    <a:pt x="7" y="4"/>
                    <a:pt x="9" y="2"/>
                    <a:pt x="11" y="1"/>
                  </a:cubicBezTo>
                  <a:cubicBezTo>
                    <a:pt x="13" y="1"/>
                    <a:pt x="15" y="0"/>
                    <a:pt x="18" y="0"/>
                  </a:cubicBezTo>
                  <a:cubicBezTo>
                    <a:pt x="20" y="0"/>
                    <a:pt x="22" y="1"/>
                    <a:pt x="24" y="1"/>
                  </a:cubicBezTo>
                  <a:cubicBezTo>
                    <a:pt x="26" y="2"/>
                    <a:pt x="28" y="4"/>
                    <a:pt x="30" y="5"/>
                  </a:cubicBezTo>
                  <a:cubicBezTo>
                    <a:pt x="31" y="7"/>
                    <a:pt x="32" y="9"/>
                    <a:pt x="33" y="12"/>
                  </a:cubicBezTo>
                  <a:cubicBezTo>
                    <a:pt x="34" y="14"/>
                    <a:pt x="35" y="17"/>
                    <a:pt x="35" y="20"/>
                  </a:cubicBezTo>
                  <a:close/>
                  <a:moveTo>
                    <a:pt x="27" y="20"/>
                  </a:moveTo>
                  <a:cubicBezTo>
                    <a:pt x="27" y="18"/>
                    <a:pt x="27" y="16"/>
                    <a:pt x="26" y="15"/>
                  </a:cubicBezTo>
                  <a:cubicBezTo>
                    <a:pt x="26" y="13"/>
                    <a:pt x="25" y="12"/>
                    <a:pt x="24" y="11"/>
                  </a:cubicBezTo>
                  <a:cubicBezTo>
                    <a:pt x="24" y="10"/>
                    <a:pt x="23" y="9"/>
                    <a:pt x="21" y="8"/>
                  </a:cubicBezTo>
                  <a:cubicBezTo>
                    <a:pt x="20" y="8"/>
                    <a:pt x="19" y="7"/>
                    <a:pt x="17" y="7"/>
                  </a:cubicBezTo>
                  <a:cubicBezTo>
                    <a:pt x="16" y="7"/>
                    <a:pt x="14" y="8"/>
                    <a:pt x="13" y="8"/>
                  </a:cubicBezTo>
                  <a:cubicBezTo>
                    <a:pt x="12" y="9"/>
                    <a:pt x="11" y="10"/>
                    <a:pt x="10" y="11"/>
                  </a:cubicBezTo>
                  <a:cubicBezTo>
                    <a:pt x="10" y="12"/>
                    <a:pt x="9" y="13"/>
                    <a:pt x="9" y="15"/>
                  </a:cubicBezTo>
                  <a:cubicBezTo>
                    <a:pt x="8" y="16"/>
                    <a:pt x="8" y="18"/>
                    <a:pt x="8" y="20"/>
                  </a:cubicBezTo>
                  <a:cubicBezTo>
                    <a:pt x="8" y="22"/>
                    <a:pt x="8" y="24"/>
                    <a:pt x="9" y="26"/>
                  </a:cubicBezTo>
                  <a:cubicBezTo>
                    <a:pt x="9" y="27"/>
                    <a:pt x="10" y="28"/>
                    <a:pt x="11" y="30"/>
                  </a:cubicBezTo>
                  <a:cubicBezTo>
                    <a:pt x="11" y="31"/>
                    <a:pt x="12" y="32"/>
                    <a:pt x="14" y="32"/>
                  </a:cubicBezTo>
                  <a:cubicBezTo>
                    <a:pt x="15" y="33"/>
                    <a:pt x="16" y="33"/>
                    <a:pt x="18" y="33"/>
                  </a:cubicBezTo>
                  <a:cubicBezTo>
                    <a:pt x="19" y="33"/>
                    <a:pt x="20" y="33"/>
                    <a:pt x="21" y="32"/>
                  </a:cubicBezTo>
                  <a:cubicBezTo>
                    <a:pt x="23" y="31"/>
                    <a:pt x="24" y="30"/>
                    <a:pt x="24" y="29"/>
                  </a:cubicBezTo>
                  <a:cubicBezTo>
                    <a:pt x="25" y="28"/>
                    <a:pt x="26" y="27"/>
                    <a:pt x="26" y="25"/>
                  </a:cubicBezTo>
                  <a:cubicBezTo>
                    <a:pt x="27" y="24"/>
                    <a:pt x="27" y="22"/>
                    <a:pt x="27" y="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0" name="Freeform 67">
              <a:extLst>
                <a:ext uri="{FF2B5EF4-FFF2-40B4-BE49-F238E27FC236}">
                  <a16:creationId xmlns:a16="http://schemas.microsoft.com/office/drawing/2014/main" id="{A28B9FD0-8354-4DD6-856A-157C5F8768EB}"/>
                </a:ext>
              </a:extLst>
            </p:cNvPr>
            <p:cNvSpPr>
              <a:spLocks/>
            </p:cNvSpPr>
            <p:nvPr userDrawn="1"/>
          </p:nvSpPr>
          <p:spPr bwMode="auto">
            <a:xfrm>
              <a:off x="2468514" y="6418333"/>
              <a:ext cx="59286" cy="101135"/>
            </a:xfrm>
            <a:custGeom>
              <a:avLst/>
              <a:gdLst>
                <a:gd name="T0" fmla="*/ 21 w 23"/>
                <a:gd name="T1" fmla="*/ 9 h 39"/>
                <a:gd name="T2" fmla="*/ 19 w 23"/>
                <a:gd name="T3" fmla="*/ 8 h 39"/>
                <a:gd name="T4" fmla="*/ 16 w 23"/>
                <a:gd name="T5" fmla="*/ 7 h 39"/>
                <a:gd name="T6" fmla="*/ 10 w 23"/>
                <a:gd name="T7" fmla="*/ 10 h 39"/>
                <a:gd name="T8" fmla="*/ 8 w 23"/>
                <a:gd name="T9" fmla="*/ 17 h 39"/>
                <a:gd name="T10" fmla="*/ 8 w 23"/>
                <a:gd name="T11" fmla="*/ 39 h 39"/>
                <a:gd name="T12" fmla="*/ 0 w 23"/>
                <a:gd name="T13" fmla="*/ 39 h 39"/>
                <a:gd name="T14" fmla="*/ 0 w 23"/>
                <a:gd name="T15" fmla="*/ 1 h 39"/>
                <a:gd name="T16" fmla="*/ 8 w 23"/>
                <a:gd name="T17" fmla="*/ 1 h 39"/>
                <a:gd name="T18" fmla="*/ 8 w 23"/>
                <a:gd name="T19" fmla="*/ 5 h 39"/>
                <a:gd name="T20" fmla="*/ 10 w 23"/>
                <a:gd name="T21" fmla="*/ 3 h 39"/>
                <a:gd name="T22" fmla="*/ 12 w 23"/>
                <a:gd name="T23" fmla="*/ 1 h 39"/>
                <a:gd name="T24" fmla="*/ 14 w 23"/>
                <a:gd name="T25" fmla="*/ 0 h 39"/>
                <a:gd name="T26" fmla="*/ 17 w 23"/>
                <a:gd name="T27" fmla="*/ 0 h 39"/>
                <a:gd name="T28" fmla="*/ 21 w 23"/>
                <a:gd name="T29" fmla="*/ 1 h 39"/>
                <a:gd name="T30" fmla="*/ 23 w 23"/>
                <a:gd name="T31" fmla="*/ 2 h 39"/>
                <a:gd name="T32" fmla="*/ 21 w 23"/>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39">
                  <a:moveTo>
                    <a:pt x="21" y="9"/>
                  </a:moveTo>
                  <a:cubicBezTo>
                    <a:pt x="20" y="8"/>
                    <a:pt x="20" y="8"/>
                    <a:pt x="19" y="8"/>
                  </a:cubicBezTo>
                  <a:cubicBezTo>
                    <a:pt x="18" y="8"/>
                    <a:pt x="17" y="7"/>
                    <a:pt x="16" y="7"/>
                  </a:cubicBezTo>
                  <a:cubicBezTo>
                    <a:pt x="13" y="7"/>
                    <a:pt x="11" y="8"/>
                    <a:pt x="10" y="10"/>
                  </a:cubicBezTo>
                  <a:cubicBezTo>
                    <a:pt x="9" y="12"/>
                    <a:pt x="8" y="14"/>
                    <a:pt x="8" y="17"/>
                  </a:cubicBezTo>
                  <a:cubicBezTo>
                    <a:pt x="8" y="39"/>
                    <a:pt x="8" y="39"/>
                    <a:pt x="8" y="39"/>
                  </a:cubicBezTo>
                  <a:cubicBezTo>
                    <a:pt x="0" y="39"/>
                    <a:pt x="0" y="39"/>
                    <a:pt x="0" y="39"/>
                  </a:cubicBezTo>
                  <a:cubicBezTo>
                    <a:pt x="0" y="1"/>
                    <a:pt x="0" y="1"/>
                    <a:pt x="0" y="1"/>
                  </a:cubicBezTo>
                  <a:cubicBezTo>
                    <a:pt x="8" y="1"/>
                    <a:pt x="8" y="1"/>
                    <a:pt x="8" y="1"/>
                  </a:cubicBezTo>
                  <a:cubicBezTo>
                    <a:pt x="8" y="5"/>
                    <a:pt x="8" y="5"/>
                    <a:pt x="8" y="5"/>
                  </a:cubicBezTo>
                  <a:cubicBezTo>
                    <a:pt x="8" y="4"/>
                    <a:pt x="9" y="3"/>
                    <a:pt x="10" y="3"/>
                  </a:cubicBezTo>
                  <a:cubicBezTo>
                    <a:pt x="10" y="2"/>
                    <a:pt x="11" y="2"/>
                    <a:pt x="12" y="1"/>
                  </a:cubicBezTo>
                  <a:cubicBezTo>
                    <a:pt x="12" y="1"/>
                    <a:pt x="13" y="1"/>
                    <a:pt x="14" y="0"/>
                  </a:cubicBezTo>
                  <a:cubicBezTo>
                    <a:pt x="15" y="0"/>
                    <a:pt x="16" y="0"/>
                    <a:pt x="17" y="0"/>
                  </a:cubicBezTo>
                  <a:cubicBezTo>
                    <a:pt x="18" y="0"/>
                    <a:pt x="20" y="0"/>
                    <a:pt x="21" y="1"/>
                  </a:cubicBezTo>
                  <a:cubicBezTo>
                    <a:pt x="22" y="1"/>
                    <a:pt x="23" y="1"/>
                    <a:pt x="23" y="2"/>
                  </a:cubicBezTo>
                  <a:lnTo>
                    <a:pt x="21" y="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1" name="Freeform 68">
              <a:extLst>
                <a:ext uri="{FF2B5EF4-FFF2-40B4-BE49-F238E27FC236}">
                  <a16:creationId xmlns:a16="http://schemas.microsoft.com/office/drawing/2014/main" id="{83D3DEEE-A610-48BE-BADD-6BA188B5B86D}"/>
                </a:ext>
              </a:extLst>
            </p:cNvPr>
            <p:cNvSpPr>
              <a:spLocks/>
            </p:cNvSpPr>
            <p:nvPr userDrawn="1"/>
          </p:nvSpPr>
          <p:spPr bwMode="auto">
            <a:xfrm>
              <a:off x="2545237" y="6383459"/>
              <a:ext cx="76723" cy="136010"/>
            </a:xfrm>
            <a:custGeom>
              <a:avLst/>
              <a:gdLst>
                <a:gd name="T0" fmla="*/ 31 w 44"/>
                <a:gd name="T1" fmla="*/ 78 h 78"/>
                <a:gd name="T2" fmla="*/ 19 w 44"/>
                <a:gd name="T3" fmla="*/ 50 h 78"/>
                <a:gd name="T4" fmla="*/ 10 w 44"/>
                <a:gd name="T5" fmla="*/ 61 h 78"/>
                <a:gd name="T6" fmla="*/ 10 w 44"/>
                <a:gd name="T7" fmla="*/ 78 h 78"/>
                <a:gd name="T8" fmla="*/ 0 w 44"/>
                <a:gd name="T9" fmla="*/ 78 h 78"/>
                <a:gd name="T10" fmla="*/ 0 w 44"/>
                <a:gd name="T11" fmla="*/ 6 h 78"/>
                <a:gd name="T12" fmla="*/ 10 w 44"/>
                <a:gd name="T13" fmla="*/ 0 h 78"/>
                <a:gd name="T14" fmla="*/ 10 w 44"/>
                <a:gd name="T15" fmla="*/ 47 h 78"/>
                <a:gd name="T16" fmla="*/ 28 w 44"/>
                <a:gd name="T17" fmla="*/ 22 h 78"/>
                <a:gd name="T18" fmla="*/ 41 w 44"/>
                <a:gd name="T19" fmla="*/ 22 h 78"/>
                <a:gd name="T20" fmla="*/ 26 w 44"/>
                <a:gd name="T21" fmla="*/ 41 h 78"/>
                <a:gd name="T22" fmla="*/ 44 w 44"/>
                <a:gd name="T23" fmla="*/ 78 h 78"/>
                <a:gd name="T24" fmla="*/ 31 w 44"/>
                <a:gd name="T25"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78">
                  <a:moveTo>
                    <a:pt x="31" y="78"/>
                  </a:moveTo>
                  <a:lnTo>
                    <a:pt x="19" y="50"/>
                  </a:lnTo>
                  <a:lnTo>
                    <a:pt x="10" y="61"/>
                  </a:lnTo>
                  <a:lnTo>
                    <a:pt x="10" y="78"/>
                  </a:lnTo>
                  <a:lnTo>
                    <a:pt x="0" y="78"/>
                  </a:lnTo>
                  <a:lnTo>
                    <a:pt x="0" y="6"/>
                  </a:lnTo>
                  <a:lnTo>
                    <a:pt x="10" y="0"/>
                  </a:lnTo>
                  <a:lnTo>
                    <a:pt x="10" y="47"/>
                  </a:lnTo>
                  <a:lnTo>
                    <a:pt x="28" y="22"/>
                  </a:lnTo>
                  <a:lnTo>
                    <a:pt x="41" y="22"/>
                  </a:lnTo>
                  <a:lnTo>
                    <a:pt x="26" y="41"/>
                  </a:lnTo>
                  <a:lnTo>
                    <a:pt x="44" y="78"/>
                  </a:lnTo>
                  <a:lnTo>
                    <a:pt x="31" y="7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2" name="Freeform 69">
              <a:extLst>
                <a:ext uri="{FF2B5EF4-FFF2-40B4-BE49-F238E27FC236}">
                  <a16:creationId xmlns:a16="http://schemas.microsoft.com/office/drawing/2014/main" id="{463C7ADB-C654-4D24-9055-0B6003A770A3}"/>
                </a:ext>
              </a:extLst>
            </p:cNvPr>
            <p:cNvSpPr>
              <a:spLocks/>
            </p:cNvSpPr>
            <p:nvPr userDrawn="1"/>
          </p:nvSpPr>
          <p:spPr bwMode="auto">
            <a:xfrm>
              <a:off x="2628936" y="6418333"/>
              <a:ext cx="74980" cy="102879"/>
            </a:xfrm>
            <a:custGeom>
              <a:avLst/>
              <a:gdLst>
                <a:gd name="T0" fmla="*/ 28 w 29"/>
                <a:gd name="T1" fmla="*/ 4 h 40"/>
                <a:gd name="T2" fmla="*/ 25 w 29"/>
                <a:gd name="T3" fmla="*/ 10 h 40"/>
                <a:gd name="T4" fmla="*/ 20 w 29"/>
                <a:gd name="T5" fmla="*/ 8 h 40"/>
                <a:gd name="T6" fmla="*/ 15 w 29"/>
                <a:gd name="T7" fmla="*/ 7 h 40"/>
                <a:gd name="T8" fmla="*/ 11 w 29"/>
                <a:gd name="T9" fmla="*/ 8 h 40"/>
                <a:gd name="T10" fmla="*/ 9 w 29"/>
                <a:gd name="T11" fmla="*/ 10 h 40"/>
                <a:gd name="T12" fmla="*/ 10 w 29"/>
                <a:gd name="T13" fmla="*/ 12 h 40"/>
                <a:gd name="T14" fmla="*/ 11 w 29"/>
                <a:gd name="T15" fmla="*/ 13 h 40"/>
                <a:gd name="T16" fmla="*/ 13 w 29"/>
                <a:gd name="T17" fmla="*/ 14 h 40"/>
                <a:gd name="T18" fmla="*/ 17 w 29"/>
                <a:gd name="T19" fmla="*/ 16 h 40"/>
                <a:gd name="T20" fmla="*/ 22 w 29"/>
                <a:gd name="T21" fmla="*/ 18 h 40"/>
                <a:gd name="T22" fmla="*/ 26 w 29"/>
                <a:gd name="T23" fmla="*/ 21 h 40"/>
                <a:gd name="T24" fmla="*/ 29 w 29"/>
                <a:gd name="T25" fmla="*/ 24 h 40"/>
                <a:gd name="T26" fmla="*/ 29 w 29"/>
                <a:gd name="T27" fmla="*/ 29 h 40"/>
                <a:gd name="T28" fmla="*/ 28 w 29"/>
                <a:gd name="T29" fmla="*/ 34 h 40"/>
                <a:gd name="T30" fmla="*/ 25 w 29"/>
                <a:gd name="T31" fmla="*/ 38 h 40"/>
                <a:gd name="T32" fmla="*/ 21 w 29"/>
                <a:gd name="T33" fmla="*/ 40 h 40"/>
                <a:gd name="T34" fmla="*/ 15 w 29"/>
                <a:gd name="T35" fmla="*/ 40 h 40"/>
                <a:gd name="T36" fmla="*/ 7 w 29"/>
                <a:gd name="T37" fmla="*/ 39 h 40"/>
                <a:gd name="T38" fmla="*/ 0 w 29"/>
                <a:gd name="T39" fmla="*/ 35 h 40"/>
                <a:gd name="T40" fmla="*/ 4 w 29"/>
                <a:gd name="T41" fmla="*/ 30 h 40"/>
                <a:gd name="T42" fmla="*/ 9 w 29"/>
                <a:gd name="T43" fmla="*/ 32 h 40"/>
                <a:gd name="T44" fmla="*/ 15 w 29"/>
                <a:gd name="T45" fmla="*/ 33 h 40"/>
                <a:gd name="T46" fmla="*/ 20 w 29"/>
                <a:gd name="T47" fmla="*/ 32 h 40"/>
                <a:gd name="T48" fmla="*/ 22 w 29"/>
                <a:gd name="T49" fmla="*/ 29 h 40"/>
                <a:gd name="T50" fmla="*/ 21 w 29"/>
                <a:gd name="T51" fmla="*/ 27 h 40"/>
                <a:gd name="T52" fmla="*/ 20 w 29"/>
                <a:gd name="T53" fmla="*/ 26 h 40"/>
                <a:gd name="T54" fmla="*/ 17 w 29"/>
                <a:gd name="T55" fmla="*/ 24 h 40"/>
                <a:gd name="T56" fmla="*/ 13 w 29"/>
                <a:gd name="T57" fmla="*/ 23 h 40"/>
                <a:gd name="T58" fmla="*/ 8 w 29"/>
                <a:gd name="T59" fmla="*/ 20 h 40"/>
                <a:gd name="T60" fmla="*/ 4 w 29"/>
                <a:gd name="T61" fmla="*/ 18 h 40"/>
                <a:gd name="T62" fmla="*/ 2 w 29"/>
                <a:gd name="T63" fmla="*/ 15 h 40"/>
                <a:gd name="T64" fmla="*/ 2 w 29"/>
                <a:gd name="T65" fmla="*/ 11 h 40"/>
                <a:gd name="T66" fmla="*/ 3 w 29"/>
                <a:gd name="T67" fmla="*/ 6 h 40"/>
                <a:gd name="T68" fmla="*/ 6 w 29"/>
                <a:gd name="T69" fmla="*/ 3 h 40"/>
                <a:gd name="T70" fmla="*/ 10 w 29"/>
                <a:gd name="T71" fmla="*/ 1 h 40"/>
                <a:gd name="T72" fmla="*/ 15 w 29"/>
                <a:gd name="T73" fmla="*/ 0 h 40"/>
                <a:gd name="T74" fmla="*/ 22 w 29"/>
                <a:gd name="T75" fmla="*/ 1 h 40"/>
                <a:gd name="T76" fmla="*/ 28 w 29"/>
                <a:gd name="T77"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40">
                  <a:moveTo>
                    <a:pt x="28" y="4"/>
                  </a:moveTo>
                  <a:cubicBezTo>
                    <a:pt x="25" y="10"/>
                    <a:pt x="25" y="10"/>
                    <a:pt x="25" y="10"/>
                  </a:cubicBezTo>
                  <a:cubicBezTo>
                    <a:pt x="23" y="9"/>
                    <a:pt x="22" y="8"/>
                    <a:pt x="20" y="8"/>
                  </a:cubicBezTo>
                  <a:cubicBezTo>
                    <a:pt x="18" y="7"/>
                    <a:pt x="17" y="7"/>
                    <a:pt x="15" y="7"/>
                  </a:cubicBezTo>
                  <a:cubicBezTo>
                    <a:pt x="13" y="7"/>
                    <a:pt x="12" y="7"/>
                    <a:pt x="11" y="8"/>
                  </a:cubicBezTo>
                  <a:cubicBezTo>
                    <a:pt x="10" y="8"/>
                    <a:pt x="9" y="9"/>
                    <a:pt x="9" y="10"/>
                  </a:cubicBezTo>
                  <a:cubicBezTo>
                    <a:pt x="9" y="11"/>
                    <a:pt x="10" y="11"/>
                    <a:pt x="10" y="12"/>
                  </a:cubicBezTo>
                  <a:cubicBezTo>
                    <a:pt x="10" y="12"/>
                    <a:pt x="10" y="13"/>
                    <a:pt x="11" y="13"/>
                  </a:cubicBezTo>
                  <a:cubicBezTo>
                    <a:pt x="11" y="13"/>
                    <a:pt x="12" y="14"/>
                    <a:pt x="13" y="14"/>
                  </a:cubicBezTo>
                  <a:cubicBezTo>
                    <a:pt x="14" y="15"/>
                    <a:pt x="15" y="15"/>
                    <a:pt x="17" y="16"/>
                  </a:cubicBezTo>
                  <a:cubicBezTo>
                    <a:pt x="19" y="17"/>
                    <a:pt x="21" y="18"/>
                    <a:pt x="22" y="18"/>
                  </a:cubicBezTo>
                  <a:cubicBezTo>
                    <a:pt x="24" y="19"/>
                    <a:pt x="25" y="20"/>
                    <a:pt x="26" y="21"/>
                  </a:cubicBezTo>
                  <a:cubicBezTo>
                    <a:pt x="27" y="22"/>
                    <a:pt x="28" y="23"/>
                    <a:pt x="29" y="24"/>
                  </a:cubicBezTo>
                  <a:cubicBezTo>
                    <a:pt x="29" y="25"/>
                    <a:pt x="29" y="27"/>
                    <a:pt x="29" y="29"/>
                  </a:cubicBezTo>
                  <a:cubicBezTo>
                    <a:pt x="29" y="31"/>
                    <a:pt x="29" y="33"/>
                    <a:pt x="28" y="34"/>
                  </a:cubicBezTo>
                  <a:cubicBezTo>
                    <a:pt x="28" y="36"/>
                    <a:pt x="26" y="37"/>
                    <a:pt x="25" y="38"/>
                  </a:cubicBezTo>
                  <a:cubicBezTo>
                    <a:pt x="24" y="39"/>
                    <a:pt x="22" y="39"/>
                    <a:pt x="21" y="40"/>
                  </a:cubicBezTo>
                  <a:cubicBezTo>
                    <a:pt x="19" y="40"/>
                    <a:pt x="17" y="40"/>
                    <a:pt x="15" y="40"/>
                  </a:cubicBezTo>
                  <a:cubicBezTo>
                    <a:pt x="13" y="40"/>
                    <a:pt x="10" y="40"/>
                    <a:pt x="7" y="39"/>
                  </a:cubicBezTo>
                  <a:cubicBezTo>
                    <a:pt x="5" y="38"/>
                    <a:pt x="2" y="37"/>
                    <a:pt x="0" y="35"/>
                  </a:cubicBezTo>
                  <a:cubicBezTo>
                    <a:pt x="4" y="30"/>
                    <a:pt x="4" y="30"/>
                    <a:pt x="4" y="30"/>
                  </a:cubicBezTo>
                  <a:cubicBezTo>
                    <a:pt x="6" y="31"/>
                    <a:pt x="7" y="32"/>
                    <a:pt x="9" y="32"/>
                  </a:cubicBezTo>
                  <a:cubicBezTo>
                    <a:pt x="11" y="33"/>
                    <a:pt x="13" y="33"/>
                    <a:pt x="15" y="33"/>
                  </a:cubicBezTo>
                  <a:cubicBezTo>
                    <a:pt x="17" y="33"/>
                    <a:pt x="19" y="33"/>
                    <a:pt x="20" y="32"/>
                  </a:cubicBezTo>
                  <a:cubicBezTo>
                    <a:pt x="21" y="31"/>
                    <a:pt x="22" y="30"/>
                    <a:pt x="22" y="29"/>
                  </a:cubicBezTo>
                  <a:cubicBezTo>
                    <a:pt x="22" y="28"/>
                    <a:pt x="22" y="28"/>
                    <a:pt x="21" y="27"/>
                  </a:cubicBezTo>
                  <a:cubicBezTo>
                    <a:pt x="21" y="27"/>
                    <a:pt x="20" y="26"/>
                    <a:pt x="20" y="26"/>
                  </a:cubicBezTo>
                  <a:cubicBezTo>
                    <a:pt x="19" y="25"/>
                    <a:pt x="18" y="25"/>
                    <a:pt x="17" y="24"/>
                  </a:cubicBezTo>
                  <a:cubicBezTo>
                    <a:pt x="16" y="24"/>
                    <a:pt x="15" y="23"/>
                    <a:pt x="13" y="23"/>
                  </a:cubicBezTo>
                  <a:cubicBezTo>
                    <a:pt x="11" y="22"/>
                    <a:pt x="9" y="21"/>
                    <a:pt x="8" y="20"/>
                  </a:cubicBezTo>
                  <a:cubicBezTo>
                    <a:pt x="6" y="19"/>
                    <a:pt x="5" y="19"/>
                    <a:pt x="4" y="18"/>
                  </a:cubicBezTo>
                  <a:cubicBezTo>
                    <a:pt x="3" y="17"/>
                    <a:pt x="3" y="16"/>
                    <a:pt x="2" y="15"/>
                  </a:cubicBezTo>
                  <a:cubicBezTo>
                    <a:pt x="2" y="13"/>
                    <a:pt x="2" y="12"/>
                    <a:pt x="2" y="11"/>
                  </a:cubicBezTo>
                  <a:cubicBezTo>
                    <a:pt x="2" y="9"/>
                    <a:pt x="2" y="7"/>
                    <a:pt x="3" y="6"/>
                  </a:cubicBezTo>
                  <a:cubicBezTo>
                    <a:pt x="3" y="5"/>
                    <a:pt x="4" y="4"/>
                    <a:pt x="6" y="3"/>
                  </a:cubicBezTo>
                  <a:cubicBezTo>
                    <a:pt x="7" y="2"/>
                    <a:pt x="8" y="1"/>
                    <a:pt x="10" y="1"/>
                  </a:cubicBezTo>
                  <a:cubicBezTo>
                    <a:pt x="11" y="0"/>
                    <a:pt x="13" y="0"/>
                    <a:pt x="15" y="0"/>
                  </a:cubicBezTo>
                  <a:cubicBezTo>
                    <a:pt x="17" y="0"/>
                    <a:pt x="20" y="0"/>
                    <a:pt x="22" y="1"/>
                  </a:cubicBezTo>
                  <a:cubicBezTo>
                    <a:pt x="24" y="2"/>
                    <a:pt x="26" y="3"/>
                    <a:pt x="28"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sp>
          <p:nvSpPr>
            <p:cNvPr id="233" name="Freeform 70">
              <a:extLst>
                <a:ext uri="{FF2B5EF4-FFF2-40B4-BE49-F238E27FC236}">
                  <a16:creationId xmlns:a16="http://schemas.microsoft.com/office/drawing/2014/main" id="{40CF3793-E792-4DB3-8064-4B43F4706A3D}"/>
                </a:ext>
              </a:extLst>
            </p:cNvPr>
            <p:cNvSpPr>
              <a:spLocks/>
            </p:cNvSpPr>
            <p:nvPr userDrawn="1"/>
          </p:nvSpPr>
          <p:spPr bwMode="auto">
            <a:xfrm>
              <a:off x="2723096" y="6489826"/>
              <a:ext cx="27899" cy="31387"/>
            </a:xfrm>
            <a:custGeom>
              <a:avLst/>
              <a:gdLst>
                <a:gd name="T0" fmla="*/ 11 w 11"/>
                <a:gd name="T1" fmla="*/ 6 h 12"/>
                <a:gd name="T2" fmla="*/ 11 w 11"/>
                <a:gd name="T3" fmla="*/ 9 h 12"/>
                <a:gd name="T4" fmla="*/ 10 w 11"/>
                <a:gd name="T5" fmla="*/ 10 h 12"/>
                <a:gd name="T6" fmla="*/ 8 w 11"/>
                <a:gd name="T7" fmla="*/ 12 h 12"/>
                <a:gd name="T8" fmla="*/ 6 w 11"/>
                <a:gd name="T9" fmla="*/ 12 h 12"/>
                <a:gd name="T10" fmla="*/ 3 w 11"/>
                <a:gd name="T11" fmla="*/ 12 h 12"/>
                <a:gd name="T12" fmla="*/ 1 w 11"/>
                <a:gd name="T13" fmla="*/ 10 h 12"/>
                <a:gd name="T14" fmla="*/ 0 w 11"/>
                <a:gd name="T15" fmla="*/ 9 h 12"/>
                <a:gd name="T16" fmla="*/ 0 w 11"/>
                <a:gd name="T17" fmla="*/ 6 h 12"/>
                <a:gd name="T18" fmla="*/ 0 w 11"/>
                <a:gd name="T19" fmla="*/ 4 h 12"/>
                <a:gd name="T20" fmla="*/ 1 w 11"/>
                <a:gd name="T21" fmla="*/ 2 h 12"/>
                <a:gd name="T22" fmla="*/ 3 w 11"/>
                <a:gd name="T23" fmla="*/ 1 h 12"/>
                <a:gd name="T24" fmla="*/ 6 w 11"/>
                <a:gd name="T25" fmla="*/ 0 h 12"/>
                <a:gd name="T26" fmla="*/ 8 w 11"/>
                <a:gd name="T27" fmla="*/ 1 h 12"/>
                <a:gd name="T28" fmla="*/ 10 w 11"/>
                <a:gd name="T29" fmla="*/ 2 h 12"/>
                <a:gd name="T30" fmla="*/ 11 w 11"/>
                <a:gd name="T31" fmla="*/ 4 h 12"/>
                <a:gd name="T32" fmla="*/ 11 w 11"/>
                <a:gd name="T33"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 h="12">
                  <a:moveTo>
                    <a:pt x="11" y="6"/>
                  </a:moveTo>
                  <a:cubicBezTo>
                    <a:pt x="11" y="7"/>
                    <a:pt x="11" y="8"/>
                    <a:pt x="11" y="9"/>
                  </a:cubicBezTo>
                  <a:cubicBezTo>
                    <a:pt x="11" y="9"/>
                    <a:pt x="10" y="10"/>
                    <a:pt x="10" y="10"/>
                  </a:cubicBezTo>
                  <a:cubicBezTo>
                    <a:pt x="9" y="11"/>
                    <a:pt x="9" y="11"/>
                    <a:pt x="8" y="12"/>
                  </a:cubicBezTo>
                  <a:cubicBezTo>
                    <a:pt x="7" y="12"/>
                    <a:pt x="6" y="12"/>
                    <a:pt x="6" y="12"/>
                  </a:cubicBezTo>
                  <a:cubicBezTo>
                    <a:pt x="5" y="12"/>
                    <a:pt x="4" y="12"/>
                    <a:pt x="3" y="12"/>
                  </a:cubicBezTo>
                  <a:cubicBezTo>
                    <a:pt x="3" y="11"/>
                    <a:pt x="2" y="11"/>
                    <a:pt x="1" y="10"/>
                  </a:cubicBezTo>
                  <a:cubicBezTo>
                    <a:pt x="1" y="10"/>
                    <a:pt x="1" y="9"/>
                    <a:pt x="0" y="9"/>
                  </a:cubicBezTo>
                  <a:cubicBezTo>
                    <a:pt x="0" y="8"/>
                    <a:pt x="0" y="7"/>
                    <a:pt x="0" y="6"/>
                  </a:cubicBezTo>
                  <a:cubicBezTo>
                    <a:pt x="0" y="6"/>
                    <a:pt x="0" y="5"/>
                    <a:pt x="0" y="4"/>
                  </a:cubicBezTo>
                  <a:cubicBezTo>
                    <a:pt x="1" y="3"/>
                    <a:pt x="1" y="3"/>
                    <a:pt x="1" y="2"/>
                  </a:cubicBezTo>
                  <a:cubicBezTo>
                    <a:pt x="2" y="2"/>
                    <a:pt x="3" y="1"/>
                    <a:pt x="3" y="1"/>
                  </a:cubicBezTo>
                  <a:cubicBezTo>
                    <a:pt x="4" y="1"/>
                    <a:pt x="5" y="0"/>
                    <a:pt x="6" y="0"/>
                  </a:cubicBezTo>
                  <a:cubicBezTo>
                    <a:pt x="6" y="0"/>
                    <a:pt x="7" y="1"/>
                    <a:pt x="8" y="1"/>
                  </a:cubicBezTo>
                  <a:cubicBezTo>
                    <a:pt x="9" y="1"/>
                    <a:pt x="9" y="2"/>
                    <a:pt x="10" y="2"/>
                  </a:cubicBezTo>
                  <a:cubicBezTo>
                    <a:pt x="10" y="3"/>
                    <a:pt x="11" y="3"/>
                    <a:pt x="11" y="4"/>
                  </a:cubicBezTo>
                  <a:cubicBezTo>
                    <a:pt x="11" y="5"/>
                    <a:pt x="11" y="6"/>
                    <a:pt x="11"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1799">
                <a:solidFill>
                  <a:schemeClr val="bg1"/>
                </a:solidFill>
              </a:endParaRPr>
            </a:p>
          </p:txBody>
        </p:sp>
      </p:grpSp>
      <p:sp>
        <p:nvSpPr>
          <p:cNvPr id="18" name="Title 1"/>
          <p:cNvSpPr>
            <a:spLocks noGrp="1"/>
          </p:cNvSpPr>
          <p:nvPr userDrawn="1">
            <p:ph type="ctrTitle"/>
          </p:nvPr>
        </p:nvSpPr>
        <p:spPr>
          <a:xfrm>
            <a:off x="944388" y="2158329"/>
            <a:ext cx="4781392" cy="860400"/>
          </a:xfrm>
          <a:prstGeom prst="rect">
            <a:avLst/>
          </a:prstGeom>
        </p:spPr>
        <p:txBody>
          <a:bodyPr/>
          <a:lstStyle>
            <a:lvl1pPr>
              <a:defRPr sz="2999" b="0">
                <a:solidFill>
                  <a:schemeClr val="bg1"/>
                </a:solidFill>
                <a:latin typeface="EYInterstate Light" panose="02000506000000020004" pitchFamily="2" charset="0"/>
                <a:cs typeface="Arial" pitchFamily="34" charset="0"/>
              </a:defRPr>
            </a:lvl1pPr>
          </a:lstStyle>
          <a:p>
            <a:r>
              <a:rPr lang="en-US"/>
              <a:t>Click to edit Master title style</a:t>
            </a:r>
            <a:endParaRPr lang="en-GB"/>
          </a:p>
        </p:txBody>
      </p:sp>
      <p:sp>
        <p:nvSpPr>
          <p:cNvPr id="19" name="Subtitle 2"/>
          <p:cNvSpPr>
            <a:spLocks noGrp="1"/>
          </p:cNvSpPr>
          <p:nvPr userDrawn="1">
            <p:ph type="subTitle" idx="1"/>
          </p:nvPr>
        </p:nvSpPr>
        <p:spPr>
          <a:xfrm>
            <a:off x="944580" y="3200329"/>
            <a:ext cx="4805525" cy="645742"/>
          </a:xfrm>
          <a:prstGeom prst="rect">
            <a:avLst/>
          </a:prstGeom>
        </p:spPr>
        <p:txBody>
          <a:bodyPr/>
          <a:lstStyle>
            <a:lvl1pPr marL="0" indent="0" algn="l">
              <a:buNone/>
              <a:defRPr sz="1999">
                <a:solidFill>
                  <a:schemeClr val="bg1"/>
                </a:solidFill>
                <a:latin typeface="EYInterstate Light" panose="02000506000000020004" pitchFamily="2" charset="0"/>
                <a:cs typeface="Arial" pitchFamily="34" charset="0"/>
              </a:defRPr>
            </a:lvl1pPr>
            <a:lvl2pPr marL="0" indent="0" algn="l">
              <a:buNone/>
              <a:defRPr sz="1599">
                <a:solidFill>
                  <a:schemeClr val="tx1">
                    <a:lumMod val="75000"/>
                    <a:lumOff val="25000"/>
                  </a:schemeClr>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a:t>Click to edit Master subtitle style</a:t>
            </a:r>
            <a:endParaRPr lang="en-GB"/>
          </a:p>
        </p:txBody>
      </p:sp>
      <p:sp>
        <p:nvSpPr>
          <p:cNvPr id="3" name="Freeform: Shape 2">
            <a:extLst>
              <a:ext uri="{FF2B5EF4-FFF2-40B4-BE49-F238E27FC236}">
                <a16:creationId xmlns:a16="http://schemas.microsoft.com/office/drawing/2014/main" id="{44A731D0-020D-4D8E-955D-2354AF0FE452}"/>
              </a:ext>
            </a:extLst>
          </p:cNvPr>
          <p:cNvSpPr/>
          <p:nvPr userDrawn="1"/>
        </p:nvSpPr>
        <p:spPr>
          <a:xfrm>
            <a:off x="489112" y="723658"/>
            <a:ext cx="5677988" cy="3452894"/>
          </a:xfrm>
          <a:custGeom>
            <a:avLst/>
            <a:gdLst>
              <a:gd name="connsiteX0" fmla="*/ 8749 w 5680945"/>
              <a:gd name="connsiteY0" fmla="*/ 1021520 h 3452894"/>
              <a:gd name="connsiteX1" fmla="*/ 8749 w 5680945"/>
              <a:gd name="connsiteY1" fmla="*/ 3164181 h 3452894"/>
              <a:gd name="connsiteX2" fmla="*/ 151414 w 5680945"/>
              <a:gd name="connsiteY2" fmla="*/ 3164181 h 3452894"/>
              <a:gd name="connsiteX3" fmla="*/ 151414 w 5680945"/>
              <a:gd name="connsiteY3" fmla="*/ 1140155 h 3452894"/>
              <a:gd name="connsiteX4" fmla="*/ 5534897 w 5680945"/>
              <a:gd name="connsiteY4" fmla="*/ 179294 h 3452894"/>
              <a:gd name="connsiteX5" fmla="*/ 5534897 w 5680945"/>
              <a:gd name="connsiteY5" fmla="*/ 3306846 h 3452894"/>
              <a:gd name="connsiteX6" fmla="*/ 864624 w 5680945"/>
              <a:gd name="connsiteY6" fmla="*/ 3306846 h 3452894"/>
              <a:gd name="connsiteX7" fmla="*/ 864624 w 5680945"/>
              <a:gd name="connsiteY7" fmla="*/ 3449395 h 3452894"/>
              <a:gd name="connsiteX8" fmla="*/ 5677562 w 5680945"/>
              <a:gd name="connsiteY8" fmla="*/ 3449395 h 3452894"/>
              <a:gd name="connsiteX9" fmla="*/ 5677562 w 5680945"/>
              <a:gd name="connsiteY9" fmla="*/ 8749 h 3452894"/>
              <a:gd name="connsiteX10" fmla="*/ 8749 w 5680945"/>
              <a:gd name="connsiteY10" fmla="*/ 1021520 h 345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80945" h="3452894">
                <a:moveTo>
                  <a:pt x="8749" y="1021520"/>
                </a:moveTo>
                <a:lnTo>
                  <a:pt x="8749" y="3164181"/>
                </a:lnTo>
                <a:lnTo>
                  <a:pt x="151414" y="3164181"/>
                </a:lnTo>
                <a:lnTo>
                  <a:pt x="151414" y="1140155"/>
                </a:lnTo>
                <a:lnTo>
                  <a:pt x="5534897" y="179294"/>
                </a:lnTo>
                <a:lnTo>
                  <a:pt x="5534897" y="3306846"/>
                </a:lnTo>
                <a:lnTo>
                  <a:pt x="864624" y="3306846"/>
                </a:lnTo>
                <a:lnTo>
                  <a:pt x="864624" y="3449395"/>
                </a:lnTo>
                <a:lnTo>
                  <a:pt x="5677562" y="3449395"/>
                </a:lnTo>
                <a:lnTo>
                  <a:pt x="5677562" y="8749"/>
                </a:lnTo>
                <a:lnTo>
                  <a:pt x="8749" y="1021520"/>
                </a:lnTo>
                <a:close/>
              </a:path>
            </a:pathLst>
          </a:custGeom>
          <a:solidFill>
            <a:schemeClr val="tx2"/>
          </a:solidFill>
          <a:ln w="9525" cap="flat">
            <a:noFill/>
            <a:prstDash val="solid"/>
            <a:miter/>
          </a:ln>
        </p:spPr>
        <p:txBody>
          <a:bodyPr rtlCol="0" anchor="ctr"/>
          <a:lstStyle/>
          <a:p>
            <a:endParaRPr lang="en-IN" sz="1799"/>
          </a:p>
        </p:txBody>
      </p:sp>
      <p:sp>
        <p:nvSpPr>
          <p:cNvPr id="4" name="Freeform: Shape 3">
            <a:extLst>
              <a:ext uri="{FF2B5EF4-FFF2-40B4-BE49-F238E27FC236}">
                <a16:creationId xmlns:a16="http://schemas.microsoft.com/office/drawing/2014/main" id="{15324C54-B75E-4AC0-90C2-FA558C7716F7}"/>
              </a:ext>
            </a:extLst>
          </p:cNvPr>
          <p:cNvSpPr/>
          <p:nvPr/>
        </p:nvSpPr>
        <p:spPr>
          <a:xfrm>
            <a:off x="489112" y="4021756"/>
            <a:ext cx="151568"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sz="1799"/>
          </a:p>
        </p:txBody>
      </p:sp>
      <p:sp>
        <p:nvSpPr>
          <p:cNvPr id="5" name="Freeform: Shape 4">
            <a:extLst>
              <a:ext uri="{FF2B5EF4-FFF2-40B4-BE49-F238E27FC236}">
                <a16:creationId xmlns:a16="http://schemas.microsoft.com/office/drawing/2014/main" id="{CAA95478-C099-485F-AD95-A617656C6C7C}"/>
              </a:ext>
            </a:extLst>
          </p:cNvPr>
          <p:cNvSpPr/>
          <p:nvPr/>
        </p:nvSpPr>
        <p:spPr>
          <a:xfrm>
            <a:off x="774294" y="4021756"/>
            <a:ext cx="151568"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sz="1799"/>
          </a:p>
        </p:txBody>
      </p:sp>
      <p:sp>
        <p:nvSpPr>
          <p:cNvPr id="6" name="Freeform: Shape 5">
            <a:extLst>
              <a:ext uri="{FF2B5EF4-FFF2-40B4-BE49-F238E27FC236}">
                <a16:creationId xmlns:a16="http://schemas.microsoft.com/office/drawing/2014/main" id="{D65680A1-86D1-44C2-AA38-0DF5735F1F26}"/>
              </a:ext>
            </a:extLst>
          </p:cNvPr>
          <p:cNvSpPr/>
          <p:nvPr/>
        </p:nvSpPr>
        <p:spPr>
          <a:xfrm>
            <a:off x="1059359" y="4021756"/>
            <a:ext cx="151568" cy="151647"/>
          </a:xfrm>
          <a:custGeom>
            <a:avLst/>
            <a:gdLst>
              <a:gd name="connsiteX0" fmla="*/ 8749 w 151647"/>
              <a:gd name="connsiteY0" fmla="*/ 8749 h 151647"/>
              <a:gd name="connsiteX1" fmla="*/ 151414 w 151647"/>
              <a:gd name="connsiteY1" fmla="*/ 8749 h 151647"/>
              <a:gd name="connsiteX2" fmla="*/ 151414 w 151647"/>
              <a:gd name="connsiteY2" fmla="*/ 151414 h 151647"/>
              <a:gd name="connsiteX3" fmla="*/ 8749 w 151647"/>
              <a:gd name="connsiteY3" fmla="*/ 151414 h 151647"/>
            </a:gdLst>
            <a:ahLst/>
            <a:cxnLst>
              <a:cxn ang="0">
                <a:pos x="connsiteX0" y="connsiteY0"/>
              </a:cxn>
              <a:cxn ang="0">
                <a:pos x="connsiteX1" y="connsiteY1"/>
              </a:cxn>
              <a:cxn ang="0">
                <a:pos x="connsiteX2" y="connsiteY2"/>
              </a:cxn>
              <a:cxn ang="0">
                <a:pos x="connsiteX3" y="connsiteY3"/>
              </a:cxn>
            </a:cxnLst>
            <a:rect l="l" t="t" r="r" b="b"/>
            <a:pathLst>
              <a:path w="151647" h="151647">
                <a:moveTo>
                  <a:pt x="8749" y="8749"/>
                </a:moveTo>
                <a:lnTo>
                  <a:pt x="151414" y="8749"/>
                </a:lnTo>
                <a:lnTo>
                  <a:pt x="151414" y="151414"/>
                </a:lnTo>
                <a:lnTo>
                  <a:pt x="8749" y="151414"/>
                </a:lnTo>
                <a:close/>
              </a:path>
            </a:pathLst>
          </a:custGeom>
          <a:solidFill>
            <a:schemeClr val="tx2"/>
          </a:solidFill>
          <a:ln w="9525" cap="flat">
            <a:noFill/>
            <a:prstDash val="solid"/>
            <a:miter/>
          </a:ln>
        </p:spPr>
        <p:txBody>
          <a:bodyPr rtlCol="0" anchor="ctr"/>
          <a:lstStyle/>
          <a:p>
            <a:endParaRPr lang="en-IN" sz="1799"/>
          </a:p>
        </p:txBody>
      </p:sp>
    </p:spTree>
    <p:extLst>
      <p:ext uri="{BB962C8B-B14F-4D97-AF65-F5344CB8AC3E}">
        <p14:creationId xmlns:p14="http://schemas.microsoft.com/office/powerpoint/2010/main" val="74294588"/>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4_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400"/>
          </a:xfrm>
        </p:spPr>
        <p:txBody>
          <a:bodyPr/>
          <a:lstStyle>
            <a:lvl1pPr>
              <a:defRPr>
                <a:solidFill>
                  <a:schemeClr val="bg1"/>
                </a:solidFill>
              </a:defRPr>
            </a:lvl1pPr>
          </a:lstStyle>
          <a:p>
            <a:r>
              <a:rPr lang="en-US"/>
              <a:t>Click to edit Master title style</a:t>
            </a:r>
            <a:endParaRPr lang="en-GB"/>
          </a:p>
        </p:txBody>
      </p:sp>
      <p:sp>
        <p:nvSpPr>
          <p:cNvPr id="5" name="Table Placeholder 4">
            <a:extLst>
              <a:ext uri="{FF2B5EF4-FFF2-40B4-BE49-F238E27FC236}">
                <a16:creationId xmlns:a16="http://schemas.microsoft.com/office/drawing/2014/main" id="{95A2BE92-ABF7-4A82-BC35-00F28F500FED}"/>
              </a:ext>
            </a:extLst>
          </p:cNvPr>
          <p:cNvSpPr>
            <a:spLocks noGrp="1"/>
          </p:cNvSpPr>
          <p:nvPr>
            <p:ph type="tbl" sz="quarter" idx="10"/>
          </p:nvPr>
        </p:nvSpPr>
        <p:spPr>
          <a:xfrm>
            <a:off x="609600" y="1137921"/>
            <a:ext cx="4954924" cy="4267457"/>
          </a:xfrm>
        </p:spPr>
        <p:txBody>
          <a:bodyPr/>
          <a:lstStyle/>
          <a:p>
            <a:endParaRPr lang="en-IN"/>
          </a:p>
        </p:txBody>
      </p:sp>
      <p:sp>
        <p:nvSpPr>
          <p:cNvPr id="10" name="Text Placeholder 16">
            <a:extLst>
              <a:ext uri="{FF2B5EF4-FFF2-40B4-BE49-F238E27FC236}">
                <a16:creationId xmlns:a16="http://schemas.microsoft.com/office/drawing/2014/main" id="{DA81FCAA-64D2-4A9C-B16E-9C4E3BB431BB}"/>
              </a:ext>
            </a:extLst>
          </p:cNvPr>
          <p:cNvSpPr>
            <a:spLocks noGrp="1"/>
          </p:cNvSpPr>
          <p:nvPr>
            <p:ph type="body" sz="quarter" idx="14" hasCustomPrompt="1"/>
          </p:nvPr>
        </p:nvSpPr>
        <p:spPr>
          <a:xfrm>
            <a:off x="7129748" y="3813288"/>
            <a:ext cx="3087667" cy="180000"/>
          </a:xfrm>
        </p:spPr>
        <p:txBody>
          <a:bodyPr/>
          <a:lstStyle>
            <a:lvl1pPr marL="0" indent="0">
              <a:buNone/>
              <a:defRPr sz="1199">
                <a:solidFill>
                  <a:schemeClr val="bg1"/>
                </a:solidFill>
              </a:defRPr>
            </a:lvl1pPr>
          </a:lstStyle>
          <a:p>
            <a:pPr lvl="0"/>
            <a:r>
              <a:rPr lang="en-US"/>
              <a:t>Name Surname</a:t>
            </a:r>
            <a:endParaRPr lang="en-GB"/>
          </a:p>
        </p:txBody>
      </p:sp>
      <p:sp>
        <p:nvSpPr>
          <p:cNvPr id="11" name="Text Placeholder 16">
            <a:extLst>
              <a:ext uri="{FF2B5EF4-FFF2-40B4-BE49-F238E27FC236}">
                <a16:creationId xmlns:a16="http://schemas.microsoft.com/office/drawing/2014/main" id="{03CDC117-35F2-47B2-85B2-29CB8EE7E096}"/>
              </a:ext>
            </a:extLst>
          </p:cNvPr>
          <p:cNvSpPr>
            <a:spLocks noGrp="1"/>
          </p:cNvSpPr>
          <p:nvPr>
            <p:ph type="body" sz="quarter" idx="15" hasCustomPrompt="1"/>
          </p:nvPr>
        </p:nvSpPr>
        <p:spPr>
          <a:xfrm>
            <a:off x="7129748" y="4055931"/>
            <a:ext cx="3087667" cy="180000"/>
          </a:xfrm>
        </p:spPr>
        <p:txBody>
          <a:bodyPr/>
          <a:lstStyle>
            <a:lvl1pPr marL="0" indent="0">
              <a:buNone/>
              <a:defRPr sz="1199">
                <a:solidFill>
                  <a:schemeClr val="bg1"/>
                </a:solidFill>
              </a:defRPr>
            </a:lvl1pPr>
          </a:lstStyle>
          <a:p>
            <a:pPr lvl="0"/>
            <a:r>
              <a:rPr lang="en-US"/>
              <a:t>Job Title to go here</a:t>
            </a:r>
            <a:endParaRPr lang="en-GB"/>
          </a:p>
        </p:txBody>
      </p:sp>
      <p:sp>
        <p:nvSpPr>
          <p:cNvPr id="14" name="Picture Placeholder 19">
            <a:extLst>
              <a:ext uri="{FF2B5EF4-FFF2-40B4-BE49-F238E27FC236}">
                <a16:creationId xmlns:a16="http://schemas.microsoft.com/office/drawing/2014/main" id="{00A15EA9-2372-4E06-83C2-1E13AB1FA626}"/>
              </a:ext>
            </a:extLst>
          </p:cNvPr>
          <p:cNvSpPr>
            <a:spLocks noGrp="1"/>
          </p:cNvSpPr>
          <p:nvPr>
            <p:ph type="pic" sz="quarter" idx="16"/>
          </p:nvPr>
        </p:nvSpPr>
        <p:spPr>
          <a:xfrm>
            <a:off x="6119820" y="3578084"/>
            <a:ext cx="778554" cy="778959"/>
          </a:xfrm>
          <a:prstGeom prst="ellipse">
            <a:avLst/>
          </a:prstGeom>
        </p:spPr>
        <p:txBody>
          <a:bodyPr anchor="ctr"/>
          <a:lstStyle>
            <a:lvl1pPr marL="0" indent="0" algn="ctr">
              <a:buNone/>
              <a:defRPr sz="900">
                <a:solidFill>
                  <a:schemeClr val="bg1"/>
                </a:solidFill>
              </a:defRPr>
            </a:lvl1pPr>
          </a:lstStyle>
          <a:p>
            <a:endParaRPr lang="en-GB"/>
          </a:p>
        </p:txBody>
      </p:sp>
      <p:sp>
        <p:nvSpPr>
          <p:cNvPr id="9" name="Text Placeholder 8">
            <a:extLst>
              <a:ext uri="{FF2B5EF4-FFF2-40B4-BE49-F238E27FC236}">
                <a16:creationId xmlns:a16="http://schemas.microsoft.com/office/drawing/2014/main" id="{5DB83DAE-9FEB-4E9C-85BA-A34BD239275A}"/>
              </a:ext>
            </a:extLst>
          </p:cNvPr>
          <p:cNvSpPr>
            <a:spLocks noGrp="1"/>
          </p:cNvSpPr>
          <p:nvPr>
            <p:ph type="body" sz="quarter" idx="17" hasCustomPrompt="1"/>
          </p:nvPr>
        </p:nvSpPr>
        <p:spPr>
          <a:xfrm>
            <a:off x="6119821" y="1137921"/>
            <a:ext cx="5462580" cy="373807"/>
          </a:xfrm>
        </p:spPr>
        <p:txBody>
          <a:bodyPr/>
          <a:lstStyle>
            <a:lvl1pPr marL="0" indent="0">
              <a:buNone/>
              <a:defRPr/>
            </a:lvl1pPr>
          </a:lstStyle>
          <a:p>
            <a:pPr lvl="0"/>
            <a:r>
              <a:rPr lang="en-US"/>
              <a:t>Key Takeaways</a:t>
            </a:r>
          </a:p>
        </p:txBody>
      </p:sp>
      <p:sp>
        <p:nvSpPr>
          <p:cNvPr id="15" name="Text Placeholder 8">
            <a:extLst>
              <a:ext uri="{FF2B5EF4-FFF2-40B4-BE49-F238E27FC236}">
                <a16:creationId xmlns:a16="http://schemas.microsoft.com/office/drawing/2014/main" id="{C1ABE303-7041-4312-AD03-0E872AEF99BE}"/>
              </a:ext>
            </a:extLst>
          </p:cNvPr>
          <p:cNvSpPr>
            <a:spLocks noGrp="1"/>
          </p:cNvSpPr>
          <p:nvPr>
            <p:ph type="body" sz="quarter" idx="18" hasCustomPrompt="1"/>
          </p:nvPr>
        </p:nvSpPr>
        <p:spPr>
          <a:xfrm>
            <a:off x="6119821" y="1635009"/>
            <a:ext cx="5462580" cy="1611554"/>
          </a:xfrm>
        </p:spPr>
        <p:txBody>
          <a:bodyPr/>
          <a:lstStyle>
            <a:lvl1pPr marL="0" indent="0">
              <a:buNone/>
              <a:defRPr sz="1599"/>
            </a:lvl1pPr>
          </a:lstStyle>
          <a:p>
            <a:pPr lvl="0"/>
            <a:r>
              <a:rPr lang="en-US"/>
              <a:t>Content EY Interstate Light, 16pt, Lorem ipsum dolor, 12pt, </a:t>
            </a:r>
            <a:r>
              <a:rPr lang="en-US" err="1"/>
              <a:t>Utinam</a:t>
            </a:r>
            <a:r>
              <a:rPr lang="en-US"/>
              <a:t> </a:t>
            </a:r>
            <a:r>
              <a:rPr lang="en-US" err="1"/>
              <a:t>nonumy</a:t>
            </a:r>
            <a:r>
              <a:rPr lang="en-US"/>
              <a:t> </a:t>
            </a:r>
            <a:r>
              <a:rPr lang="en-US" err="1"/>
              <a:t>abhorreant</a:t>
            </a:r>
            <a:r>
              <a:rPr lang="en-US"/>
              <a:t> </a:t>
            </a:r>
            <a:r>
              <a:rPr lang="en-US" err="1"/>
              <a:t>sead</a:t>
            </a:r>
            <a:r>
              <a:rPr lang="en-US"/>
              <a:t>. </a:t>
            </a:r>
            <a:r>
              <a:rPr lang="en-US" err="1"/>
              <a:t>Putant</a:t>
            </a:r>
            <a:r>
              <a:rPr lang="en-US"/>
              <a:t> </a:t>
            </a:r>
            <a:r>
              <a:rPr lang="en-US" err="1"/>
              <a:t>probatus</a:t>
            </a:r>
            <a:r>
              <a:rPr lang="en-US"/>
              <a:t> id vis, ad his </a:t>
            </a:r>
            <a:r>
              <a:rPr lang="en-US" err="1"/>
              <a:t>meis</a:t>
            </a:r>
            <a:r>
              <a:rPr lang="en-US"/>
              <a:t> </a:t>
            </a:r>
            <a:r>
              <a:rPr lang="en-US" err="1"/>
              <a:t>habemus</a:t>
            </a:r>
            <a:r>
              <a:rPr lang="en-US"/>
              <a:t> </a:t>
            </a:r>
            <a:r>
              <a:rPr lang="en-US" err="1"/>
              <a:t>repudiare</a:t>
            </a:r>
            <a:r>
              <a:rPr lang="en-US"/>
              <a:t>, has an </a:t>
            </a:r>
            <a:r>
              <a:rPr lang="en-US" err="1"/>
              <a:t>pericula</a:t>
            </a:r>
            <a:r>
              <a:rPr lang="en-US"/>
              <a:t> </a:t>
            </a:r>
            <a:r>
              <a:rPr lang="en-US" err="1"/>
              <a:t>tractatos</a:t>
            </a:r>
            <a:r>
              <a:rPr lang="en-US"/>
              <a:t>. </a:t>
            </a:r>
            <a:r>
              <a:rPr lang="en-US" err="1"/>
              <a:t>Nec</a:t>
            </a:r>
            <a:r>
              <a:rPr lang="en-US"/>
              <a:t> </a:t>
            </a:r>
            <a:r>
              <a:rPr lang="en-US" err="1"/>
              <a:t>debitis</a:t>
            </a:r>
            <a:r>
              <a:rPr lang="en-US"/>
              <a:t> </a:t>
            </a:r>
            <a:r>
              <a:rPr lang="en-US" err="1"/>
              <a:t>dissentias</a:t>
            </a:r>
            <a:r>
              <a:rPr lang="en-US"/>
              <a:t> ad. </a:t>
            </a:r>
            <a:r>
              <a:rPr lang="en-US" err="1"/>
              <a:t>Patrioque</a:t>
            </a:r>
            <a:r>
              <a:rPr lang="en-US"/>
              <a:t> </a:t>
            </a:r>
            <a:r>
              <a:rPr lang="en-US" err="1"/>
              <a:t>voluptatum</a:t>
            </a:r>
            <a:r>
              <a:rPr lang="en-US"/>
              <a:t> </a:t>
            </a:r>
            <a:r>
              <a:rPr lang="en-US" err="1"/>
              <a:t>sed</a:t>
            </a:r>
            <a:r>
              <a:rPr lang="en-US"/>
              <a:t> ex, id </a:t>
            </a:r>
            <a:r>
              <a:rPr lang="en-US" err="1"/>
              <a:t>admodum</a:t>
            </a:r>
            <a:r>
              <a:rPr lang="en-US"/>
              <a:t>.</a:t>
            </a:r>
          </a:p>
          <a:p>
            <a:pPr lvl="0"/>
            <a:endParaRPr lang="en-US"/>
          </a:p>
        </p:txBody>
      </p:sp>
      <p:sp>
        <p:nvSpPr>
          <p:cNvPr id="20" name="Line 10">
            <a:extLst>
              <a:ext uri="{FF2B5EF4-FFF2-40B4-BE49-F238E27FC236}">
                <a16:creationId xmlns:a16="http://schemas.microsoft.com/office/drawing/2014/main" id="{B69EB865-6B86-419B-923C-F7DDC68C9C66}"/>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endParaRPr>
          </a:p>
        </p:txBody>
      </p:sp>
    </p:spTree>
    <p:extLst>
      <p:ext uri="{BB962C8B-B14F-4D97-AF65-F5344CB8AC3E}">
        <p14:creationId xmlns:p14="http://schemas.microsoft.com/office/powerpoint/2010/main" val="19062807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4_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400"/>
          </a:xfrm>
        </p:spPr>
        <p:txBody>
          <a:bodyPr/>
          <a:lstStyle>
            <a:lvl1pPr>
              <a:defRPr sz="2399">
                <a:solidFill>
                  <a:schemeClr val="bg1"/>
                </a:solidFill>
              </a:defRPr>
            </a:lvl1pPr>
          </a:lstStyle>
          <a:p>
            <a:r>
              <a:rPr lang="en-US"/>
              <a:t>Click to edit Master title style</a:t>
            </a:r>
            <a:endParaRPr lang="en-GB"/>
          </a:p>
        </p:txBody>
      </p:sp>
      <p:sp>
        <p:nvSpPr>
          <p:cNvPr id="12" name="Line 10">
            <a:extLst>
              <a:ext uri="{FF2B5EF4-FFF2-40B4-BE49-F238E27FC236}">
                <a16:creationId xmlns:a16="http://schemas.microsoft.com/office/drawing/2014/main" id="{DA9741B6-D337-4A18-8ECB-FB21A6953E44}"/>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endParaRPr>
          </a:p>
        </p:txBody>
      </p:sp>
      <p:sp>
        <p:nvSpPr>
          <p:cNvPr id="8" name="Text Placeholder 2">
            <a:extLst>
              <a:ext uri="{FF2B5EF4-FFF2-40B4-BE49-F238E27FC236}">
                <a16:creationId xmlns:a16="http://schemas.microsoft.com/office/drawing/2014/main" id="{90356C28-34FC-48BD-943E-82B485EB0C49}"/>
              </a:ext>
            </a:extLst>
          </p:cNvPr>
          <p:cNvSpPr>
            <a:spLocks noGrp="1"/>
          </p:cNvSpPr>
          <p:nvPr>
            <p:ph idx="1"/>
          </p:nvPr>
        </p:nvSpPr>
        <p:spPr>
          <a:xfrm>
            <a:off x="609601" y="1137920"/>
            <a:ext cx="10972800" cy="494792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15951674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5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8194852" y="1"/>
            <a:ext cx="3997149" cy="6156104"/>
          </a:xfrm>
        </p:spPr>
        <p:txBody>
          <a:bodyPr/>
          <a:lstStyle/>
          <a:p>
            <a:endParaRPr lang="en-IN"/>
          </a:p>
        </p:txBody>
      </p:sp>
      <p:sp>
        <p:nvSpPr>
          <p:cNvPr id="2" name="Title 1"/>
          <p:cNvSpPr>
            <a:spLocks noGrp="1"/>
          </p:cNvSpPr>
          <p:nvPr>
            <p:ph type="title"/>
          </p:nvPr>
        </p:nvSpPr>
        <p:spPr>
          <a:xfrm>
            <a:off x="609601" y="294200"/>
            <a:ext cx="7440547" cy="590400"/>
          </a:xfrm>
        </p:spPr>
        <p:txBody>
          <a:bodyPr/>
          <a:lstStyle>
            <a:lvl1pPr>
              <a:defRPr sz="2399">
                <a:solidFill>
                  <a:schemeClr val="bg1"/>
                </a:solidFill>
              </a:defRPr>
            </a:lvl1pPr>
          </a:lstStyle>
          <a:p>
            <a:r>
              <a:rPr lang="en-US"/>
              <a:t>Click to edit Master title style</a:t>
            </a:r>
            <a:endParaRPr lang="en-GB"/>
          </a:p>
        </p:txBody>
      </p:sp>
      <p:sp>
        <p:nvSpPr>
          <p:cNvPr id="3" name="Content Placeholder 2"/>
          <p:cNvSpPr>
            <a:spLocks noGrp="1"/>
          </p:cNvSpPr>
          <p:nvPr>
            <p:ph idx="1" hasCustomPrompt="1"/>
          </p:nvPr>
        </p:nvSpPr>
        <p:spPr>
          <a:xfrm>
            <a:off x="609601" y="1137921"/>
            <a:ext cx="7295842" cy="873760"/>
          </a:xfrm>
        </p:spPr>
        <p:txBody>
          <a:bodyPr/>
          <a:lstStyle>
            <a:lvl1pPr marL="0" indent="0">
              <a:buNone/>
              <a:defRPr sz="17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609601" y="2311401"/>
            <a:ext cx="3578253" cy="3844704"/>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a:t>Text</a:t>
            </a:r>
          </a:p>
        </p:txBody>
      </p:sp>
      <p:sp>
        <p:nvSpPr>
          <p:cNvPr id="12" name="Content Placeholder 2">
            <a:extLst>
              <a:ext uri="{FF2B5EF4-FFF2-40B4-BE49-F238E27FC236}">
                <a16:creationId xmlns:a16="http://schemas.microsoft.com/office/drawing/2014/main" id="{0C7BD71A-882B-40FB-A05F-48ECC69FF73D}"/>
              </a:ext>
            </a:extLst>
          </p:cNvPr>
          <p:cNvSpPr>
            <a:spLocks noGrp="1"/>
          </p:cNvSpPr>
          <p:nvPr>
            <p:ph idx="12" hasCustomPrompt="1"/>
          </p:nvPr>
        </p:nvSpPr>
        <p:spPr>
          <a:xfrm>
            <a:off x="4327190" y="2311402"/>
            <a:ext cx="3578253" cy="1254759"/>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a:t>Text</a:t>
            </a:r>
          </a:p>
        </p:txBody>
      </p:sp>
      <p:sp>
        <p:nvSpPr>
          <p:cNvPr id="14" name="Content Placeholder 2">
            <a:extLst>
              <a:ext uri="{FF2B5EF4-FFF2-40B4-BE49-F238E27FC236}">
                <a16:creationId xmlns:a16="http://schemas.microsoft.com/office/drawing/2014/main" id="{D87D58C8-1517-42AA-8B2A-E449A3F6F028}"/>
              </a:ext>
            </a:extLst>
          </p:cNvPr>
          <p:cNvSpPr>
            <a:spLocks noGrp="1"/>
          </p:cNvSpPr>
          <p:nvPr>
            <p:ph idx="13" hasCustomPrompt="1"/>
          </p:nvPr>
        </p:nvSpPr>
        <p:spPr>
          <a:xfrm>
            <a:off x="4327190" y="4236721"/>
            <a:ext cx="3578253" cy="1944160"/>
          </a:xfrm>
        </p:spPr>
        <p:txBody>
          <a:bodyPr numCol="1"/>
          <a:lstStyle>
            <a:lvl1pPr marL="0" indent="0">
              <a:buNone/>
              <a:defRPr sz="1799">
                <a:solidFill>
                  <a:schemeClr val="bg1"/>
                </a:solidFill>
                <a:latin typeface="Georgia" panose="02040502050405020303" pitchFamily="18" charset="0"/>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a:t>Quote</a:t>
            </a:r>
          </a:p>
        </p:txBody>
      </p:sp>
      <p:sp>
        <p:nvSpPr>
          <p:cNvPr id="23" name="Line 10">
            <a:extLst>
              <a:ext uri="{FF2B5EF4-FFF2-40B4-BE49-F238E27FC236}">
                <a16:creationId xmlns:a16="http://schemas.microsoft.com/office/drawing/2014/main" id="{E820DC59-E206-4DC0-9012-584F8EBAF730}"/>
              </a:ext>
            </a:extLst>
          </p:cNvPr>
          <p:cNvSpPr>
            <a:spLocks noChangeShapeType="1"/>
          </p:cNvSpPr>
          <p:nvPr userDrawn="1"/>
        </p:nvSpPr>
        <p:spPr bwMode="auto">
          <a:xfrm>
            <a:off x="609601" y="907750"/>
            <a:ext cx="7719833"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endParaRPr>
          </a:p>
        </p:txBody>
      </p:sp>
    </p:spTree>
    <p:extLst>
      <p:ext uri="{BB962C8B-B14F-4D97-AF65-F5344CB8AC3E}">
        <p14:creationId xmlns:p14="http://schemas.microsoft.com/office/powerpoint/2010/main" val="166828729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6_Standard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0593A0-4211-460E-B6CF-FE2D9CE6D9CB}"/>
              </a:ext>
            </a:extLst>
          </p:cNvPr>
          <p:cNvSpPr>
            <a:spLocks noGrp="1"/>
          </p:cNvSpPr>
          <p:nvPr>
            <p:ph type="pic" sz="quarter" idx="10"/>
          </p:nvPr>
        </p:nvSpPr>
        <p:spPr>
          <a:xfrm>
            <a:off x="0" y="1"/>
            <a:ext cx="2383219" cy="6857999"/>
          </a:xfrm>
        </p:spPr>
        <p:txBody>
          <a:bodyPr/>
          <a:lstStyle/>
          <a:p>
            <a:endParaRPr lang="en-IN"/>
          </a:p>
        </p:txBody>
      </p:sp>
      <p:sp>
        <p:nvSpPr>
          <p:cNvPr id="2" name="Title 1"/>
          <p:cNvSpPr>
            <a:spLocks noGrp="1"/>
          </p:cNvSpPr>
          <p:nvPr>
            <p:ph type="title"/>
          </p:nvPr>
        </p:nvSpPr>
        <p:spPr>
          <a:xfrm>
            <a:off x="2693891" y="294200"/>
            <a:ext cx="8887371" cy="590400"/>
          </a:xfrm>
        </p:spPr>
        <p:txBody>
          <a:bodyPr/>
          <a:lstStyle>
            <a:lvl1pPr>
              <a:defRPr sz="2399">
                <a:solidFill>
                  <a:schemeClr val="bg1"/>
                </a:solidFill>
              </a:defRPr>
            </a:lvl1pPr>
          </a:lstStyle>
          <a:p>
            <a:r>
              <a:rPr lang="en-US"/>
              <a:t>Click to edit Master title style</a:t>
            </a:r>
            <a:endParaRPr lang="en-GB"/>
          </a:p>
        </p:txBody>
      </p:sp>
      <p:sp>
        <p:nvSpPr>
          <p:cNvPr id="3" name="Content Placeholder 2"/>
          <p:cNvSpPr>
            <a:spLocks noGrp="1"/>
          </p:cNvSpPr>
          <p:nvPr>
            <p:ph idx="1" hasCustomPrompt="1"/>
          </p:nvPr>
        </p:nvSpPr>
        <p:spPr>
          <a:xfrm>
            <a:off x="2693890" y="1137921"/>
            <a:ext cx="2741454" cy="5018184"/>
          </a:xfrm>
        </p:spPr>
        <p:txBody>
          <a:bodyPr/>
          <a:lstStyle>
            <a:lvl1pPr marL="0" indent="0">
              <a:buNone/>
              <a:defRPr sz="17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a:t>Text</a:t>
            </a:r>
          </a:p>
        </p:txBody>
      </p:sp>
      <p:sp>
        <p:nvSpPr>
          <p:cNvPr id="11" name="Content Placeholder 2">
            <a:extLst>
              <a:ext uri="{FF2B5EF4-FFF2-40B4-BE49-F238E27FC236}">
                <a16:creationId xmlns:a16="http://schemas.microsoft.com/office/drawing/2014/main" id="{578D3272-120F-430D-AFB5-E93227EEEAAF}"/>
              </a:ext>
            </a:extLst>
          </p:cNvPr>
          <p:cNvSpPr>
            <a:spLocks noGrp="1"/>
          </p:cNvSpPr>
          <p:nvPr>
            <p:ph idx="11" hasCustomPrompt="1"/>
          </p:nvPr>
        </p:nvSpPr>
        <p:spPr>
          <a:xfrm>
            <a:off x="5724102" y="1137921"/>
            <a:ext cx="2802382" cy="5018184"/>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a:t>Text</a:t>
            </a:r>
          </a:p>
        </p:txBody>
      </p:sp>
      <p:sp>
        <p:nvSpPr>
          <p:cNvPr id="23" name="Content Placeholder 2">
            <a:extLst>
              <a:ext uri="{FF2B5EF4-FFF2-40B4-BE49-F238E27FC236}">
                <a16:creationId xmlns:a16="http://schemas.microsoft.com/office/drawing/2014/main" id="{6FF4A6F8-D9C6-4FEE-9324-5200D308BB1F}"/>
              </a:ext>
            </a:extLst>
          </p:cNvPr>
          <p:cNvSpPr>
            <a:spLocks noGrp="1"/>
          </p:cNvSpPr>
          <p:nvPr userDrawn="1">
            <p:ph idx="12" hasCustomPrompt="1"/>
          </p:nvPr>
        </p:nvSpPr>
        <p:spPr>
          <a:xfrm>
            <a:off x="8815241" y="1137922"/>
            <a:ext cx="2767159" cy="2796151"/>
          </a:xfrm>
        </p:spPr>
        <p:txBody>
          <a:bodyPr numCol="1"/>
          <a:lstStyle>
            <a:lvl1pPr marL="0" indent="0">
              <a:buNone/>
              <a:defRPr sz="1399">
                <a:solidFill>
                  <a:schemeClr val="bg1"/>
                </a:solidFill>
              </a:defRPr>
            </a:lvl1pPr>
            <a:lvl2pPr marL="356438" indent="0">
              <a:buNone/>
              <a:defRPr sz="1799">
                <a:solidFill>
                  <a:schemeClr val="bg1"/>
                </a:solidFill>
              </a:defRPr>
            </a:lvl2pPr>
            <a:lvl3pPr marL="712875" indent="0">
              <a:buNone/>
              <a:defRPr sz="1599">
                <a:solidFill>
                  <a:schemeClr val="bg1"/>
                </a:solidFill>
              </a:defRPr>
            </a:lvl3pPr>
            <a:lvl4pPr marL="1069313" indent="0">
              <a:buNone/>
              <a:defRPr sz="1399">
                <a:solidFill>
                  <a:schemeClr val="bg1"/>
                </a:solidFill>
              </a:defRPr>
            </a:lvl4pPr>
            <a:lvl5pPr marL="1425751" indent="0">
              <a:buNone/>
              <a:defRPr sz="1199">
                <a:solidFill>
                  <a:schemeClr val="bg1"/>
                </a:solidFill>
              </a:defRPr>
            </a:lvl5pPr>
          </a:lstStyle>
          <a:p>
            <a:pPr lvl="0"/>
            <a:r>
              <a:rPr lang="en-US"/>
              <a:t>Text</a:t>
            </a:r>
          </a:p>
        </p:txBody>
      </p:sp>
      <p:sp>
        <p:nvSpPr>
          <p:cNvPr id="19" name="Line 10">
            <a:extLst>
              <a:ext uri="{FF2B5EF4-FFF2-40B4-BE49-F238E27FC236}">
                <a16:creationId xmlns:a16="http://schemas.microsoft.com/office/drawing/2014/main" id="{B63A7CBA-3151-452E-BD2F-D3E65CE1595F}"/>
              </a:ext>
            </a:extLst>
          </p:cNvPr>
          <p:cNvSpPr>
            <a:spLocks noChangeShapeType="1"/>
          </p:cNvSpPr>
          <p:nvPr userDrawn="1"/>
        </p:nvSpPr>
        <p:spPr bwMode="auto">
          <a:xfrm>
            <a:off x="2693891" y="907750"/>
            <a:ext cx="8887371"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endParaRPr>
          </a:p>
        </p:txBody>
      </p:sp>
    </p:spTree>
    <p:extLst>
      <p:ext uri="{BB962C8B-B14F-4D97-AF65-F5344CB8AC3E}">
        <p14:creationId xmlns:p14="http://schemas.microsoft.com/office/powerpoint/2010/main" val="21020724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_Standard slide_Quotes">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8F291EB0-15F5-4E9A-A38B-CE3AC1452E21}"/>
              </a:ext>
            </a:extLst>
          </p:cNvPr>
          <p:cNvSpPr txBox="1">
            <a:spLocks/>
          </p:cNvSpPr>
          <p:nvPr userDrawn="1"/>
        </p:nvSpPr>
        <p:spPr>
          <a:xfrm>
            <a:off x="477102" y="1488927"/>
            <a:ext cx="2337171" cy="858838"/>
          </a:xfrm>
          <a:prstGeom prst="rect">
            <a:avLst/>
          </a:prstGeom>
        </p:spPr>
        <p:txBody>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1194">
                <a:solidFill>
                  <a:schemeClr val="tx2"/>
                </a:solidFill>
                <a:latin typeface="Georgia" panose="02040502050405020303" pitchFamily="18" charset="0"/>
              </a:rPr>
              <a:t>“</a:t>
            </a:r>
          </a:p>
        </p:txBody>
      </p:sp>
      <p:sp>
        <p:nvSpPr>
          <p:cNvPr id="7" name="Text Placeholder 6">
            <a:extLst>
              <a:ext uri="{FF2B5EF4-FFF2-40B4-BE49-F238E27FC236}">
                <a16:creationId xmlns:a16="http://schemas.microsoft.com/office/drawing/2014/main" id="{FB5D2AC0-B4F7-4455-9AE0-201966050A6D}"/>
              </a:ext>
            </a:extLst>
          </p:cNvPr>
          <p:cNvSpPr>
            <a:spLocks noGrp="1"/>
          </p:cNvSpPr>
          <p:nvPr>
            <p:ph type="body" sz="quarter" idx="10"/>
          </p:nvPr>
        </p:nvSpPr>
        <p:spPr>
          <a:xfrm>
            <a:off x="513083" y="2526765"/>
            <a:ext cx="5289245" cy="1800000"/>
          </a:xfrm>
        </p:spPr>
        <p:txBody>
          <a:bodyPr lIns="90000" tIns="46800" rIns="90000" bIns="46800"/>
          <a:lstStyle>
            <a:lvl1pPr marL="0" indent="0">
              <a:buNone/>
              <a:defRPr lang="en-US" sz="2799" dirty="0" smtClean="0">
                <a:latin typeface="Georgia" panose="02040502050405020303" pitchFamily="18" charset="0"/>
              </a:defRPr>
            </a:lvl1pPr>
          </a:lstStyle>
          <a:p>
            <a:pPr marL="356438" lvl="0" indent="-356438">
              <a:spcBef>
                <a:spcPts val="0"/>
              </a:spcBef>
            </a:pPr>
            <a:r>
              <a:rPr lang="en-US"/>
              <a:t>Edit Master text styles</a:t>
            </a:r>
          </a:p>
        </p:txBody>
      </p:sp>
      <p:sp>
        <p:nvSpPr>
          <p:cNvPr id="8" name="Text Placeholder 6">
            <a:extLst>
              <a:ext uri="{FF2B5EF4-FFF2-40B4-BE49-F238E27FC236}">
                <a16:creationId xmlns:a16="http://schemas.microsoft.com/office/drawing/2014/main" id="{F1BA83A2-78F0-4F7E-836B-9B4B87820F96}"/>
              </a:ext>
            </a:extLst>
          </p:cNvPr>
          <p:cNvSpPr>
            <a:spLocks noGrp="1"/>
          </p:cNvSpPr>
          <p:nvPr>
            <p:ph type="body" sz="quarter" idx="11" hasCustomPrompt="1"/>
          </p:nvPr>
        </p:nvSpPr>
        <p:spPr>
          <a:xfrm>
            <a:off x="513083" y="4632765"/>
            <a:ext cx="5289245" cy="316838"/>
          </a:xfrm>
        </p:spPr>
        <p:txBody>
          <a:bodyPr lIns="90000" tIns="46800" rIns="90000" bIns="46800"/>
          <a:lstStyle>
            <a:lvl1pPr marL="0" indent="0" algn="l" defTabSz="913943" rtl="0" eaLnBrk="1" latinLnBrk="0" hangingPunct="1">
              <a:spcBef>
                <a:spcPts val="0"/>
              </a:spcBef>
              <a:spcAft>
                <a:spcPts val="600"/>
              </a:spcAft>
              <a:buClr>
                <a:schemeClr val="tx2"/>
              </a:buClr>
              <a:buSzPct val="70000"/>
              <a:buFont typeface="Arial" pitchFamily="34" charset="0"/>
              <a:buNone/>
              <a:defRPr lang="en-US" sz="1599" kern="1200" dirty="0" smtClean="0">
                <a:solidFill>
                  <a:srgbClr val="2E2E38"/>
                </a:solidFill>
                <a:latin typeface="+mn-lt"/>
                <a:ea typeface="+mn-ea"/>
                <a:cs typeface="+mn-cs"/>
              </a:defRPr>
            </a:lvl1pPr>
            <a:lvl2pPr marL="356438" indent="0">
              <a:buNone/>
              <a:defRPr lang="en-US" sz="1999" smtClean="0">
                <a:latin typeface="+mn-lt"/>
              </a:defRPr>
            </a:lvl2pPr>
            <a:lvl3pPr>
              <a:defRPr lang="en-US" sz="1799" smtClean="0">
                <a:latin typeface="+mn-lt"/>
              </a:defRPr>
            </a:lvl3pPr>
            <a:lvl4pPr>
              <a:defRPr lang="en-US" sz="1599" smtClean="0">
                <a:latin typeface="+mn-lt"/>
              </a:defRPr>
            </a:lvl4pPr>
            <a:lvl5pPr>
              <a:defRPr lang="en-IN" sz="1599">
                <a:latin typeface="+mn-lt"/>
              </a:defRPr>
            </a:lvl5pPr>
          </a:lstStyle>
          <a:p>
            <a:pPr marL="0" lvl="0" indent="0">
              <a:spcBef>
                <a:spcPts val="0"/>
              </a:spcBef>
              <a:buNone/>
            </a:pPr>
            <a:r>
              <a:rPr lang="en-US"/>
              <a:t>Name Surname</a:t>
            </a:r>
          </a:p>
        </p:txBody>
      </p:sp>
      <p:sp>
        <p:nvSpPr>
          <p:cNvPr id="9" name="Text Placeholder 6">
            <a:extLst>
              <a:ext uri="{FF2B5EF4-FFF2-40B4-BE49-F238E27FC236}">
                <a16:creationId xmlns:a16="http://schemas.microsoft.com/office/drawing/2014/main" id="{034CE9DD-CE12-4D9F-8FD6-A2522F36C807}"/>
              </a:ext>
            </a:extLst>
          </p:cNvPr>
          <p:cNvSpPr>
            <a:spLocks noGrp="1"/>
          </p:cNvSpPr>
          <p:nvPr>
            <p:ph type="body" sz="quarter" idx="12" hasCustomPrompt="1"/>
          </p:nvPr>
        </p:nvSpPr>
        <p:spPr>
          <a:xfrm>
            <a:off x="513083" y="4971442"/>
            <a:ext cx="5289245" cy="316838"/>
          </a:xfrm>
        </p:spPr>
        <p:txBody>
          <a:bodyPr lIns="90000" tIns="46800" rIns="90000" bIns="46800"/>
          <a:lstStyle>
            <a:lvl1pPr marL="0" indent="0" algn="l" defTabSz="913943" rtl="0" eaLnBrk="1" latinLnBrk="0" hangingPunct="1">
              <a:spcBef>
                <a:spcPts val="0"/>
              </a:spcBef>
              <a:spcAft>
                <a:spcPts val="600"/>
              </a:spcAft>
              <a:buClr>
                <a:schemeClr val="tx2"/>
              </a:buClr>
              <a:buSzPct val="70000"/>
              <a:buFont typeface="Arial" pitchFamily="34" charset="0"/>
              <a:buNone/>
              <a:defRPr lang="en-US" sz="1599" kern="1200" dirty="0" smtClean="0">
                <a:solidFill>
                  <a:srgbClr val="2E2E38"/>
                </a:solidFill>
                <a:latin typeface="+mn-lt"/>
                <a:ea typeface="+mn-ea"/>
                <a:cs typeface="+mn-cs"/>
              </a:defRPr>
            </a:lvl1pPr>
            <a:lvl2pPr marL="356438" indent="0">
              <a:buNone/>
              <a:defRPr lang="en-US" sz="1999" smtClean="0">
                <a:latin typeface="+mn-lt"/>
              </a:defRPr>
            </a:lvl2pPr>
            <a:lvl3pPr>
              <a:defRPr lang="en-US" sz="1799" smtClean="0">
                <a:latin typeface="+mn-lt"/>
              </a:defRPr>
            </a:lvl3pPr>
            <a:lvl4pPr>
              <a:defRPr lang="en-US" sz="1599" smtClean="0">
                <a:latin typeface="+mn-lt"/>
              </a:defRPr>
            </a:lvl4pPr>
            <a:lvl5pPr>
              <a:defRPr lang="en-IN" sz="1599">
                <a:latin typeface="+mn-lt"/>
              </a:defRPr>
            </a:lvl5pPr>
          </a:lstStyle>
          <a:p>
            <a:pPr marL="0" lvl="0" indent="0">
              <a:spcBef>
                <a:spcPts val="0"/>
              </a:spcBef>
              <a:buNone/>
            </a:pPr>
            <a:r>
              <a:rPr lang="en-US"/>
              <a:t>Job Title</a:t>
            </a:r>
          </a:p>
        </p:txBody>
      </p:sp>
    </p:spTree>
    <p:extLst>
      <p:ext uri="{BB962C8B-B14F-4D97-AF65-F5344CB8AC3E}">
        <p14:creationId xmlns:p14="http://schemas.microsoft.com/office/powerpoint/2010/main" val="1022323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7/6/2023</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78073918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4_Standard slide_Quotes">
    <p:spTree>
      <p:nvGrpSpPr>
        <p:cNvPr id="1" name=""/>
        <p:cNvGrpSpPr/>
        <p:nvPr/>
      </p:nvGrpSpPr>
      <p:grpSpPr>
        <a:xfrm>
          <a:off x="0" y="0"/>
          <a:ext cx="0" cy="0"/>
          <a:chOff x="0" y="0"/>
          <a:chExt cx="0" cy="0"/>
        </a:xfrm>
      </p:grpSpPr>
      <p:sp>
        <p:nvSpPr>
          <p:cNvPr id="4" name="Text Placeholder 6">
            <a:extLst>
              <a:ext uri="{FF2B5EF4-FFF2-40B4-BE49-F238E27FC236}">
                <a16:creationId xmlns:a16="http://schemas.microsoft.com/office/drawing/2014/main" id="{E28D7EA5-A532-4D8B-9984-8F3D1FEA98DB}"/>
              </a:ext>
            </a:extLst>
          </p:cNvPr>
          <p:cNvSpPr>
            <a:spLocks noGrp="1"/>
          </p:cNvSpPr>
          <p:nvPr>
            <p:ph type="body" sz="quarter" idx="10"/>
          </p:nvPr>
        </p:nvSpPr>
        <p:spPr>
          <a:xfrm>
            <a:off x="3451378" y="2060235"/>
            <a:ext cx="5289245" cy="3025522"/>
          </a:xfrm>
        </p:spPr>
        <p:txBody>
          <a:bodyPr lIns="0" tIns="0" rIns="0" bIns="0">
            <a:noAutofit/>
          </a:bodyPr>
          <a:lstStyle>
            <a:lvl1pPr marL="0" indent="0" algn="ctr">
              <a:buNone/>
              <a:defRPr lang="en-US" sz="2799" dirty="0" smtClean="0">
                <a:latin typeface="Georgia" panose="02040502050405020303" pitchFamily="18" charset="0"/>
              </a:defRPr>
            </a:lvl1pPr>
          </a:lstStyle>
          <a:p>
            <a:pPr marL="356438" lvl="0" indent="-356438" algn="ctr">
              <a:spcBef>
                <a:spcPts val="0"/>
              </a:spcBef>
            </a:pPr>
            <a:r>
              <a:rPr lang="en-US"/>
              <a:t>Edit Master text styles</a:t>
            </a:r>
          </a:p>
        </p:txBody>
      </p:sp>
      <p:sp>
        <p:nvSpPr>
          <p:cNvPr id="5" name="Text Placeholder 6">
            <a:extLst>
              <a:ext uri="{FF2B5EF4-FFF2-40B4-BE49-F238E27FC236}">
                <a16:creationId xmlns:a16="http://schemas.microsoft.com/office/drawing/2014/main" id="{9F9B9C3C-16F2-40B2-A460-0480520ECF89}"/>
              </a:ext>
            </a:extLst>
          </p:cNvPr>
          <p:cNvSpPr>
            <a:spLocks noGrp="1"/>
          </p:cNvSpPr>
          <p:nvPr>
            <p:ph type="body" sz="quarter" idx="11" hasCustomPrompt="1"/>
          </p:nvPr>
        </p:nvSpPr>
        <p:spPr>
          <a:xfrm>
            <a:off x="3451378" y="5506678"/>
            <a:ext cx="5289245" cy="316838"/>
          </a:xfrm>
        </p:spPr>
        <p:txBody>
          <a:bodyPr lIns="0" tIns="0" rIns="0" bIns="0">
            <a:noAutofit/>
          </a:bodyPr>
          <a:lstStyle>
            <a:lvl1pPr marL="0" indent="0" algn="ctr">
              <a:buNone/>
              <a:defRPr lang="en-US" sz="1599" dirty="0" smtClean="0">
                <a:solidFill>
                  <a:srgbClr val="2E2E38"/>
                </a:solidFill>
                <a:latin typeface="+mn-lt"/>
              </a:defRPr>
            </a:lvl1pPr>
          </a:lstStyle>
          <a:p>
            <a:pPr marL="356438" lvl="0" indent="-356438" algn="ctr">
              <a:spcBef>
                <a:spcPts val="0"/>
              </a:spcBef>
              <a:spcAft>
                <a:spcPts val="600"/>
              </a:spcAft>
            </a:pPr>
            <a:r>
              <a:rPr lang="en-US"/>
              <a:t>Name Surname</a:t>
            </a:r>
          </a:p>
        </p:txBody>
      </p:sp>
      <p:sp>
        <p:nvSpPr>
          <p:cNvPr id="6" name="Text Placeholder 6">
            <a:extLst>
              <a:ext uri="{FF2B5EF4-FFF2-40B4-BE49-F238E27FC236}">
                <a16:creationId xmlns:a16="http://schemas.microsoft.com/office/drawing/2014/main" id="{8E04541C-CC5D-4455-8271-73223AE0A881}"/>
              </a:ext>
            </a:extLst>
          </p:cNvPr>
          <p:cNvSpPr>
            <a:spLocks noGrp="1"/>
          </p:cNvSpPr>
          <p:nvPr>
            <p:ph type="body" sz="quarter" idx="12" hasCustomPrompt="1"/>
          </p:nvPr>
        </p:nvSpPr>
        <p:spPr>
          <a:xfrm>
            <a:off x="3451378" y="5818717"/>
            <a:ext cx="5289245" cy="316838"/>
          </a:xfrm>
        </p:spPr>
        <p:txBody>
          <a:bodyPr vert="horz" lIns="0" tIns="0" rIns="0" bIns="0" rtlCol="0" anchor="t" anchorCtr="0">
            <a:noAutofit/>
          </a:bodyPr>
          <a:lstStyle>
            <a:lvl1pPr marL="0" indent="0" algn="ctr">
              <a:buNone/>
              <a:defRPr lang="en-US" sz="1599" dirty="0" smtClean="0">
                <a:solidFill>
                  <a:srgbClr val="2E2E38"/>
                </a:solidFill>
                <a:latin typeface="+mn-lt"/>
              </a:defRPr>
            </a:lvl1pPr>
          </a:lstStyle>
          <a:p>
            <a:pPr marL="356438" lvl="0" indent="-356438" algn="ctr">
              <a:spcBef>
                <a:spcPts val="0"/>
              </a:spcBef>
              <a:spcAft>
                <a:spcPts val="600"/>
              </a:spcAft>
            </a:pPr>
            <a:r>
              <a:rPr lang="en-US"/>
              <a:t>Job Title</a:t>
            </a:r>
          </a:p>
        </p:txBody>
      </p:sp>
      <p:sp>
        <p:nvSpPr>
          <p:cNvPr id="9" name="Text Placeholder 11">
            <a:extLst>
              <a:ext uri="{FF2B5EF4-FFF2-40B4-BE49-F238E27FC236}">
                <a16:creationId xmlns:a16="http://schemas.microsoft.com/office/drawing/2014/main" id="{FBD672D3-B116-471A-8511-D80D5D920D93}"/>
              </a:ext>
            </a:extLst>
          </p:cNvPr>
          <p:cNvSpPr txBox="1">
            <a:spLocks/>
          </p:cNvSpPr>
          <p:nvPr userDrawn="1"/>
        </p:nvSpPr>
        <p:spPr>
          <a:xfrm>
            <a:off x="4927415" y="979788"/>
            <a:ext cx="2337171" cy="882687"/>
          </a:xfrm>
          <a:prstGeom prst="rect">
            <a:avLst/>
          </a:prstGeom>
        </p:spPr>
        <p:txBody>
          <a:bodyPr lIns="0" tIns="0" rIns="0" bIns="0">
            <a:noAutofit/>
          </a:bodyPr>
          <a:lstStyle>
            <a:lvl1pPr marL="356616" indent="-356616" algn="l" defTabSz="914400" rtl="0" eaLnBrk="1" latinLnBrk="0" hangingPunct="1">
              <a:spcBef>
                <a:spcPct val="20000"/>
              </a:spcBef>
              <a:buClr>
                <a:schemeClr val="tx2"/>
              </a:buClr>
              <a:buSzPct val="70000"/>
              <a:buFont typeface="Arial" pitchFamily="34" charset="0"/>
              <a:buChar char="►"/>
              <a:defRPr sz="2400" kern="1200">
                <a:solidFill>
                  <a:schemeClr val="bg1"/>
                </a:solidFill>
                <a:latin typeface="+mn-lt"/>
                <a:ea typeface="+mn-ea"/>
                <a:cs typeface="+mn-cs"/>
              </a:defRPr>
            </a:lvl1pPr>
            <a:lvl2pPr marL="713232" indent="-356616" algn="l" defTabSz="914400" rtl="0" eaLnBrk="1" latinLnBrk="0" hangingPunct="1">
              <a:spcBef>
                <a:spcPct val="20000"/>
              </a:spcBef>
              <a:buClr>
                <a:schemeClr val="tx2"/>
              </a:buClr>
              <a:buSzPct val="70000"/>
              <a:buFont typeface="Arial" pitchFamily="34" charset="0"/>
              <a:buChar char="►"/>
              <a:defRPr sz="2000" kern="1200">
                <a:solidFill>
                  <a:schemeClr val="bg1"/>
                </a:solidFill>
                <a:latin typeface="+mn-lt"/>
                <a:ea typeface="+mn-ea"/>
                <a:cs typeface="+mn-cs"/>
              </a:defRPr>
            </a:lvl2pPr>
            <a:lvl3pPr marL="1069848" indent="-356616" algn="l" defTabSz="914400" rtl="0" eaLnBrk="1" latinLnBrk="0" hangingPunct="1">
              <a:spcBef>
                <a:spcPct val="20000"/>
              </a:spcBef>
              <a:buClr>
                <a:schemeClr val="tx2"/>
              </a:buClr>
              <a:buSzPct val="70000"/>
              <a:buFont typeface="Arial" pitchFamily="34" charset="0"/>
              <a:buChar char="►"/>
              <a:defRPr sz="1800" kern="1200">
                <a:solidFill>
                  <a:schemeClr val="bg1"/>
                </a:solidFill>
                <a:latin typeface="+mn-lt"/>
                <a:ea typeface="+mn-ea"/>
                <a:cs typeface="+mn-cs"/>
              </a:defRPr>
            </a:lvl3pPr>
            <a:lvl4pPr marL="1426464"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4pPr>
            <a:lvl5pPr marL="1783080" indent="-356616" algn="l" defTabSz="914400" rtl="0" eaLnBrk="1" latinLnBrk="0" hangingPunct="1">
              <a:spcBef>
                <a:spcPct val="20000"/>
              </a:spcBef>
              <a:buClr>
                <a:schemeClr val="tx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11194">
                <a:solidFill>
                  <a:schemeClr val="tx2"/>
                </a:solidFill>
                <a:latin typeface="Georgia" panose="02040502050405020303" pitchFamily="18" charset="0"/>
              </a:rPr>
              <a:t>“ </a:t>
            </a:r>
          </a:p>
        </p:txBody>
      </p:sp>
    </p:spTree>
    <p:extLst>
      <p:ext uri="{BB962C8B-B14F-4D97-AF65-F5344CB8AC3E}">
        <p14:creationId xmlns:p14="http://schemas.microsoft.com/office/powerpoint/2010/main" val="24056719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5_Standard slide_Quotes">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81756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Divide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7526408"/>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Empty">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0052CFA6-7CF5-41BD-9D94-2D0DAE108428}"/>
              </a:ext>
            </a:extLst>
          </p:cNvPr>
          <p:cNvSpPr>
            <a:spLocks noGrp="1"/>
          </p:cNvSpPr>
          <p:nvPr>
            <p:ph type="media" sz="quarter" idx="10" hasCustomPrompt="1"/>
          </p:nvPr>
        </p:nvSpPr>
        <p:spPr>
          <a:xfrm>
            <a:off x="0" y="0"/>
            <a:ext cx="12192000" cy="6858000"/>
          </a:xfrm>
        </p:spPr>
        <p:txBody>
          <a:bodyPr anchor="ctr"/>
          <a:lstStyle>
            <a:lvl1pPr marL="0" indent="0" algn="ctr">
              <a:buNone/>
              <a:defRPr/>
            </a:lvl1pPr>
          </a:lstStyle>
          <a:p>
            <a:r>
              <a:rPr lang="en-IN"/>
              <a:t>Video</a:t>
            </a:r>
          </a:p>
        </p:txBody>
      </p:sp>
    </p:spTree>
    <p:extLst>
      <p:ext uri="{BB962C8B-B14F-4D97-AF65-F5344CB8AC3E}">
        <p14:creationId xmlns:p14="http://schemas.microsoft.com/office/powerpoint/2010/main" val="3460343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Key statem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88979713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Focused data">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50839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7_Standar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1" y="294200"/>
            <a:ext cx="10972800" cy="590400"/>
          </a:xfrm>
        </p:spPr>
        <p:txBody>
          <a:bodyPr/>
          <a:lstStyle>
            <a:lvl1pPr>
              <a:defRPr sz="2399">
                <a:solidFill>
                  <a:schemeClr val="bg1"/>
                </a:solidFill>
              </a:defRPr>
            </a:lvl1pPr>
          </a:lstStyle>
          <a:p>
            <a:r>
              <a:rPr lang="en-US"/>
              <a:t>Standard slide</a:t>
            </a:r>
            <a:endParaRPr lang="en-GB"/>
          </a:p>
        </p:txBody>
      </p:sp>
      <p:sp>
        <p:nvSpPr>
          <p:cNvPr id="80" name="Line 10">
            <a:extLst>
              <a:ext uri="{FF2B5EF4-FFF2-40B4-BE49-F238E27FC236}">
                <a16:creationId xmlns:a16="http://schemas.microsoft.com/office/drawing/2014/main" id="{EF8E9275-C0E0-4ABA-8699-73E5E292EC85}"/>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endParaRPr>
          </a:p>
        </p:txBody>
      </p:sp>
    </p:spTree>
    <p:extLst>
      <p:ext uri="{BB962C8B-B14F-4D97-AF65-F5344CB8AC3E}">
        <p14:creationId xmlns:p14="http://schemas.microsoft.com/office/powerpoint/2010/main" val="7032719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wo columns with heading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12329" y="1869441"/>
            <a:ext cx="5390400" cy="4256075"/>
          </a:xfrm>
        </p:spPr>
        <p:txBody>
          <a:bodyPr/>
          <a:lstStyle>
            <a:lvl1pPr>
              <a:defRPr sz="1999">
                <a:solidFill>
                  <a:schemeClr val="bg1"/>
                </a:solidFill>
              </a:defRPr>
            </a:lvl1pPr>
            <a:lvl2pPr>
              <a:defRPr sz="1799">
                <a:solidFill>
                  <a:schemeClr val="bg1"/>
                </a:solidFill>
              </a:defRPr>
            </a:lvl2pPr>
            <a:lvl3pPr>
              <a:defRPr sz="1599">
                <a:solidFill>
                  <a:schemeClr val="bg1"/>
                </a:solidFill>
              </a:defRPr>
            </a:lvl3pPr>
            <a:lvl4pPr>
              <a:defRPr sz="1399">
                <a:solidFill>
                  <a:schemeClr val="bg1"/>
                </a:solidFill>
              </a:defRPr>
            </a:lvl4pPr>
            <a:lvl5pPr>
              <a:defRPr sz="1199">
                <a:solidFill>
                  <a:schemeClr val="bg1"/>
                </a:solidFill>
              </a:defRPr>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6405" y="1869441"/>
            <a:ext cx="5390400" cy="4256075"/>
          </a:xfrm>
        </p:spPr>
        <p:txBody>
          <a:bodyPr/>
          <a:lstStyle>
            <a:lvl1pPr>
              <a:defRPr sz="1999">
                <a:solidFill>
                  <a:schemeClr val="bg1"/>
                </a:solidFill>
              </a:defRPr>
            </a:lvl1pPr>
            <a:lvl2pPr>
              <a:defRPr sz="1799">
                <a:solidFill>
                  <a:schemeClr val="bg1"/>
                </a:solidFill>
              </a:defRPr>
            </a:lvl2pPr>
            <a:lvl3pPr>
              <a:defRPr sz="1599">
                <a:solidFill>
                  <a:schemeClr val="bg1"/>
                </a:solidFill>
              </a:defRPr>
            </a:lvl3pPr>
            <a:lvl4pPr>
              <a:defRPr sz="1399">
                <a:solidFill>
                  <a:schemeClr val="bg1"/>
                </a:solidFill>
              </a:defRPr>
            </a:lvl4pPr>
            <a:lvl5pPr>
              <a:defRPr sz="1199">
                <a:solidFill>
                  <a:schemeClr val="bg1"/>
                </a:solidFill>
              </a:defRPr>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9"/>
          <p:cNvSpPr>
            <a:spLocks noGrp="1"/>
          </p:cNvSpPr>
          <p:nvPr>
            <p:ph type="body" sz="quarter" idx="12"/>
          </p:nvPr>
        </p:nvSpPr>
        <p:spPr>
          <a:xfrm>
            <a:off x="609601" y="1137920"/>
            <a:ext cx="5390400" cy="640800"/>
          </a:xfrm>
        </p:spPr>
        <p:txBody>
          <a:bodyPr anchor="t" anchorCtr="0"/>
          <a:lstStyle>
            <a:lvl1pPr>
              <a:buNone/>
              <a:defRPr b="1">
                <a:solidFill>
                  <a:schemeClr val="bg1"/>
                </a:solidFill>
              </a:defRPr>
            </a:lvl1pPr>
          </a:lstStyle>
          <a:p>
            <a:pPr lvl="0"/>
            <a:endParaRPr lang="en-GB"/>
          </a:p>
        </p:txBody>
      </p:sp>
      <p:sp>
        <p:nvSpPr>
          <p:cNvPr id="11" name="Text Placeholder 9"/>
          <p:cNvSpPr>
            <a:spLocks noGrp="1"/>
          </p:cNvSpPr>
          <p:nvPr>
            <p:ph type="body" sz="quarter" idx="13"/>
          </p:nvPr>
        </p:nvSpPr>
        <p:spPr>
          <a:xfrm>
            <a:off x="6196405" y="1137920"/>
            <a:ext cx="5390400" cy="640800"/>
          </a:xfrm>
        </p:spPr>
        <p:txBody>
          <a:bodyPr anchor="t" anchorCtr="0"/>
          <a:lstStyle>
            <a:lvl1pPr>
              <a:buNone/>
              <a:defRPr b="1">
                <a:solidFill>
                  <a:schemeClr val="bg1"/>
                </a:solidFill>
              </a:defRPr>
            </a:lvl1pPr>
          </a:lstStyle>
          <a:p>
            <a:pPr lvl="0"/>
            <a:endParaRPr lang="en-GB"/>
          </a:p>
        </p:txBody>
      </p:sp>
      <p:sp>
        <p:nvSpPr>
          <p:cNvPr id="2" name="Title 1"/>
          <p:cNvSpPr>
            <a:spLocks noGrp="1"/>
          </p:cNvSpPr>
          <p:nvPr>
            <p:ph type="title"/>
          </p:nvPr>
        </p:nvSpPr>
        <p:spPr>
          <a:xfrm>
            <a:off x="609601" y="294200"/>
            <a:ext cx="10972800" cy="590880"/>
          </a:xfrm>
        </p:spPr>
        <p:txBody>
          <a:bodyPr/>
          <a:lstStyle>
            <a:lvl1pPr>
              <a:defRPr>
                <a:solidFill>
                  <a:schemeClr val="bg1"/>
                </a:solidFill>
              </a:defRPr>
            </a:lvl1pPr>
          </a:lstStyle>
          <a:p>
            <a:r>
              <a:rPr lang="en-US"/>
              <a:t>Click to edit Master title style</a:t>
            </a:r>
          </a:p>
        </p:txBody>
      </p:sp>
      <p:sp>
        <p:nvSpPr>
          <p:cNvPr id="14" name="Line 10">
            <a:extLst>
              <a:ext uri="{FF2B5EF4-FFF2-40B4-BE49-F238E27FC236}">
                <a16:creationId xmlns:a16="http://schemas.microsoft.com/office/drawing/2014/main" id="{9773E7D9-2434-4381-A00D-27B62C086733}"/>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a:solidFill>
                <a:schemeClr val="bg1"/>
              </a:solidFill>
            </a:endParaRPr>
          </a:p>
        </p:txBody>
      </p:sp>
    </p:spTree>
    <p:extLst>
      <p:ext uri="{BB962C8B-B14F-4D97-AF65-F5344CB8AC3E}">
        <p14:creationId xmlns:p14="http://schemas.microsoft.com/office/powerpoint/2010/main" val="110273270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5_Standard slide_no bullets">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28F8CDB-776D-4811-AE2C-217236ECDECA}"/>
              </a:ext>
            </a:extLst>
          </p:cNvPr>
          <p:cNvSpPr>
            <a:spLocks noGrp="1"/>
          </p:cNvSpPr>
          <p:nvPr>
            <p:ph type="pic" sz="quarter" idx="12"/>
          </p:nvPr>
        </p:nvSpPr>
        <p:spPr>
          <a:xfrm>
            <a:off x="6223938" y="0"/>
            <a:ext cx="5968062" cy="6858000"/>
          </a:xfrm>
        </p:spPr>
        <p:txBody>
          <a:bodyPr/>
          <a:lstStyle/>
          <a:p>
            <a:endParaRPr lang="en-IN"/>
          </a:p>
        </p:txBody>
      </p:sp>
      <p:sp>
        <p:nvSpPr>
          <p:cNvPr id="5" name="Text Placeholder 4">
            <a:extLst>
              <a:ext uri="{FF2B5EF4-FFF2-40B4-BE49-F238E27FC236}">
                <a16:creationId xmlns:a16="http://schemas.microsoft.com/office/drawing/2014/main" id="{626E96BA-E9E4-496B-8CA5-6DA27B8AD7E4}"/>
              </a:ext>
            </a:extLst>
          </p:cNvPr>
          <p:cNvSpPr>
            <a:spLocks noGrp="1"/>
          </p:cNvSpPr>
          <p:nvPr>
            <p:ph type="body" sz="quarter" idx="10" hasCustomPrompt="1"/>
          </p:nvPr>
        </p:nvSpPr>
        <p:spPr>
          <a:xfrm>
            <a:off x="369513" y="2578743"/>
            <a:ext cx="4535597" cy="1055708"/>
          </a:xfrm>
        </p:spPr>
        <p:txBody>
          <a:bodyPr/>
          <a:lstStyle>
            <a:lvl1pPr marL="0" indent="0">
              <a:buNone/>
              <a:defRPr sz="2999"/>
            </a:lvl1pPr>
          </a:lstStyle>
          <a:p>
            <a:pPr lvl="0"/>
            <a:r>
              <a:rPr lang="en-IN"/>
              <a:t>Chapter Title</a:t>
            </a:r>
          </a:p>
          <a:p>
            <a:pPr lvl="0"/>
            <a:r>
              <a:rPr lang="en-IN"/>
              <a:t>EY Interstate Light</a:t>
            </a:r>
          </a:p>
        </p:txBody>
      </p:sp>
      <p:sp>
        <p:nvSpPr>
          <p:cNvPr id="14" name="Text Placeholder 4">
            <a:extLst>
              <a:ext uri="{FF2B5EF4-FFF2-40B4-BE49-F238E27FC236}">
                <a16:creationId xmlns:a16="http://schemas.microsoft.com/office/drawing/2014/main" id="{1173C8A3-BA2F-497B-A214-45B02D73AF20}"/>
              </a:ext>
            </a:extLst>
          </p:cNvPr>
          <p:cNvSpPr>
            <a:spLocks noGrp="1"/>
          </p:cNvSpPr>
          <p:nvPr>
            <p:ph type="body" sz="quarter" idx="11" hasCustomPrompt="1"/>
          </p:nvPr>
        </p:nvSpPr>
        <p:spPr>
          <a:xfrm>
            <a:off x="369513" y="3840384"/>
            <a:ext cx="4535597" cy="1055708"/>
          </a:xfrm>
        </p:spPr>
        <p:txBody>
          <a:bodyPr/>
          <a:lstStyle>
            <a:lvl1pPr marL="0" indent="0">
              <a:buNone/>
              <a:defRPr sz="1599"/>
            </a:lvl1pPr>
          </a:lstStyle>
          <a:p>
            <a:pPr lvl="0"/>
            <a:r>
              <a:rPr lang="en-IN"/>
              <a:t>text</a:t>
            </a:r>
          </a:p>
        </p:txBody>
      </p:sp>
    </p:spTree>
    <p:extLst>
      <p:ext uri="{BB962C8B-B14F-4D97-AF65-F5344CB8AC3E}">
        <p14:creationId xmlns:p14="http://schemas.microsoft.com/office/powerpoint/2010/main" val="33824980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6_Standard slide_no bullet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697C43D-4F1B-43DA-A0C6-DA6B6708E161}"/>
              </a:ext>
            </a:extLst>
          </p:cNvPr>
          <p:cNvSpPr>
            <a:spLocks noGrp="1"/>
          </p:cNvSpPr>
          <p:nvPr>
            <p:ph type="body" sz="quarter" idx="10" hasCustomPrompt="1"/>
          </p:nvPr>
        </p:nvSpPr>
        <p:spPr>
          <a:xfrm>
            <a:off x="352616" y="2851522"/>
            <a:ext cx="4445485" cy="1202318"/>
          </a:xfrm>
        </p:spPr>
        <p:txBody>
          <a:bodyPr vert="horz" lIns="0" tIns="0" rIns="0" bIns="0" rtlCol="0" anchor="ctr" anchorCtr="0">
            <a:noAutofit/>
          </a:bodyPr>
          <a:lstStyle>
            <a:lvl1pPr marL="0" indent="0">
              <a:buNone/>
              <a:defRPr kumimoji="0" lang="en-IN" sz="3598" b="0" i="0" u="none" strike="noStrike" cap="none" spc="0" normalizeH="0" baseline="0" dirty="0">
                <a:ln>
                  <a:noFill/>
                </a:ln>
                <a:solidFill>
                  <a:schemeClr val="bg1"/>
                </a:solidFill>
                <a:effectLst/>
                <a:uLnTx/>
                <a:uFillTx/>
                <a:latin typeface="EYInterstate Light" panose="02000506000000020004" pitchFamily="2" charset="0"/>
                <a:ea typeface="+mj-ea"/>
                <a:cs typeface="+mj-cs"/>
              </a:defRPr>
            </a:lvl1pPr>
          </a:lstStyle>
          <a:p>
            <a:pPr marL="356438" marR="0" lvl="0" indent="-356438" defTabSz="1007383" fontAlgn="auto">
              <a:lnSpc>
                <a:spcPct val="100000"/>
              </a:lnSpc>
              <a:spcBef>
                <a:spcPct val="0"/>
              </a:spcBef>
              <a:spcAft>
                <a:spcPts val="0"/>
              </a:spcAft>
              <a:buClrTx/>
              <a:buSzTx/>
              <a:tabLst/>
            </a:pPr>
            <a:r>
              <a:rPr lang="en-US"/>
              <a:t>Chapter Title</a:t>
            </a:r>
            <a:endParaRPr lang="en-IN"/>
          </a:p>
        </p:txBody>
      </p:sp>
    </p:spTree>
    <p:extLst>
      <p:ext uri="{BB962C8B-B14F-4D97-AF65-F5344CB8AC3E}">
        <p14:creationId xmlns:p14="http://schemas.microsoft.com/office/powerpoint/2010/main" val="2528808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7/6/2023</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20645108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Divide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4886263"/>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3_Final legal text">
    <p:spTree>
      <p:nvGrpSpPr>
        <p:cNvPr id="1" name=""/>
        <p:cNvGrpSpPr/>
        <p:nvPr/>
      </p:nvGrpSpPr>
      <p:grpSpPr>
        <a:xfrm>
          <a:off x="0" y="0"/>
          <a:ext cx="0" cy="0"/>
          <a:chOff x="0" y="0"/>
          <a:chExt cx="0" cy="0"/>
        </a:xfrm>
      </p:grpSpPr>
      <p:sp>
        <p:nvSpPr>
          <p:cNvPr id="8" name="Content Placeholder 2"/>
          <p:cNvSpPr>
            <a:spLocks noGrp="1"/>
          </p:cNvSpPr>
          <p:nvPr>
            <p:ph idx="1"/>
          </p:nvPr>
        </p:nvSpPr>
        <p:spPr>
          <a:xfrm>
            <a:off x="607483" y="719139"/>
            <a:ext cx="4675200" cy="5210062"/>
          </a:xfrm>
        </p:spPr>
        <p:txBody>
          <a:bodyPr/>
          <a:lstStyle>
            <a:lvl1pPr marL="0" indent="0" algn="l" defTabSz="994865" rtl="0" fontAlgn="base">
              <a:lnSpc>
                <a:spcPct val="100000"/>
              </a:lnSpc>
              <a:spcBef>
                <a:spcPct val="70000"/>
              </a:spcBef>
              <a:spcAft>
                <a:spcPct val="0"/>
              </a:spcAft>
              <a:buSzPct val="100000"/>
              <a:buNone/>
              <a:defRPr lang="en-US" sz="1199" kern="1200" noProof="0" dirty="0" smtClean="0">
                <a:solidFill>
                  <a:schemeClr val="bg1"/>
                </a:solidFill>
                <a:latin typeface="EYInterstate Light" panose="02000506000000020004" pitchFamily="2" charset="0"/>
                <a:ea typeface="+mn-ea"/>
                <a:cs typeface="Arial" pitchFamily="34" charset="0"/>
              </a:defRPr>
            </a:lvl1pPr>
            <a:lvl2pPr marL="0" indent="0" algn="l" defTabSz="994865" rtl="0" fontAlgn="base">
              <a:lnSpc>
                <a:spcPct val="100000"/>
              </a:lnSpc>
              <a:spcBef>
                <a:spcPct val="0"/>
              </a:spcBef>
              <a:spcAft>
                <a:spcPct val="0"/>
              </a:spcAft>
              <a:buSzPct val="100000"/>
              <a:buNone/>
              <a:defRPr lang="en-US" sz="900" b="1" kern="1200" noProof="0" dirty="0" smtClean="0">
                <a:solidFill>
                  <a:schemeClr val="bg1"/>
                </a:solidFill>
                <a:latin typeface="EYInterstate Light" panose="02000506000000020004" pitchFamily="2" charset="0"/>
                <a:ea typeface="+mn-ea"/>
                <a:cs typeface="Arial" pitchFamily="34" charset="0"/>
              </a:defRPr>
            </a:lvl2pPr>
            <a:lvl3pPr marL="176125" indent="-176125" algn="l" defTabSz="994865" rtl="0" fontAlgn="base">
              <a:lnSpc>
                <a:spcPct val="100000"/>
              </a:lnSpc>
              <a:spcBef>
                <a:spcPct val="0"/>
              </a:spcBef>
              <a:spcAft>
                <a:spcPct val="0"/>
              </a:spcAft>
              <a:buClr>
                <a:schemeClr val="tx2"/>
              </a:buClr>
              <a:buSzPct val="70000"/>
              <a:buFont typeface="Arial" pitchFamily="34" charset="0"/>
              <a:buChar char="►"/>
              <a:defRPr lang="en-US" sz="900" b="1" kern="1200" noProof="0" dirty="0" smtClean="0">
                <a:solidFill>
                  <a:schemeClr val="bg1"/>
                </a:solidFill>
                <a:latin typeface="EYInterstate Light" panose="02000506000000020004" pitchFamily="2" charset="0"/>
                <a:ea typeface="+mn-ea"/>
                <a:cs typeface="Arial" pitchFamily="34" charset="0"/>
              </a:defRPr>
            </a:lvl3pPr>
            <a:lvl4pPr marL="0" indent="0" algn="l" defTabSz="994865" rtl="0" fontAlgn="base">
              <a:lnSpc>
                <a:spcPct val="100000"/>
              </a:lnSpc>
              <a:spcBef>
                <a:spcPct val="0"/>
              </a:spcBef>
              <a:spcAft>
                <a:spcPct val="0"/>
              </a:spcAft>
              <a:buSzPct val="100000"/>
              <a:buNone/>
              <a:defRPr lang="en-US" sz="800" kern="1200" noProof="0" dirty="0" smtClean="0">
                <a:solidFill>
                  <a:schemeClr val="bg1"/>
                </a:solidFill>
                <a:latin typeface="EYInterstate Light" panose="02000506000000020004" pitchFamily="2" charset="0"/>
                <a:ea typeface="+mn-ea"/>
                <a:cs typeface="Arial" pitchFamily="34" charset="0"/>
              </a:defRPr>
            </a:lvl4pPr>
            <a:lvl5pPr marL="188819" indent="-188819" algn="l" defTabSz="994865" rtl="0" fontAlgn="base">
              <a:lnSpc>
                <a:spcPct val="100000"/>
              </a:lnSpc>
              <a:spcBef>
                <a:spcPct val="0"/>
              </a:spcBef>
              <a:spcAft>
                <a:spcPct val="0"/>
              </a:spcAft>
              <a:buClr>
                <a:schemeClr val="tx2"/>
              </a:buClr>
              <a:buSzPct val="70000"/>
              <a:buFont typeface="Arial" pitchFamily="34" charset="0"/>
              <a:buChar char="►"/>
              <a:defRPr lang="en-US" sz="800" kern="1200" noProof="0" dirty="0">
                <a:solidFill>
                  <a:schemeClr val="bg1"/>
                </a:solidFill>
                <a:latin typeface="EYInterstate Light" panose="02000506000000020004" pitchFamily="2" charset="0"/>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13118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7/6/2023</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606664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7/6/2023</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59182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7/6/2023</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570609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51" Type="http://schemas.openxmlformats.org/officeDocument/2006/relationships/theme" Target="../theme/theme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7/6/2023</a:t>
            </a:fld>
            <a:endParaRPr lang="en-US" sz="100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a:t>
            </a:fld>
            <a:endParaRPr lang="en-US" sz="100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3690812"/>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60" r:id="rId7"/>
    <p:sldLayoutId id="2147483756" r:id="rId8"/>
    <p:sldLayoutId id="2147483757" r:id="rId9"/>
    <p:sldLayoutId id="2147483758" r:id="rId10"/>
    <p:sldLayoutId id="2147483759" r:id="rId11"/>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1" y="294200"/>
            <a:ext cx="10972800" cy="59088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609601" y="1137920"/>
            <a:ext cx="10972800" cy="494792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Date Placeholder 1">
            <a:extLst>
              <a:ext uri="{FF2B5EF4-FFF2-40B4-BE49-F238E27FC236}">
                <a16:creationId xmlns:a16="http://schemas.microsoft.com/office/drawing/2014/main" id="{3E9075B3-954F-4542-99DC-9D38337796E8}"/>
              </a:ext>
            </a:extLst>
          </p:cNvPr>
          <p:cNvSpPr txBox="1">
            <a:spLocks/>
          </p:cNvSpPr>
          <p:nvPr userDrawn="1"/>
        </p:nvSpPr>
        <p:spPr>
          <a:xfrm>
            <a:off x="1352024" y="6471244"/>
            <a:ext cx="1190638" cy="180000"/>
          </a:xfrm>
          <a:prstGeom prst="rect">
            <a:avLst/>
          </a:prstGeom>
        </p:spPr>
        <p:txBody>
          <a:bodyPr/>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7DBDBB20-DA7B-4EA8-9594-84A1D3A4EA29}" type="datetime3">
              <a:rPr lang="en-US" sz="800" smtClean="0"/>
              <a:t>6 July 2023</a:t>
            </a:fld>
            <a:endParaRPr lang="en-IN" sz="800"/>
          </a:p>
        </p:txBody>
      </p:sp>
      <p:sp>
        <p:nvSpPr>
          <p:cNvPr id="18" name="Footer Placeholder 2">
            <a:extLst>
              <a:ext uri="{FF2B5EF4-FFF2-40B4-BE49-F238E27FC236}">
                <a16:creationId xmlns:a16="http://schemas.microsoft.com/office/drawing/2014/main" id="{FE280278-22FE-4F3D-8D37-B8FB096E9C4C}"/>
              </a:ext>
            </a:extLst>
          </p:cNvPr>
          <p:cNvSpPr txBox="1">
            <a:spLocks/>
          </p:cNvSpPr>
          <p:nvPr userDrawn="1"/>
        </p:nvSpPr>
        <p:spPr>
          <a:xfrm>
            <a:off x="3161342" y="6471244"/>
            <a:ext cx="3084493" cy="180000"/>
          </a:xfrm>
          <a:prstGeom prst="rect">
            <a:avLst/>
          </a:prstGeom>
        </p:spPr>
        <p:txBody>
          <a:bodyPr/>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800"/>
              <a:t>Presentation title</a:t>
            </a:r>
          </a:p>
        </p:txBody>
      </p:sp>
      <p:sp>
        <p:nvSpPr>
          <p:cNvPr id="22" name="Slide Number Placeholder 4">
            <a:extLst>
              <a:ext uri="{FF2B5EF4-FFF2-40B4-BE49-F238E27FC236}">
                <a16:creationId xmlns:a16="http://schemas.microsoft.com/office/drawing/2014/main" id="{4093714F-0FA2-4BA1-B9F9-9CDFDB009BD4}"/>
              </a:ext>
            </a:extLst>
          </p:cNvPr>
          <p:cNvSpPr txBox="1">
            <a:spLocks/>
          </p:cNvSpPr>
          <p:nvPr userDrawn="1"/>
        </p:nvSpPr>
        <p:spPr>
          <a:xfrm>
            <a:off x="609283" y="6471244"/>
            <a:ext cx="662721" cy="180000"/>
          </a:xfrm>
          <a:prstGeom prst="rect">
            <a:avLst/>
          </a:prstGeom>
        </p:spPr>
        <p:txBody>
          <a:bodyPr lIns="0"/>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GB" sz="800"/>
              <a:t>Page </a:t>
            </a:r>
            <a:fld id="{D5B76411-544C-4F9A-8EDE-9EEB2BD21F95}" type="slidenum">
              <a:rPr lang="en-IN" sz="800" smtClean="0"/>
              <a:t>‹#›</a:t>
            </a:fld>
            <a:endParaRPr sz="800"/>
          </a:p>
        </p:txBody>
      </p:sp>
    </p:spTree>
    <p:extLst>
      <p:ext uri="{BB962C8B-B14F-4D97-AF65-F5344CB8AC3E}">
        <p14:creationId xmlns:p14="http://schemas.microsoft.com/office/powerpoint/2010/main" val="1919714218"/>
      </p:ext>
    </p:extLst>
  </p:cSld>
  <p:clrMap bg1="lt1" tx1="dk1" bg2="lt2" tx2="dk2" accent1="accent1" accent2="accent2" accent3="accent3" accent4="accent4" accent5="accent5" accent6="accent6" hlink="hlink" folHlink="folHlink"/>
  <p:sldLayoutIdLst>
    <p:sldLayoutId id="2147483887" r:id="rId1"/>
    <p:sldLayoutId id="2147483890" r:id="rId2"/>
    <p:sldLayoutId id="2147483825" r:id="rId3"/>
    <p:sldLayoutId id="2147483826" r:id="rId4"/>
    <p:sldLayoutId id="2147483827" r:id="rId5"/>
    <p:sldLayoutId id="2147483875" r:id="rId6"/>
    <p:sldLayoutId id="2147483873" r:id="rId7"/>
    <p:sldLayoutId id="2147483872" r:id="rId8"/>
    <p:sldLayoutId id="2147483828" r:id="rId9"/>
    <p:sldLayoutId id="2147483877" r:id="rId10"/>
    <p:sldLayoutId id="2147483876" r:id="rId11"/>
    <p:sldLayoutId id="2147483871" r:id="rId12"/>
    <p:sldLayoutId id="2147483829" r:id="rId13"/>
    <p:sldLayoutId id="2147483923" r:id="rId14"/>
    <p:sldLayoutId id="2147483921" r:id="rId15"/>
    <p:sldLayoutId id="2147483830" r:id="rId16"/>
    <p:sldLayoutId id="2147483831" r:id="rId17"/>
    <p:sldLayoutId id="2147483832" r:id="rId18"/>
    <p:sldLayoutId id="2147483833" r:id="rId19"/>
    <p:sldLayoutId id="2147483834" r:id="rId20"/>
    <p:sldLayoutId id="2147483835" r:id="rId21"/>
    <p:sldLayoutId id="2147483836" r:id="rId22"/>
    <p:sldLayoutId id="2147483837" r:id="rId23"/>
    <p:sldLayoutId id="2147483838" r:id="rId24"/>
    <p:sldLayoutId id="2147483874" r:id="rId25"/>
    <p:sldLayoutId id="2147483926" r:id="rId26"/>
    <p:sldLayoutId id="2147483839" r:id="rId27"/>
    <p:sldLayoutId id="2147483925" r:id="rId28"/>
    <p:sldLayoutId id="2147483840" r:id="rId29"/>
    <p:sldLayoutId id="2147483946" r:id="rId30"/>
    <p:sldLayoutId id="2147483947" r:id="rId31"/>
    <p:sldLayoutId id="2147483948" r:id="rId32"/>
    <p:sldLayoutId id="2147483949" r:id="rId33"/>
    <p:sldLayoutId id="2147483950" r:id="rId34"/>
    <p:sldLayoutId id="2147483951" r:id="rId35"/>
    <p:sldLayoutId id="2147483952" r:id="rId36"/>
    <p:sldLayoutId id="2147483953" r:id="rId37"/>
    <p:sldLayoutId id="2147483954" r:id="rId38"/>
    <p:sldLayoutId id="2147483955" r:id="rId39"/>
    <p:sldLayoutId id="2147483956" r:id="rId40"/>
    <p:sldLayoutId id="2147483957" r:id="rId41"/>
    <p:sldLayoutId id="2147483958" r:id="rId42"/>
    <p:sldLayoutId id="2147483959" r:id="rId43"/>
    <p:sldLayoutId id="2147483960" r:id="rId44"/>
    <p:sldLayoutId id="2147483961" r:id="rId45"/>
    <p:sldLayoutId id="2147483962" r:id="rId46"/>
    <p:sldLayoutId id="2147483963" r:id="rId47"/>
    <p:sldLayoutId id="2147483964" r:id="rId48"/>
    <p:sldLayoutId id="2147483965" r:id="rId49"/>
    <p:sldLayoutId id="2147483966" r:id="rId50"/>
  </p:sldLayoutIdLst>
  <p:hf hdr="0"/>
  <p:txStyles>
    <p:titleStyle>
      <a:lvl1pPr algn="l" defTabSz="913943" rtl="0" eaLnBrk="1" latinLnBrk="0" hangingPunct="1">
        <a:lnSpc>
          <a:spcPct val="85000"/>
        </a:lnSpc>
        <a:spcBef>
          <a:spcPct val="0"/>
        </a:spcBef>
        <a:buNone/>
        <a:defRPr sz="2399" b="0" kern="1200">
          <a:solidFill>
            <a:schemeClr val="bg1"/>
          </a:solidFill>
          <a:latin typeface="EYInterstate Light" panose="02000506000000020004" pitchFamily="2" charset="0"/>
          <a:ea typeface="+mj-ea"/>
          <a:cs typeface="Arial" pitchFamily="34" charset="0"/>
        </a:defRPr>
      </a:lvl1pPr>
    </p:titleStyle>
    <p:bodyStyle>
      <a:lvl1pPr marL="356438" indent="-356438" algn="l" defTabSz="913943" rtl="0" eaLnBrk="1" latinLnBrk="0" hangingPunct="1">
        <a:spcBef>
          <a:spcPct val="20000"/>
        </a:spcBef>
        <a:buClr>
          <a:schemeClr val="tx2"/>
        </a:buClr>
        <a:buSzPct val="70000"/>
        <a:buFont typeface="Arial" pitchFamily="34" charset="0"/>
        <a:buChar char="►"/>
        <a:defRPr sz="1999" kern="1200">
          <a:solidFill>
            <a:schemeClr val="bg1"/>
          </a:solidFill>
          <a:latin typeface="EYInterstate Light" panose="02000506000000020004" pitchFamily="2" charset="0"/>
          <a:ea typeface="+mn-ea"/>
          <a:cs typeface="+mn-cs"/>
        </a:defRPr>
      </a:lvl1pPr>
      <a:lvl2pPr marL="712875" indent="-356438" algn="l" defTabSz="913943" rtl="0" eaLnBrk="1" latinLnBrk="0" hangingPunct="1">
        <a:spcBef>
          <a:spcPct val="20000"/>
        </a:spcBef>
        <a:buClr>
          <a:schemeClr val="tx2"/>
        </a:buClr>
        <a:buSzPct val="70000"/>
        <a:buFont typeface="Arial" pitchFamily="34" charset="0"/>
        <a:buChar char="►"/>
        <a:defRPr sz="1799" kern="1200">
          <a:solidFill>
            <a:schemeClr val="bg1"/>
          </a:solidFill>
          <a:latin typeface="EYInterstate Light" panose="02000506000000020004" pitchFamily="2" charset="0"/>
          <a:ea typeface="+mn-ea"/>
          <a:cs typeface="+mn-cs"/>
        </a:defRPr>
      </a:lvl2pPr>
      <a:lvl3pPr marL="1069313" indent="-356438" algn="l" defTabSz="913943" rtl="0" eaLnBrk="1" latinLnBrk="0" hangingPunct="1">
        <a:spcBef>
          <a:spcPct val="20000"/>
        </a:spcBef>
        <a:buClr>
          <a:schemeClr val="tx2"/>
        </a:buClr>
        <a:buSzPct val="70000"/>
        <a:buFont typeface="Arial" pitchFamily="34" charset="0"/>
        <a:buChar char="►"/>
        <a:defRPr sz="1599" kern="1200">
          <a:solidFill>
            <a:schemeClr val="bg1"/>
          </a:solidFill>
          <a:latin typeface="EYInterstate Light" panose="02000506000000020004" pitchFamily="2" charset="0"/>
          <a:ea typeface="+mn-ea"/>
          <a:cs typeface="+mn-cs"/>
        </a:defRPr>
      </a:lvl3pPr>
      <a:lvl4pPr marL="1425751" indent="-356438" algn="l" defTabSz="913943" rtl="0" eaLnBrk="1" latinLnBrk="0" hangingPunct="1">
        <a:spcBef>
          <a:spcPct val="20000"/>
        </a:spcBef>
        <a:buClr>
          <a:schemeClr val="tx2"/>
        </a:buClr>
        <a:buSzPct val="70000"/>
        <a:buFont typeface="Arial" pitchFamily="34" charset="0"/>
        <a:buChar char="►"/>
        <a:defRPr sz="1399" kern="1200">
          <a:solidFill>
            <a:schemeClr val="bg1"/>
          </a:solidFill>
          <a:latin typeface="EYInterstate Light" panose="02000506000000020004" pitchFamily="2" charset="0"/>
          <a:ea typeface="+mn-ea"/>
          <a:cs typeface="+mn-cs"/>
        </a:defRPr>
      </a:lvl4pPr>
      <a:lvl5pPr marL="1782188" indent="-356438" algn="l" defTabSz="913943" rtl="0" eaLnBrk="1" latinLnBrk="0" hangingPunct="1">
        <a:spcBef>
          <a:spcPct val="20000"/>
        </a:spcBef>
        <a:buClr>
          <a:schemeClr val="tx2"/>
        </a:buClr>
        <a:buSzPct val="70000"/>
        <a:buFont typeface="Arial" pitchFamily="34" charset="0"/>
        <a:buChar char="►"/>
        <a:defRPr sz="1199" kern="1200">
          <a:solidFill>
            <a:schemeClr val="bg1"/>
          </a:solidFill>
          <a:latin typeface="EYInterstate Light" panose="02000506000000020004" pitchFamily="2" charset="0"/>
          <a:ea typeface="+mn-ea"/>
          <a:cs typeface="+mn-cs"/>
        </a:defRPr>
      </a:lvl5pPr>
      <a:lvl6pPr marL="2513343"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314"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286"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257"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943" rtl="0" eaLnBrk="1" latinLnBrk="0" hangingPunct="1">
        <a:defRPr sz="1799" kern="1200">
          <a:solidFill>
            <a:schemeClr val="tx1"/>
          </a:solidFill>
          <a:latin typeface="+mn-lt"/>
          <a:ea typeface="+mn-ea"/>
          <a:cs typeface="+mn-cs"/>
        </a:defRPr>
      </a:lvl1pPr>
      <a:lvl2pPr marL="456971" algn="l" defTabSz="913943" rtl="0" eaLnBrk="1" latinLnBrk="0" hangingPunct="1">
        <a:defRPr sz="1799" kern="1200">
          <a:solidFill>
            <a:schemeClr val="tx1"/>
          </a:solidFill>
          <a:latin typeface="+mn-lt"/>
          <a:ea typeface="+mn-ea"/>
          <a:cs typeface="+mn-cs"/>
        </a:defRPr>
      </a:lvl2pPr>
      <a:lvl3pPr marL="913943" algn="l" defTabSz="913943" rtl="0" eaLnBrk="1" latinLnBrk="0" hangingPunct="1">
        <a:defRPr sz="1799" kern="1200">
          <a:solidFill>
            <a:schemeClr val="tx1"/>
          </a:solidFill>
          <a:latin typeface="+mn-lt"/>
          <a:ea typeface="+mn-ea"/>
          <a:cs typeface="+mn-cs"/>
        </a:defRPr>
      </a:lvl3pPr>
      <a:lvl4pPr marL="1370914" algn="l" defTabSz="913943" rtl="0" eaLnBrk="1" latinLnBrk="0" hangingPunct="1">
        <a:defRPr sz="1799" kern="1200">
          <a:solidFill>
            <a:schemeClr val="tx1"/>
          </a:solidFill>
          <a:latin typeface="+mn-lt"/>
          <a:ea typeface="+mn-ea"/>
          <a:cs typeface="+mn-cs"/>
        </a:defRPr>
      </a:lvl4pPr>
      <a:lvl5pPr marL="1827886" algn="l" defTabSz="913943" rtl="0" eaLnBrk="1" latinLnBrk="0" hangingPunct="1">
        <a:defRPr sz="1799" kern="1200">
          <a:solidFill>
            <a:schemeClr val="tx1"/>
          </a:solidFill>
          <a:latin typeface="+mn-lt"/>
          <a:ea typeface="+mn-ea"/>
          <a:cs typeface="+mn-cs"/>
        </a:defRPr>
      </a:lvl5pPr>
      <a:lvl6pPr marL="2284857" algn="l" defTabSz="913943" rtl="0" eaLnBrk="1" latinLnBrk="0" hangingPunct="1">
        <a:defRPr sz="1799" kern="1200">
          <a:solidFill>
            <a:schemeClr val="tx1"/>
          </a:solidFill>
          <a:latin typeface="+mn-lt"/>
          <a:ea typeface="+mn-ea"/>
          <a:cs typeface="+mn-cs"/>
        </a:defRPr>
      </a:lvl6pPr>
      <a:lvl7pPr marL="2741828" algn="l" defTabSz="913943" rtl="0" eaLnBrk="1" latinLnBrk="0" hangingPunct="1">
        <a:defRPr sz="1799" kern="1200">
          <a:solidFill>
            <a:schemeClr val="tx1"/>
          </a:solidFill>
          <a:latin typeface="+mn-lt"/>
          <a:ea typeface="+mn-ea"/>
          <a:cs typeface="+mn-cs"/>
        </a:defRPr>
      </a:lvl7pPr>
      <a:lvl8pPr marL="3198800" algn="l" defTabSz="913943" rtl="0" eaLnBrk="1" latinLnBrk="0" hangingPunct="1">
        <a:defRPr sz="1799" kern="1200">
          <a:solidFill>
            <a:schemeClr val="tx1"/>
          </a:solidFill>
          <a:latin typeface="+mn-lt"/>
          <a:ea typeface="+mn-ea"/>
          <a:cs typeface="+mn-cs"/>
        </a:defRPr>
      </a:lvl8pPr>
      <a:lvl9pPr marL="3655771" algn="l" defTabSz="91394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5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7.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5.xml"/><Relationship Id="rId7" Type="http://schemas.openxmlformats.org/officeDocument/2006/relationships/image" Target="../media/image107.jpeg"/><Relationship Id="rId2" Type="http://schemas.openxmlformats.org/officeDocument/2006/relationships/diagramData" Target="../diagrams/data15.xml"/><Relationship Id="rId1" Type="http://schemas.openxmlformats.org/officeDocument/2006/relationships/slideLayout" Target="../slideLayouts/slideLayout7.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6.xml"/><Relationship Id="rId7" Type="http://schemas.openxmlformats.org/officeDocument/2006/relationships/image" Target="../media/image107.jpeg"/><Relationship Id="rId2" Type="http://schemas.openxmlformats.org/officeDocument/2006/relationships/diagramData" Target="../diagrams/data16.xml"/><Relationship Id="rId1" Type="http://schemas.openxmlformats.org/officeDocument/2006/relationships/slideLayout" Target="../slideLayouts/slideLayout7.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5.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svg"/><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diagramQuickStyle" Target="../diagrams/quickStyle2.xml"/><Relationship Id="rId18" Type="http://schemas.openxmlformats.org/officeDocument/2006/relationships/image" Target="../media/image24.png"/><Relationship Id="rId26" Type="http://schemas.openxmlformats.org/officeDocument/2006/relationships/image" Target="../media/image32.png"/><Relationship Id="rId3" Type="http://schemas.openxmlformats.org/officeDocument/2006/relationships/image" Target="../media/image19.svg"/><Relationship Id="rId21" Type="http://schemas.openxmlformats.org/officeDocument/2006/relationships/image" Target="../media/image27.svg"/><Relationship Id="rId7" Type="http://schemas.openxmlformats.org/officeDocument/2006/relationships/diagramLayout" Target="../diagrams/layout1.xml"/><Relationship Id="rId12" Type="http://schemas.openxmlformats.org/officeDocument/2006/relationships/diagramLayout" Target="../diagrams/layout2.xml"/><Relationship Id="rId17" Type="http://schemas.openxmlformats.org/officeDocument/2006/relationships/image" Target="../media/image23.svg"/><Relationship Id="rId25" Type="http://schemas.openxmlformats.org/officeDocument/2006/relationships/image" Target="../media/image31.svg"/><Relationship Id="rId2" Type="http://schemas.openxmlformats.org/officeDocument/2006/relationships/image" Target="../media/image18.png"/><Relationship Id="rId16" Type="http://schemas.openxmlformats.org/officeDocument/2006/relationships/image" Target="../media/image22.png"/><Relationship Id="rId20" Type="http://schemas.openxmlformats.org/officeDocument/2006/relationships/image" Target="../media/image26.png"/><Relationship Id="rId29" Type="http://schemas.openxmlformats.org/officeDocument/2006/relationships/diagramLayout" Target="../diagrams/layout3.xml"/><Relationship Id="rId1" Type="http://schemas.openxmlformats.org/officeDocument/2006/relationships/slideLayout" Target="../slideLayouts/slideLayout7.xml"/><Relationship Id="rId6" Type="http://schemas.openxmlformats.org/officeDocument/2006/relationships/diagramData" Target="../diagrams/data1.xml"/><Relationship Id="rId11" Type="http://schemas.openxmlformats.org/officeDocument/2006/relationships/diagramData" Target="../diagrams/data2.xml"/><Relationship Id="rId24" Type="http://schemas.openxmlformats.org/officeDocument/2006/relationships/image" Target="../media/image30.png"/><Relationship Id="rId32" Type="http://schemas.microsoft.com/office/2007/relationships/diagramDrawing" Target="../diagrams/drawing3.xml"/><Relationship Id="rId5" Type="http://schemas.openxmlformats.org/officeDocument/2006/relationships/image" Target="../media/image21.svg"/><Relationship Id="rId15" Type="http://schemas.microsoft.com/office/2007/relationships/diagramDrawing" Target="../diagrams/drawing2.xml"/><Relationship Id="rId23" Type="http://schemas.openxmlformats.org/officeDocument/2006/relationships/image" Target="../media/image29.svg"/><Relationship Id="rId28" Type="http://schemas.openxmlformats.org/officeDocument/2006/relationships/diagramData" Target="../diagrams/data3.xml"/><Relationship Id="rId10" Type="http://schemas.microsoft.com/office/2007/relationships/diagramDrawing" Target="../diagrams/drawing1.xml"/><Relationship Id="rId19" Type="http://schemas.openxmlformats.org/officeDocument/2006/relationships/image" Target="../media/image25.svg"/><Relationship Id="rId31" Type="http://schemas.openxmlformats.org/officeDocument/2006/relationships/diagramColors" Target="../diagrams/colors3.xml"/><Relationship Id="rId4" Type="http://schemas.openxmlformats.org/officeDocument/2006/relationships/image" Target="../media/image20.png"/><Relationship Id="rId9" Type="http://schemas.openxmlformats.org/officeDocument/2006/relationships/diagramColors" Target="../diagrams/colors1.xml"/><Relationship Id="rId14" Type="http://schemas.openxmlformats.org/officeDocument/2006/relationships/diagramColors" Target="../diagrams/colors2.xml"/><Relationship Id="rId22" Type="http://schemas.openxmlformats.org/officeDocument/2006/relationships/image" Target="../media/image28.png"/><Relationship Id="rId27" Type="http://schemas.openxmlformats.org/officeDocument/2006/relationships/image" Target="../media/image33.svg"/><Relationship Id="rId30"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diagramLayout" Target="../diagrams/layout6.xml"/><Relationship Id="rId3" Type="http://schemas.openxmlformats.org/officeDocument/2006/relationships/diagramLayout" Target="../diagrams/layout4.xml"/><Relationship Id="rId7" Type="http://schemas.openxmlformats.org/officeDocument/2006/relationships/diagramData" Target="../diagrams/data5.xml"/><Relationship Id="rId12" Type="http://schemas.openxmlformats.org/officeDocument/2006/relationships/diagramData" Target="../diagrams/data6.xml"/><Relationship Id="rId2" Type="http://schemas.openxmlformats.org/officeDocument/2006/relationships/diagramData" Target="../diagrams/data4.xml"/><Relationship Id="rId16" Type="http://schemas.microsoft.com/office/2007/relationships/diagramDrawing" Target="../diagrams/drawing6.xml"/><Relationship Id="rId1" Type="http://schemas.openxmlformats.org/officeDocument/2006/relationships/slideLayout" Target="../slideLayouts/slideLayout7.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5" Type="http://schemas.openxmlformats.org/officeDocument/2006/relationships/diagramColors" Target="../diagrams/colors6.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 Id="rId14" Type="http://schemas.openxmlformats.org/officeDocument/2006/relationships/diagramQuickStyle" Target="../diagrams/quickStyle6.xml"/></Relationships>
</file>

<file path=ppt/slides/_rels/slide5.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svg"/><Relationship Id="rId18" Type="http://schemas.microsoft.com/office/2007/relationships/diagramDrawing" Target="../diagrams/drawing7.xml"/><Relationship Id="rId3" Type="http://schemas.openxmlformats.org/officeDocument/2006/relationships/image" Target="../media/image49.svg"/><Relationship Id="rId7" Type="http://schemas.openxmlformats.org/officeDocument/2006/relationships/image" Target="../media/image53.svg"/><Relationship Id="rId12" Type="http://schemas.openxmlformats.org/officeDocument/2006/relationships/image" Target="../media/image58.png"/><Relationship Id="rId17" Type="http://schemas.openxmlformats.org/officeDocument/2006/relationships/diagramColors" Target="../diagrams/colors7.xml"/><Relationship Id="rId2" Type="http://schemas.openxmlformats.org/officeDocument/2006/relationships/image" Target="../media/image48.png"/><Relationship Id="rId16" Type="http://schemas.openxmlformats.org/officeDocument/2006/relationships/diagramQuickStyle" Target="../diagrams/quickStyle7.xml"/><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57.svg"/><Relationship Id="rId5" Type="http://schemas.openxmlformats.org/officeDocument/2006/relationships/image" Target="../media/image51.svg"/><Relationship Id="rId15" Type="http://schemas.openxmlformats.org/officeDocument/2006/relationships/diagramLayout" Target="../diagrams/layout7.xml"/><Relationship Id="rId10" Type="http://schemas.openxmlformats.org/officeDocument/2006/relationships/image" Target="../media/image56.png"/><Relationship Id="rId19" Type="http://schemas.openxmlformats.org/officeDocument/2006/relationships/image" Target="../media/image68.png"/><Relationship Id="rId4" Type="http://schemas.openxmlformats.org/officeDocument/2006/relationships/image" Target="../media/image50.png"/><Relationship Id="rId9" Type="http://schemas.openxmlformats.org/officeDocument/2006/relationships/image" Target="../media/image55.svg"/><Relationship Id="rId14" Type="http://schemas.openxmlformats.org/officeDocument/2006/relationships/diagramData" Target="../diagrams/data7.xml"/></Relationships>
</file>

<file path=ppt/slides/_rels/slide6.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3.svg"/><Relationship Id="rId18" Type="http://schemas.openxmlformats.org/officeDocument/2006/relationships/image" Target="../media/image76.png"/><Relationship Id="rId26" Type="http://schemas.openxmlformats.org/officeDocument/2006/relationships/image" Target="../media/image84.png"/><Relationship Id="rId3" Type="http://schemas.openxmlformats.org/officeDocument/2006/relationships/diagramLayout" Target="../diagrams/layout8.xml"/><Relationship Id="rId21" Type="http://schemas.openxmlformats.org/officeDocument/2006/relationships/image" Target="../media/image79.svg"/><Relationship Id="rId7" Type="http://schemas.openxmlformats.org/officeDocument/2006/relationships/image" Target="../media/image69.jpeg"/><Relationship Id="rId12" Type="http://schemas.openxmlformats.org/officeDocument/2006/relationships/image" Target="../media/image72.png"/><Relationship Id="rId17" Type="http://schemas.openxmlformats.org/officeDocument/2006/relationships/image" Target="../media/image75.svg"/><Relationship Id="rId25" Type="http://schemas.openxmlformats.org/officeDocument/2006/relationships/image" Target="../media/image83.svg"/><Relationship Id="rId2" Type="http://schemas.openxmlformats.org/officeDocument/2006/relationships/diagramData" Target="../diagrams/data8.xml"/><Relationship Id="rId16" Type="http://schemas.openxmlformats.org/officeDocument/2006/relationships/image" Target="../media/image74.png"/><Relationship Id="rId20" Type="http://schemas.openxmlformats.org/officeDocument/2006/relationships/image" Target="../media/image78.png"/><Relationship Id="rId1" Type="http://schemas.openxmlformats.org/officeDocument/2006/relationships/slideLayout" Target="../slideLayouts/slideLayout7.xml"/><Relationship Id="rId6" Type="http://schemas.microsoft.com/office/2007/relationships/diagramDrawing" Target="../diagrams/drawing8.xml"/><Relationship Id="rId11" Type="http://schemas.openxmlformats.org/officeDocument/2006/relationships/image" Target="../media/image57.svg"/><Relationship Id="rId24" Type="http://schemas.openxmlformats.org/officeDocument/2006/relationships/image" Target="../media/image82.png"/><Relationship Id="rId5" Type="http://schemas.openxmlformats.org/officeDocument/2006/relationships/diagramColors" Target="../diagrams/colors8.xml"/><Relationship Id="rId15" Type="http://schemas.openxmlformats.org/officeDocument/2006/relationships/image" Target="../media/image23.svg"/><Relationship Id="rId23" Type="http://schemas.openxmlformats.org/officeDocument/2006/relationships/image" Target="../media/image81.svg"/><Relationship Id="rId10" Type="http://schemas.openxmlformats.org/officeDocument/2006/relationships/image" Target="../media/image56.png"/><Relationship Id="rId19" Type="http://schemas.openxmlformats.org/officeDocument/2006/relationships/image" Target="../media/image77.svg"/><Relationship Id="rId4" Type="http://schemas.openxmlformats.org/officeDocument/2006/relationships/diagramQuickStyle" Target="../diagrams/quickStyle8.xml"/><Relationship Id="rId9" Type="http://schemas.openxmlformats.org/officeDocument/2006/relationships/image" Target="../media/image71.svg"/><Relationship Id="rId14" Type="http://schemas.openxmlformats.org/officeDocument/2006/relationships/image" Target="../media/image22.png"/><Relationship Id="rId22" Type="http://schemas.openxmlformats.org/officeDocument/2006/relationships/image" Target="../media/image80.png"/><Relationship Id="rId27" Type="http://schemas.openxmlformats.org/officeDocument/2006/relationships/image" Target="../media/image85.svg"/></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10.xml"/><Relationship Id="rId13" Type="http://schemas.openxmlformats.org/officeDocument/2006/relationships/diagramData" Target="../diagrams/data11.xml"/><Relationship Id="rId3" Type="http://schemas.openxmlformats.org/officeDocument/2006/relationships/diagramLayout" Target="../diagrams/layout9.xml"/><Relationship Id="rId7" Type="http://schemas.openxmlformats.org/officeDocument/2006/relationships/image" Target="../media/image86.jpeg"/><Relationship Id="rId12" Type="http://schemas.microsoft.com/office/2007/relationships/diagramDrawing" Target="../diagrams/drawing10.xml"/><Relationship Id="rId17" Type="http://schemas.microsoft.com/office/2007/relationships/diagramDrawing" Target="../diagrams/drawing11.xml"/><Relationship Id="rId2" Type="http://schemas.openxmlformats.org/officeDocument/2006/relationships/diagramData" Target="../diagrams/data9.xml"/><Relationship Id="rId16" Type="http://schemas.openxmlformats.org/officeDocument/2006/relationships/diagramColors" Target="../diagrams/colors11.xml"/><Relationship Id="rId1" Type="http://schemas.openxmlformats.org/officeDocument/2006/relationships/slideLayout" Target="../slideLayouts/slideLayout7.xml"/><Relationship Id="rId6" Type="http://schemas.microsoft.com/office/2007/relationships/diagramDrawing" Target="../diagrams/drawing9.xml"/><Relationship Id="rId11" Type="http://schemas.openxmlformats.org/officeDocument/2006/relationships/diagramColors" Target="../diagrams/colors10.xml"/><Relationship Id="rId5" Type="http://schemas.openxmlformats.org/officeDocument/2006/relationships/diagramColors" Target="../diagrams/colors9.xml"/><Relationship Id="rId15" Type="http://schemas.openxmlformats.org/officeDocument/2006/relationships/diagramQuickStyle" Target="../diagrams/quickStyle11.xml"/><Relationship Id="rId10" Type="http://schemas.openxmlformats.org/officeDocument/2006/relationships/diagramQuickStyle" Target="../diagrams/quickStyle10.xml"/><Relationship Id="rId4" Type="http://schemas.openxmlformats.org/officeDocument/2006/relationships/diagramQuickStyle" Target="../diagrams/quickStyle9.xml"/><Relationship Id="rId9" Type="http://schemas.openxmlformats.org/officeDocument/2006/relationships/diagramLayout" Target="../diagrams/layout10.xml"/><Relationship Id="rId14" Type="http://schemas.openxmlformats.org/officeDocument/2006/relationships/diagramLayout" Target="../diagrams/layout11.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13.xml"/><Relationship Id="rId3" Type="http://schemas.openxmlformats.org/officeDocument/2006/relationships/diagramLayout" Target="../diagrams/layout12.xml"/><Relationship Id="rId7" Type="http://schemas.openxmlformats.org/officeDocument/2006/relationships/diagramData" Target="../diagrams/data13.xml"/><Relationship Id="rId2" Type="http://schemas.openxmlformats.org/officeDocument/2006/relationships/diagramData" Target="../diagrams/data12.xml"/><Relationship Id="rId1" Type="http://schemas.openxmlformats.org/officeDocument/2006/relationships/slideLayout" Target="../slideLayouts/slideLayout7.xml"/><Relationship Id="rId6" Type="http://schemas.microsoft.com/office/2007/relationships/diagramDrawing" Target="../diagrams/drawing12.xml"/><Relationship Id="rId11" Type="http://schemas.microsoft.com/office/2007/relationships/diagramDrawing" Target="../diagrams/drawing13.xml"/><Relationship Id="rId5" Type="http://schemas.openxmlformats.org/officeDocument/2006/relationships/diagramColors" Target="../diagrams/colors12.xml"/><Relationship Id="rId10" Type="http://schemas.openxmlformats.org/officeDocument/2006/relationships/diagramColors" Target="../diagrams/colors13.xml"/><Relationship Id="rId4" Type="http://schemas.openxmlformats.org/officeDocument/2006/relationships/diagramQuickStyle" Target="../diagrams/quickStyle12.xml"/><Relationship Id="rId9" Type="http://schemas.openxmlformats.org/officeDocument/2006/relationships/diagramQuickStyle" Target="../diagrams/quickStyle13.xml"/></Relationships>
</file>

<file path=ppt/slides/_rels/slide9.xml.rels><?xml version="1.0" encoding="UTF-8" standalone="yes"?>
<Relationships xmlns="http://schemas.openxmlformats.org/package/2006/relationships"><Relationship Id="rId2" Type="http://schemas.openxmlformats.org/officeDocument/2006/relationships/hyperlink" Target="https://www.researchgate.net/publication/324037223_AIRMS_A_risk_management_tool_using_machine_learning"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B29438-7303-4F47-299B-C4270365BBAD}"/>
              </a:ext>
            </a:extLst>
          </p:cNvPr>
          <p:cNvPicPr>
            <a:picLocks noChangeAspect="1"/>
          </p:cNvPicPr>
          <p:nvPr/>
        </p:nvPicPr>
        <p:blipFill rotWithShape="1">
          <a:blip r:embed="rId3"/>
          <a:srcRect l="24139" r="29970" b="6250"/>
          <a:stretch/>
        </p:blipFill>
        <p:spPr>
          <a:xfrm>
            <a:off x="6223938" y="10"/>
            <a:ext cx="5968062" cy="6857990"/>
          </a:xfrm>
          <a:prstGeom prst="rect">
            <a:avLst/>
          </a:prstGeom>
          <a:noFill/>
        </p:spPr>
      </p:pic>
      <p:sp>
        <p:nvSpPr>
          <p:cNvPr id="2" name="Title 1">
            <a:extLst>
              <a:ext uri="{FF2B5EF4-FFF2-40B4-BE49-F238E27FC236}">
                <a16:creationId xmlns:a16="http://schemas.microsoft.com/office/drawing/2014/main" id="{7FCAD997-5DE2-4F0D-B93A-5E9FFE612946}"/>
              </a:ext>
            </a:extLst>
          </p:cNvPr>
          <p:cNvSpPr>
            <a:spLocks noGrp="1"/>
          </p:cNvSpPr>
          <p:nvPr>
            <p:ph type="body" sz="quarter" idx="10"/>
          </p:nvPr>
        </p:nvSpPr>
        <p:spPr>
          <a:xfrm>
            <a:off x="369513" y="2578743"/>
            <a:ext cx="4535597" cy="1055708"/>
          </a:xfrm>
        </p:spPr>
        <p:txBody>
          <a:bodyPr anchor="t">
            <a:normAutofit/>
          </a:bodyPr>
          <a:lstStyle/>
          <a:p>
            <a:r>
              <a:rPr lang="en-IN"/>
              <a:t>Analytical Minds</a:t>
            </a:r>
          </a:p>
        </p:txBody>
      </p:sp>
      <p:sp>
        <p:nvSpPr>
          <p:cNvPr id="3" name="Subtitle 2">
            <a:extLst>
              <a:ext uri="{FF2B5EF4-FFF2-40B4-BE49-F238E27FC236}">
                <a16:creationId xmlns:a16="http://schemas.microsoft.com/office/drawing/2014/main" id="{B57776E1-C5A2-4A4A-B8DF-4678010910F7}"/>
              </a:ext>
            </a:extLst>
          </p:cNvPr>
          <p:cNvSpPr>
            <a:spLocks noGrp="1"/>
          </p:cNvSpPr>
          <p:nvPr>
            <p:ph type="body" sz="quarter" idx="11"/>
          </p:nvPr>
        </p:nvSpPr>
        <p:spPr>
          <a:xfrm>
            <a:off x="369513" y="3840384"/>
            <a:ext cx="4535487" cy="1646237"/>
          </a:xfrm>
        </p:spPr>
        <p:txBody>
          <a:bodyPr anchor="t">
            <a:normAutofit/>
          </a:bodyPr>
          <a:lstStyle/>
          <a:p>
            <a:r>
              <a:rPr lang="en-IN" sz="1900"/>
              <a:t>Naj Kashyap</a:t>
            </a:r>
            <a:endParaRPr lang="en-US" sz="1900"/>
          </a:p>
          <a:p>
            <a:r>
              <a:rPr lang="en-IN" sz="1900"/>
              <a:t>Hardik Vaibhav</a:t>
            </a:r>
          </a:p>
          <a:p>
            <a:r>
              <a:rPr lang="en-IN" sz="1900"/>
              <a:t>Team Name- NH</a:t>
            </a:r>
          </a:p>
        </p:txBody>
      </p:sp>
    </p:spTree>
    <p:extLst>
      <p:ext uri="{BB962C8B-B14F-4D97-AF65-F5344CB8AC3E}">
        <p14:creationId xmlns:p14="http://schemas.microsoft.com/office/powerpoint/2010/main" val="40107882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30666AC4-858A-8CCF-7688-38EFE6C5622C}"/>
              </a:ext>
            </a:extLst>
          </p:cNvPr>
          <p:cNvGraphicFramePr>
            <a:graphicFrameLocks noGrp="1"/>
          </p:cNvGraphicFramePr>
          <p:nvPr>
            <p:ph sz="half" idx="1"/>
            <p:extLst>
              <p:ext uri="{D42A27DB-BD31-4B8C-83A1-F6EECF244321}">
                <p14:modId xmlns:p14="http://schemas.microsoft.com/office/powerpoint/2010/main" val="2960648783"/>
              </p:ext>
            </p:extLst>
          </p:nvPr>
        </p:nvGraphicFramePr>
        <p:xfrm>
          <a:off x="-1" y="157654"/>
          <a:ext cx="6798980" cy="1064219"/>
        </p:xfrm>
        <a:graphic>
          <a:graphicData uri="http://schemas.openxmlformats.org/drawingml/2006/table">
            <a:tbl>
              <a:tblPr firstRow="1" bandRow="1">
                <a:tableStyleId>{5C22544A-7EE6-4342-B048-85BDC9FD1C3A}</a:tableStyleId>
              </a:tblPr>
              <a:tblGrid>
                <a:gridCol w="1103586">
                  <a:extLst>
                    <a:ext uri="{9D8B030D-6E8A-4147-A177-3AD203B41FA5}">
                      <a16:colId xmlns:a16="http://schemas.microsoft.com/office/drawing/2014/main" val="2789202465"/>
                    </a:ext>
                  </a:extLst>
                </a:gridCol>
                <a:gridCol w="752714">
                  <a:extLst>
                    <a:ext uri="{9D8B030D-6E8A-4147-A177-3AD203B41FA5}">
                      <a16:colId xmlns:a16="http://schemas.microsoft.com/office/drawing/2014/main" val="721891610"/>
                    </a:ext>
                  </a:extLst>
                </a:gridCol>
                <a:gridCol w="797520">
                  <a:extLst>
                    <a:ext uri="{9D8B030D-6E8A-4147-A177-3AD203B41FA5}">
                      <a16:colId xmlns:a16="http://schemas.microsoft.com/office/drawing/2014/main" val="3162702510"/>
                    </a:ext>
                  </a:extLst>
                </a:gridCol>
                <a:gridCol w="790398">
                  <a:extLst>
                    <a:ext uri="{9D8B030D-6E8A-4147-A177-3AD203B41FA5}">
                      <a16:colId xmlns:a16="http://schemas.microsoft.com/office/drawing/2014/main" val="3296446791"/>
                    </a:ext>
                  </a:extLst>
                </a:gridCol>
                <a:gridCol w="782776">
                  <a:extLst>
                    <a:ext uri="{9D8B030D-6E8A-4147-A177-3AD203B41FA5}">
                      <a16:colId xmlns:a16="http://schemas.microsoft.com/office/drawing/2014/main" val="1288446459"/>
                    </a:ext>
                  </a:extLst>
                </a:gridCol>
                <a:gridCol w="838692">
                  <a:extLst>
                    <a:ext uri="{9D8B030D-6E8A-4147-A177-3AD203B41FA5}">
                      <a16:colId xmlns:a16="http://schemas.microsoft.com/office/drawing/2014/main" val="539412796"/>
                    </a:ext>
                  </a:extLst>
                </a:gridCol>
                <a:gridCol w="816325">
                  <a:extLst>
                    <a:ext uri="{9D8B030D-6E8A-4147-A177-3AD203B41FA5}">
                      <a16:colId xmlns:a16="http://schemas.microsoft.com/office/drawing/2014/main" val="2010259100"/>
                    </a:ext>
                  </a:extLst>
                </a:gridCol>
                <a:gridCol w="916969">
                  <a:extLst>
                    <a:ext uri="{9D8B030D-6E8A-4147-A177-3AD203B41FA5}">
                      <a16:colId xmlns:a16="http://schemas.microsoft.com/office/drawing/2014/main" val="2887657116"/>
                    </a:ext>
                  </a:extLst>
                </a:gridCol>
              </a:tblGrid>
              <a:tr h="383817">
                <a:tc>
                  <a:txBody>
                    <a:bodyPr/>
                    <a:lstStyle/>
                    <a:p>
                      <a:pPr algn="l" fontAlgn="base"/>
                      <a:r>
                        <a:rPr lang="en-US" sz="1200">
                          <a:effectLst/>
                        </a:rPr>
                        <a:t>Years​​</a:t>
                      </a:r>
                      <a:endParaRPr lang="en-US" b="1" i="0">
                        <a:solidFill>
                          <a:srgbClr val="FFFFFF"/>
                        </a:solidFill>
                        <a:effectLst/>
                      </a:endParaRPr>
                    </a:p>
                  </a:txBody>
                  <a:tcPr/>
                </a:tc>
                <a:tc>
                  <a:txBody>
                    <a:bodyPr/>
                    <a:lstStyle/>
                    <a:p>
                      <a:pPr algn="l" fontAlgn="base"/>
                      <a:r>
                        <a:rPr lang="en-US" sz="1800">
                          <a:effectLst/>
                        </a:rPr>
                        <a:t>2010​​</a:t>
                      </a:r>
                      <a:endParaRPr lang="en-US" b="1" i="0">
                        <a:solidFill>
                          <a:srgbClr val="FFFFFF"/>
                        </a:solidFill>
                        <a:effectLst/>
                      </a:endParaRPr>
                    </a:p>
                  </a:txBody>
                  <a:tcPr/>
                </a:tc>
                <a:tc>
                  <a:txBody>
                    <a:bodyPr/>
                    <a:lstStyle/>
                    <a:p>
                      <a:pPr algn="l" fontAlgn="base"/>
                      <a:r>
                        <a:rPr lang="en-US" sz="1800">
                          <a:effectLst/>
                        </a:rPr>
                        <a:t>2011​​</a:t>
                      </a:r>
                      <a:endParaRPr lang="en-US" b="1" i="0">
                        <a:solidFill>
                          <a:srgbClr val="FFFFFF"/>
                        </a:solidFill>
                        <a:effectLst/>
                      </a:endParaRPr>
                    </a:p>
                  </a:txBody>
                  <a:tcPr/>
                </a:tc>
                <a:tc>
                  <a:txBody>
                    <a:bodyPr/>
                    <a:lstStyle/>
                    <a:p>
                      <a:pPr algn="l" fontAlgn="base"/>
                      <a:r>
                        <a:rPr lang="en-US" sz="1800">
                          <a:effectLst/>
                        </a:rPr>
                        <a:t>2012​​</a:t>
                      </a:r>
                      <a:endParaRPr lang="en-US" b="1" i="0">
                        <a:solidFill>
                          <a:srgbClr val="FFFFFF"/>
                        </a:solidFill>
                        <a:effectLst/>
                      </a:endParaRPr>
                    </a:p>
                  </a:txBody>
                  <a:tcPr/>
                </a:tc>
                <a:tc>
                  <a:txBody>
                    <a:bodyPr/>
                    <a:lstStyle/>
                    <a:p>
                      <a:pPr algn="l" fontAlgn="base"/>
                      <a:r>
                        <a:rPr lang="en-US" sz="1800">
                          <a:effectLst/>
                        </a:rPr>
                        <a:t>2013​​</a:t>
                      </a:r>
                      <a:endParaRPr lang="en-US" b="1" i="0">
                        <a:solidFill>
                          <a:srgbClr val="FFFFFF"/>
                        </a:solidFill>
                        <a:effectLst/>
                      </a:endParaRPr>
                    </a:p>
                  </a:txBody>
                  <a:tcPr/>
                </a:tc>
                <a:tc>
                  <a:txBody>
                    <a:bodyPr/>
                    <a:lstStyle/>
                    <a:p>
                      <a:pPr algn="l" fontAlgn="base"/>
                      <a:r>
                        <a:rPr lang="en-US" sz="1800">
                          <a:effectLst/>
                        </a:rPr>
                        <a:t>2014​​</a:t>
                      </a:r>
                      <a:endParaRPr lang="en-US" b="1" i="0">
                        <a:solidFill>
                          <a:srgbClr val="FFFFFF"/>
                        </a:solidFill>
                        <a:effectLst/>
                      </a:endParaRPr>
                    </a:p>
                  </a:txBody>
                  <a:tcPr/>
                </a:tc>
                <a:tc>
                  <a:txBody>
                    <a:bodyPr/>
                    <a:lstStyle/>
                    <a:p>
                      <a:pPr algn="l" fontAlgn="base"/>
                      <a:r>
                        <a:rPr lang="en-US" sz="1800">
                          <a:effectLst/>
                        </a:rPr>
                        <a:t>2015​​</a:t>
                      </a:r>
                      <a:endParaRPr lang="en-US" b="1" i="0">
                        <a:solidFill>
                          <a:srgbClr val="FFFFFF"/>
                        </a:solidFill>
                        <a:effectLst/>
                      </a:endParaRPr>
                    </a:p>
                  </a:txBody>
                  <a:tcPr/>
                </a:tc>
                <a:tc>
                  <a:txBody>
                    <a:bodyPr/>
                    <a:lstStyle/>
                    <a:p>
                      <a:pPr algn="l" fontAlgn="base"/>
                      <a:r>
                        <a:rPr lang="en-US" sz="1800">
                          <a:effectLst/>
                        </a:rPr>
                        <a:t>2016​​</a:t>
                      </a:r>
                      <a:endParaRPr lang="en-US" b="1" i="0">
                        <a:solidFill>
                          <a:srgbClr val="FFFFFF"/>
                        </a:solidFill>
                        <a:effectLst/>
                      </a:endParaRPr>
                    </a:p>
                  </a:txBody>
                  <a:tcPr/>
                </a:tc>
                <a:extLst>
                  <a:ext uri="{0D108BD9-81ED-4DB2-BD59-A6C34878D82A}">
                    <a16:rowId xmlns:a16="http://schemas.microsoft.com/office/drawing/2014/main" val="1262926474"/>
                  </a:ext>
                </a:extLst>
              </a:tr>
              <a:tr h="680402">
                <a:tc>
                  <a:txBody>
                    <a:bodyPr/>
                    <a:lstStyle/>
                    <a:p>
                      <a:pPr algn="l" fontAlgn="base"/>
                      <a:r>
                        <a:rPr lang="en-US" sz="1200">
                          <a:effectLst/>
                        </a:rPr>
                        <a:t>EWP-DT Returns(in %)​​</a:t>
                      </a:r>
                      <a:endParaRPr lang="en-US" b="0" i="0">
                        <a:solidFill>
                          <a:srgbClr val="000000"/>
                        </a:solidFill>
                        <a:effectLst/>
                      </a:endParaRPr>
                    </a:p>
                  </a:txBody>
                  <a:tcPr/>
                </a:tc>
                <a:tc>
                  <a:txBody>
                    <a:bodyPr/>
                    <a:lstStyle/>
                    <a:p>
                      <a:pPr algn="l" fontAlgn="base"/>
                      <a:r>
                        <a:rPr lang="en-US" sz="1800">
                          <a:effectLst/>
                        </a:rPr>
                        <a:t>42.18</a:t>
                      </a:r>
                      <a:endParaRPr lang="en-US" sz="1800" b="0" i="0">
                        <a:solidFill>
                          <a:srgbClr val="000000"/>
                        </a:solidFill>
                        <a:effectLst/>
                      </a:endParaRPr>
                    </a:p>
                  </a:txBody>
                  <a:tcPr/>
                </a:tc>
                <a:tc>
                  <a:txBody>
                    <a:bodyPr/>
                    <a:lstStyle/>
                    <a:p>
                      <a:pPr algn="l" fontAlgn="base"/>
                      <a:r>
                        <a:rPr lang="en-US" sz="1800">
                          <a:effectLst/>
                        </a:rPr>
                        <a:t>21.55​​</a:t>
                      </a:r>
                      <a:endParaRPr lang="en-US" b="0" i="0">
                        <a:solidFill>
                          <a:srgbClr val="000000"/>
                        </a:solidFill>
                        <a:effectLst/>
                      </a:endParaRPr>
                    </a:p>
                  </a:txBody>
                  <a:tcPr/>
                </a:tc>
                <a:tc>
                  <a:txBody>
                    <a:bodyPr/>
                    <a:lstStyle/>
                    <a:p>
                      <a:pPr algn="l" fontAlgn="base"/>
                      <a:r>
                        <a:rPr lang="en-US" sz="1800">
                          <a:effectLst/>
                        </a:rPr>
                        <a:t>32.24​​</a:t>
                      </a:r>
                      <a:endParaRPr lang="en-US" b="0" i="0">
                        <a:solidFill>
                          <a:srgbClr val="000000"/>
                        </a:solidFill>
                        <a:effectLst/>
                      </a:endParaRPr>
                    </a:p>
                  </a:txBody>
                  <a:tcPr/>
                </a:tc>
                <a:tc>
                  <a:txBody>
                    <a:bodyPr/>
                    <a:lstStyle/>
                    <a:p>
                      <a:pPr algn="l" fontAlgn="base"/>
                      <a:r>
                        <a:rPr lang="en-US" sz="1800">
                          <a:effectLst/>
                        </a:rPr>
                        <a:t>3.21​​</a:t>
                      </a:r>
                      <a:endParaRPr lang="en-US" b="0" i="0">
                        <a:solidFill>
                          <a:srgbClr val="000000"/>
                        </a:solidFill>
                        <a:effectLst/>
                      </a:endParaRPr>
                    </a:p>
                  </a:txBody>
                  <a:tcPr/>
                </a:tc>
                <a:tc>
                  <a:txBody>
                    <a:bodyPr/>
                    <a:lstStyle/>
                    <a:p>
                      <a:pPr algn="l" fontAlgn="base"/>
                      <a:r>
                        <a:rPr lang="en-US" sz="1800">
                          <a:effectLst/>
                        </a:rPr>
                        <a:t>47.07​​</a:t>
                      </a:r>
                      <a:endParaRPr lang="en-US" b="0" i="0">
                        <a:solidFill>
                          <a:srgbClr val="000000"/>
                        </a:solidFill>
                        <a:effectLst/>
                      </a:endParaRPr>
                    </a:p>
                  </a:txBody>
                  <a:tcPr/>
                </a:tc>
                <a:tc>
                  <a:txBody>
                    <a:bodyPr/>
                    <a:lstStyle/>
                    <a:p>
                      <a:pPr algn="l" fontAlgn="base"/>
                      <a:r>
                        <a:rPr lang="en-US" sz="1800">
                          <a:effectLst/>
                        </a:rPr>
                        <a:t>(8.69)​​</a:t>
                      </a:r>
                      <a:endParaRPr lang="en-US" b="0" i="0">
                        <a:solidFill>
                          <a:srgbClr val="000000"/>
                        </a:solidFill>
                        <a:effectLst/>
                      </a:endParaRPr>
                    </a:p>
                  </a:txBody>
                  <a:tcPr/>
                </a:tc>
                <a:tc>
                  <a:txBody>
                    <a:bodyPr/>
                    <a:lstStyle/>
                    <a:p>
                      <a:pPr algn="l" fontAlgn="base"/>
                      <a:r>
                        <a:rPr lang="en-US" sz="1800">
                          <a:effectLst/>
                        </a:rPr>
                        <a:t>51.04​​</a:t>
                      </a:r>
                      <a:endParaRPr lang="en-US" b="0" i="0">
                        <a:solidFill>
                          <a:srgbClr val="000000"/>
                        </a:solidFill>
                        <a:effectLst/>
                      </a:endParaRPr>
                    </a:p>
                  </a:txBody>
                  <a:tcPr/>
                </a:tc>
                <a:extLst>
                  <a:ext uri="{0D108BD9-81ED-4DB2-BD59-A6C34878D82A}">
                    <a16:rowId xmlns:a16="http://schemas.microsoft.com/office/drawing/2014/main" val="3228885196"/>
                  </a:ext>
                </a:extLst>
              </a:tr>
            </a:tbl>
          </a:graphicData>
        </a:graphic>
      </p:graphicFrame>
      <p:graphicFrame>
        <p:nvGraphicFramePr>
          <p:cNvPr id="8" name="Content Placeholder 7">
            <a:extLst>
              <a:ext uri="{FF2B5EF4-FFF2-40B4-BE49-F238E27FC236}">
                <a16:creationId xmlns:a16="http://schemas.microsoft.com/office/drawing/2014/main" id="{662682F8-827F-D602-84E7-D001AA8AE583}"/>
              </a:ext>
            </a:extLst>
          </p:cNvPr>
          <p:cNvGraphicFramePr>
            <a:graphicFrameLocks noGrp="1"/>
          </p:cNvGraphicFramePr>
          <p:nvPr>
            <p:ph sz="half" idx="2"/>
            <p:extLst>
              <p:ext uri="{D42A27DB-BD31-4B8C-83A1-F6EECF244321}">
                <p14:modId xmlns:p14="http://schemas.microsoft.com/office/powerpoint/2010/main" val="2966689722"/>
              </p:ext>
            </p:extLst>
          </p:nvPr>
        </p:nvGraphicFramePr>
        <p:xfrm>
          <a:off x="-2627" y="1497176"/>
          <a:ext cx="6679526" cy="822960"/>
        </p:xfrm>
        <a:graphic>
          <a:graphicData uri="http://schemas.openxmlformats.org/drawingml/2006/table">
            <a:tbl>
              <a:tblPr firstRow="1" bandRow="1">
                <a:tableStyleId>{5C22544A-7EE6-4342-B048-85BDC9FD1C3A}</a:tableStyleId>
              </a:tblPr>
              <a:tblGrid>
                <a:gridCol w="1046650">
                  <a:extLst>
                    <a:ext uri="{9D8B030D-6E8A-4147-A177-3AD203B41FA5}">
                      <a16:colId xmlns:a16="http://schemas.microsoft.com/office/drawing/2014/main" val="362822894"/>
                    </a:ext>
                  </a:extLst>
                </a:gridCol>
                <a:gridCol w="770714">
                  <a:extLst>
                    <a:ext uri="{9D8B030D-6E8A-4147-A177-3AD203B41FA5}">
                      <a16:colId xmlns:a16="http://schemas.microsoft.com/office/drawing/2014/main" val="3897831346"/>
                    </a:ext>
                  </a:extLst>
                </a:gridCol>
                <a:gridCol w="789745">
                  <a:extLst>
                    <a:ext uri="{9D8B030D-6E8A-4147-A177-3AD203B41FA5}">
                      <a16:colId xmlns:a16="http://schemas.microsoft.com/office/drawing/2014/main" val="2349098397"/>
                    </a:ext>
                  </a:extLst>
                </a:gridCol>
                <a:gridCol w="770714">
                  <a:extLst>
                    <a:ext uri="{9D8B030D-6E8A-4147-A177-3AD203B41FA5}">
                      <a16:colId xmlns:a16="http://schemas.microsoft.com/office/drawing/2014/main" val="908110014"/>
                    </a:ext>
                  </a:extLst>
                </a:gridCol>
                <a:gridCol w="770714">
                  <a:extLst>
                    <a:ext uri="{9D8B030D-6E8A-4147-A177-3AD203B41FA5}">
                      <a16:colId xmlns:a16="http://schemas.microsoft.com/office/drawing/2014/main" val="570604165"/>
                    </a:ext>
                  </a:extLst>
                </a:gridCol>
                <a:gridCol w="827805">
                  <a:extLst>
                    <a:ext uri="{9D8B030D-6E8A-4147-A177-3AD203B41FA5}">
                      <a16:colId xmlns:a16="http://schemas.microsoft.com/office/drawing/2014/main" val="1739681315"/>
                    </a:ext>
                  </a:extLst>
                </a:gridCol>
                <a:gridCol w="808774">
                  <a:extLst>
                    <a:ext uri="{9D8B030D-6E8A-4147-A177-3AD203B41FA5}">
                      <a16:colId xmlns:a16="http://schemas.microsoft.com/office/drawing/2014/main" val="1266221624"/>
                    </a:ext>
                  </a:extLst>
                </a:gridCol>
                <a:gridCol w="894410">
                  <a:extLst>
                    <a:ext uri="{9D8B030D-6E8A-4147-A177-3AD203B41FA5}">
                      <a16:colId xmlns:a16="http://schemas.microsoft.com/office/drawing/2014/main" val="4091141946"/>
                    </a:ext>
                  </a:extLst>
                </a:gridCol>
              </a:tblGrid>
              <a:tr h="361950">
                <a:tc>
                  <a:txBody>
                    <a:bodyPr/>
                    <a:lstStyle/>
                    <a:p>
                      <a:pPr fontAlgn="base"/>
                      <a:r>
                        <a:rPr lang="en-US" sz="1200">
                          <a:effectLst/>
                        </a:rPr>
                        <a:t>Years​</a:t>
                      </a:r>
                      <a:endParaRPr lang="en-US" b="1">
                        <a:solidFill>
                          <a:srgbClr val="FFFFFF"/>
                        </a:solidFill>
                        <a:effectLst/>
                      </a:endParaRPr>
                    </a:p>
                  </a:txBody>
                  <a:tcPr/>
                </a:tc>
                <a:tc>
                  <a:txBody>
                    <a:bodyPr/>
                    <a:lstStyle/>
                    <a:p>
                      <a:pPr fontAlgn="base"/>
                      <a:r>
                        <a:rPr lang="en-US" sz="1800">
                          <a:effectLst/>
                        </a:rPr>
                        <a:t>2010​</a:t>
                      </a:r>
                      <a:endParaRPr lang="en-US" b="1">
                        <a:solidFill>
                          <a:srgbClr val="FFFFFF"/>
                        </a:solidFill>
                        <a:effectLst/>
                      </a:endParaRPr>
                    </a:p>
                  </a:txBody>
                  <a:tcPr/>
                </a:tc>
                <a:tc>
                  <a:txBody>
                    <a:bodyPr/>
                    <a:lstStyle/>
                    <a:p>
                      <a:pPr fontAlgn="base"/>
                      <a:r>
                        <a:rPr lang="en-US" sz="1800">
                          <a:effectLst/>
                        </a:rPr>
                        <a:t>2011​</a:t>
                      </a:r>
                      <a:endParaRPr lang="en-US" b="1">
                        <a:solidFill>
                          <a:srgbClr val="FFFFFF"/>
                        </a:solidFill>
                        <a:effectLst/>
                      </a:endParaRPr>
                    </a:p>
                  </a:txBody>
                  <a:tcPr/>
                </a:tc>
                <a:tc>
                  <a:txBody>
                    <a:bodyPr/>
                    <a:lstStyle/>
                    <a:p>
                      <a:pPr fontAlgn="base"/>
                      <a:r>
                        <a:rPr lang="en-US" sz="1800">
                          <a:effectLst/>
                        </a:rPr>
                        <a:t>2012​</a:t>
                      </a:r>
                      <a:endParaRPr lang="en-US" b="1">
                        <a:solidFill>
                          <a:srgbClr val="FFFFFF"/>
                        </a:solidFill>
                        <a:effectLst/>
                      </a:endParaRPr>
                    </a:p>
                  </a:txBody>
                  <a:tcPr/>
                </a:tc>
                <a:tc>
                  <a:txBody>
                    <a:bodyPr/>
                    <a:lstStyle/>
                    <a:p>
                      <a:pPr fontAlgn="base"/>
                      <a:r>
                        <a:rPr lang="en-US" sz="1800">
                          <a:effectLst/>
                        </a:rPr>
                        <a:t>2013​</a:t>
                      </a:r>
                      <a:endParaRPr lang="en-US" b="1">
                        <a:solidFill>
                          <a:srgbClr val="FFFFFF"/>
                        </a:solidFill>
                        <a:effectLst/>
                      </a:endParaRPr>
                    </a:p>
                  </a:txBody>
                  <a:tcPr/>
                </a:tc>
                <a:tc>
                  <a:txBody>
                    <a:bodyPr/>
                    <a:lstStyle/>
                    <a:p>
                      <a:pPr fontAlgn="base"/>
                      <a:r>
                        <a:rPr lang="en-US" sz="1800">
                          <a:effectLst/>
                        </a:rPr>
                        <a:t>2014​</a:t>
                      </a:r>
                      <a:endParaRPr lang="en-US" b="1">
                        <a:solidFill>
                          <a:srgbClr val="FFFFFF"/>
                        </a:solidFill>
                        <a:effectLst/>
                      </a:endParaRPr>
                    </a:p>
                  </a:txBody>
                  <a:tcPr/>
                </a:tc>
                <a:tc>
                  <a:txBody>
                    <a:bodyPr/>
                    <a:lstStyle/>
                    <a:p>
                      <a:pPr fontAlgn="base"/>
                      <a:r>
                        <a:rPr lang="en-US" sz="1800">
                          <a:effectLst/>
                        </a:rPr>
                        <a:t>2015​</a:t>
                      </a:r>
                      <a:endParaRPr lang="en-US" b="1">
                        <a:solidFill>
                          <a:srgbClr val="FFFFFF"/>
                        </a:solidFill>
                        <a:effectLst/>
                      </a:endParaRPr>
                    </a:p>
                  </a:txBody>
                  <a:tcPr/>
                </a:tc>
                <a:tc>
                  <a:txBody>
                    <a:bodyPr/>
                    <a:lstStyle/>
                    <a:p>
                      <a:pPr fontAlgn="base"/>
                      <a:r>
                        <a:rPr lang="en-US" sz="1800">
                          <a:effectLst/>
                        </a:rPr>
                        <a:t>2016​</a:t>
                      </a:r>
                      <a:endParaRPr lang="en-US" b="1">
                        <a:solidFill>
                          <a:srgbClr val="FFFFFF"/>
                        </a:solidFill>
                        <a:effectLst/>
                      </a:endParaRPr>
                    </a:p>
                  </a:txBody>
                  <a:tcPr/>
                </a:tc>
                <a:extLst>
                  <a:ext uri="{0D108BD9-81ED-4DB2-BD59-A6C34878D82A}">
                    <a16:rowId xmlns:a16="http://schemas.microsoft.com/office/drawing/2014/main" val="314267366"/>
                  </a:ext>
                </a:extLst>
              </a:tr>
              <a:tr h="361950">
                <a:tc>
                  <a:txBody>
                    <a:bodyPr/>
                    <a:lstStyle/>
                    <a:p>
                      <a:pPr fontAlgn="base"/>
                      <a:r>
                        <a:rPr lang="en-US" sz="1200">
                          <a:effectLst/>
                        </a:rPr>
                        <a:t>EWP2 Return((in %)​</a:t>
                      </a:r>
                      <a:endParaRPr lang="en-US">
                        <a:effectLst/>
                      </a:endParaRPr>
                    </a:p>
                  </a:txBody>
                  <a:tcPr/>
                </a:tc>
                <a:tc>
                  <a:txBody>
                    <a:bodyPr/>
                    <a:lstStyle/>
                    <a:p>
                      <a:pPr fontAlgn="base"/>
                      <a:r>
                        <a:rPr lang="en-US" sz="1800">
                          <a:effectLst/>
                        </a:rPr>
                        <a:t>32.54​</a:t>
                      </a:r>
                      <a:endParaRPr lang="en-US">
                        <a:effectLst/>
                      </a:endParaRPr>
                    </a:p>
                  </a:txBody>
                  <a:tcPr/>
                </a:tc>
                <a:tc>
                  <a:txBody>
                    <a:bodyPr/>
                    <a:lstStyle/>
                    <a:p>
                      <a:pPr fontAlgn="base"/>
                      <a:r>
                        <a:rPr lang="en-US" sz="1800">
                          <a:effectLst/>
                        </a:rPr>
                        <a:t>7.83​</a:t>
                      </a:r>
                      <a:endParaRPr lang="en-US">
                        <a:effectLst/>
                      </a:endParaRPr>
                    </a:p>
                  </a:txBody>
                  <a:tcPr/>
                </a:tc>
                <a:tc>
                  <a:txBody>
                    <a:bodyPr/>
                    <a:lstStyle/>
                    <a:p>
                      <a:pPr fontAlgn="base"/>
                      <a:r>
                        <a:rPr lang="en-US" sz="1800">
                          <a:effectLst/>
                        </a:rPr>
                        <a:t>28.44​</a:t>
                      </a:r>
                      <a:endParaRPr lang="en-US">
                        <a:effectLst/>
                      </a:endParaRPr>
                    </a:p>
                  </a:txBody>
                  <a:tcPr/>
                </a:tc>
                <a:tc>
                  <a:txBody>
                    <a:bodyPr/>
                    <a:lstStyle/>
                    <a:p>
                      <a:pPr fontAlgn="base"/>
                      <a:r>
                        <a:rPr lang="en-US" sz="1800">
                          <a:effectLst/>
                        </a:rPr>
                        <a:t>(4.65)​</a:t>
                      </a:r>
                      <a:endParaRPr lang="en-US">
                        <a:effectLst/>
                      </a:endParaRPr>
                    </a:p>
                  </a:txBody>
                  <a:tcPr/>
                </a:tc>
                <a:tc>
                  <a:txBody>
                    <a:bodyPr/>
                    <a:lstStyle/>
                    <a:p>
                      <a:pPr fontAlgn="base"/>
                      <a:r>
                        <a:rPr lang="en-US" sz="1800">
                          <a:effectLst/>
                        </a:rPr>
                        <a:t>40.68​</a:t>
                      </a:r>
                      <a:endParaRPr lang="en-US">
                        <a:effectLst/>
                      </a:endParaRPr>
                    </a:p>
                  </a:txBody>
                  <a:tcPr/>
                </a:tc>
                <a:tc>
                  <a:txBody>
                    <a:bodyPr/>
                    <a:lstStyle/>
                    <a:p>
                      <a:pPr fontAlgn="base"/>
                      <a:r>
                        <a:rPr lang="en-US" sz="1800">
                          <a:effectLst/>
                        </a:rPr>
                        <a:t>(8.32)​</a:t>
                      </a:r>
                      <a:endParaRPr lang="en-US">
                        <a:effectLst/>
                      </a:endParaRPr>
                    </a:p>
                  </a:txBody>
                  <a:tcPr/>
                </a:tc>
                <a:tc>
                  <a:txBody>
                    <a:bodyPr/>
                    <a:lstStyle/>
                    <a:p>
                      <a:pPr fontAlgn="base"/>
                      <a:r>
                        <a:rPr lang="en-US" sz="1800">
                          <a:effectLst/>
                        </a:rPr>
                        <a:t>45.09​</a:t>
                      </a:r>
                      <a:endParaRPr lang="en-US">
                        <a:effectLst/>
                      </a:endParaRPr>
                    </a:p>
                  </a:txBody>
                  <a:tcPr/>
                </a:tc>
                <a:extLst>
                  <a:ext uri="{0D108BD9-81ED-4DB2-BD59-A6C34878D82A}">
                    <a16:rowId xmlns:a16="http://schemas.microsoft.com/office/drawing/2014/main" val="2001211446"/>
                  </a:ext>
                </a:extLst>
              </a:tr>
            </a:tbl>
          </a:graphicData>
        </a:graphic>
      </p:graphicFrame>
      <p:graphicFrame>
        <p:nvGraphicFramePr>
          <p:cNvPr id="10" name="Table 9">
            <a:extLst>
              <a:ext uri="{FF2B5EF4-FFF2-40B4-BE49-F238E27FC236}">
                <a16:creationId xmlns:a16="http://schemas.microsoft.com/office/drawing/2014/main" id="{49C4D570-92A1-A3D4-CDE1-3FEED42D8D32}"/>
              </a:ext>
            </a:extLst>
          </p:cNvPr>
          <p:cNvGraphicFramePr>
            <a:graphicFrameLocks noGrp="1"/>
          </p:cNvGraphicFramePr>
          <p:nvPr>
            <p:extLst>
              <p:ext uri="{D42A27DB-BD31-4B8C-83A1-F6EECF244321}">
                <p14:modId xmlns:p14="http://schemas.microsoft.com/office/powerpoint/2010/main" val="2674540161"/>
              </p:ext>
            </p:extLst>
          </p:nvPr>
        </p:nvGraphicFramePr>
        <p:xfrm>
          <a:off x="-27426" y="2623382"/>
          <a:ext cx="7381015" cy="822960"/>
        </p:xfrm>
        <a:graphic>
          <a:graphicData uri="http://schemas.openxmlformats.org/drawingml/2006/table">
            <a:tbl>
              <a:tblPr firstRow="1" bandRow="1">
                <a:tableStyleId>{5C22544A-7EE6-4342-B048-85BDC9FD1C3A}</a:tableStyleId>
              </a:tblPr>
              <a:tblGrid>
                <a:gridCol w="1262020">
                  <a:extLst>
                    <a:ext uri="{9D8B030D-6E8A-4147-A177-3AD203B41FA5}">
                      <a16:colId xmlns:a16="http://schemas.microsoft.com/office/drawing/2014/main" val="782739156"/>
                    </a:ext>
                  </a:extLst>
                </a:gridCol>
                <a:gridCol w="955793">
                  <a:extLst>
                    <a:ext uri="{9D8B030D-6E8A-4147-A177-3AD203B41FA5}">
                      <a16:colId xmlns:a16="http://schemas.microsoft.com/office/drawing/2014/main" val="4112598873"/>
                    </a:ext>
                  </a:extLst>
                </a:gridCol>
                <a:gridCol w="1024758">
                  <a:extLst>
                    <a:ext uri="{9D8B030D-6E8A-4147-A177-3AD203B41FA5}">
                      <a16:colId xmlns:a16="http://schemas.microsoft.com/office/drawing/2014/main" val="470194880"/>
                    </a:ext>
                  </a:extLst>
                </a:gridCol>
                <a:gridCol w="1615963">
                  <a:extLst>
                    <a:ext uri="{9D8B030D-6E8A-4147-A177-3AD203B41FA5}">
                      <a16:colId xmlns:a16="http://schemas.microsoft.com/office/drawing/2014/main" val="1364231628"/>
                    </a:ext>
                  </a:extLst>
                </a:gridCol>
                <a:gridCol w="1438602">
                  <a:extLst>
                    <a:ext uri="{9D8B030D-6E8A-4147-A177-3AD203B41FA5}">
                      <a16:colId xmlns:a16="http://schemas.microsoft.com/office/drawing/2014/main" val="4123105894"/>
                    </a:ext>
                  </a:extLst>
                </a:gridCol>
                <a:gridCol w="1083879">
                  <a:extLst>
                    <a:ext uri="{9D8B030D-6E8A-4147-A177-3AD203B41FA5}">
                      <a16:colId xmlns:a16="http://schemas.microsoft.com/office/drawing/2014/main" val="1478229213"/>
                    </a:ext>
                  </a:extLst>
                </a:gridCol>
              </a:tblGrid>
              <a:tr h="361950">
                <a:tc>
                  <a:txBody>
                    <a:bodyPr/>
                    <a:lstStyle/>
                    <a:p>
                      <a:pPr fontAlgn="base"/>
                      <a:r>
                        <a:rPr lang="en-US" sz="1200">
                          <a:effectLst/>
                        </a:rPr>
                        <a:t>Total Return​</a:t>
                      </a:r>
                      <a:endParaRPr lang="en-US" b="1">
                        <a:solidFill>
                          <a:srgbClr val="FFFFFF"/>
                        </a:solidFill>
                        <a:effectLst/>
                      </a:endParaRPr>
                    </a:p>
                  </a:txBody>
                  <a:tcPr/>
                </a:tc>
                <a:tc>
                  <a:txBody>
                    <a:bodyPr/>
                    <a:lstStyle/>
                    <a:p>
                      <a:pPr fontAlgn="base"/>
                      <a:r>
                        <a:rPr lang="en-US" sz="1200">
                          <a:effectLst/>
                        </a:rPr>
                        <a:t>Compound Growth (%)​</a:t>
                      </a:r>
                      <a:endParaRPr lang="en-US" b="1">
                        <a:solidFill>
                          <a:srgbClr val="FFFFFF"/>
                        </a:solidFill>
                        <a:effectLst/>
                      </a:endParaRPr>
                    </a:p>
                  </a:txBody>
                  <a:tcPr/>
                </a:tc>
                <a:tc>
                  <a:txBody>
                    <a:bodyPr/>
                    <a:lstStyle/>
                    <a:p>
                      <a:pPr fontAlgn="base"/>
                      <a:r>
                        <a:rPr lang="en-US" sz="1200">
                          <a:effectLst/>
                        </a:rPr>
                        <a:t>Arithmetic Average (%)​</a:t>
                      </a:r>
                      <a:endParaRPr lang="en-US" b="1">
                        <a:solidFill>
                          <a:srgbClr val="FFFFFF"/>
                        </a:solidFill>
                        <a:effectLst/>
                      </a:endParaRPr>
                    </a:p>
                  </a:txBody>
                  <a:tcPr/>
                </a:tc>
                <a:tc>
                  <a:txBody>
                    <a:bodyPr/>
                    <a:lstStyle/>
                    <a:p>
                      <a:pPr fontAlgn="base"/>
                      <a:r>
                        <a:rPr lang="en-US" sz="1200">
                          <a:effectLst/>
                        </a:rPr>
                        <a:t>Geometric Return (%)​</a:t>
                      </a:r>
                      <a:endParaRPr lang="en-US" b="1">
                        <a:solidFill>
                          <a:srgbClr val="FFFFFF"/>
                        </a:solidFill>
                        <a:effectLst/>
                      </a:endParaRPr>
                    </a:p>
                  </a:txBody>
                  <a:tcPr/>
                </a:tc>
                <a:tc>
                  <a:txBody>
                    <a:bodyPr/>
                    <a:lstStyle/>
                    <a:p>
                      <a:pPr fontAlgn="base"/>
                      <a:r>
                        <a:rPr lang="en-US" sz="1200">
                          <a:effectLst/>
                        </a:rPr>
                        <a:t>Standard Deviation (%)​</a:t>
                      </a:r>
                      <a:endParaRPr lang="en-US" b="1">
                        <a:solidFill>
                          <a:srgbClr val="FFFFFF"/>
                        </a:solidFill>
                        <a:effectLst/>
                      </a:endParaRPr>
                    </a:p>
                  </a:txBody>
                  <a:tcPr/>
                </a:tc>
                <a:tc>
                  <a:txBody>
                    <a:bodyPr/>
                    <a:lstStyle/>
                    <a:p>
                      <a:pPr fontAlgn="base"/>
                      <a:r>
                        <a:rPr lang="en-US" sz="1200">
                          <a:effectLst/>
                        </a:rPr>
                        <a:t>Sharpe Ratio​</a:t>
                      </a:r>
                      <a:endParaRPr lang="en-US" b="1">
                        <a:solidFill>
                          <a:srgbClr val="FFFFFF"/>
                        </a:solidFill>
                        <a:effectLst/>
                      </a:endParaRPr>
                    </a:p>
                  </a:txBody>
                  <a:tcPr/>
                </a:tc>
                <a:extLst>
                  <a:ext uri="{0D108BD9-81ED-4DB2-BD59-A6C34878D82A}">
                    <a16:rowId xmlns:a16="http://schemas.microsoft.com/office/drawing/2014/main" val="899273160"/>
                  </a:ext>
                </a:extLst>
              </a:tr>
              <a:tr h="361950">
                <a:tc>
                  <a:txBody>
                    <a:bodyPr/>
                    <a:lstStyle/>
                    <a:p>
                      <a:pPr fontAlgn="base"/>
                      <a:r>
                        <a:rPr lang="en-US" sz="1800">
                          <a:effectLst/>
                        </a:rPr>
                        <a:t>188.60​</a:t>
                      </a:r>
                      <a:endParaRPr lang="en-US">
                        <a:effectLst/>
                      </a:endParaRPr>
                    </a:p>
                  </a:txBody>
                  <a:tcPr/>
                </a:tc>
                <a:tc>
                  <a:txBody>
                    <a:bodyPr/>
                    <a:lstStyle/>
                    <a:p>
                      <a:pPr fontAlgn="base"/>
                      <a:r>
                        <a:rPr lang="en-US" sz="1800">
                          <a:effectLst/>
                        </a:rPr>
                        <a:t>478.43​</a:t>
                      </a:r>
                      <a:endParaRPr lang="en-US">
                        <a:effectLst/>
                      </a:endParaRPr>
                    </a:p>
                  </a:txBody>
                  <a:tcPr/>
                </a:tc>
                <a:tc>
                  <a:txBody>
                    <a:bodyPr/>
                    <a:lstStyle/>
                    <a:p>
                      <a:pPr fontAlgn="base"/>
                      <a:r>
                        <a:rPr lang="en-US" sz="1800">
                          <a:effectLst/>
                        </a:rPr>
                        <a:t>26.94​</a:t>
                      </a:r>
                      <a:endParaRPr lang="en-US">
                        <a:effectLst/>
                      </a:endParaRPr>
                    </a:p>
                  </a:txBody>
                  <a:tcPr/>
                </a:tc>
                <a:tc>
                  <a:txBody>
                    <a:bodyPr/>
                    <a:lstStyle/>
                    <a:p>
                      <a:pPr fontAlgn="base"/>
                      <a:r>
                        <a:rPr lang="en-US" sz="1800">
                          <a:effectLst/>
                        </a:rPr>
                        <a:t>25.06​</a:t>
                      </a:r>
                      <a:endParaRPr lang="en-US">
                        <a:effectLst/>
                      </a:endParaRPr>
                    </a:p>
                  </a:txBody>
                  <a:tcPr/>
                </a:tc>
                <a:tc>
                  <a:txBody>
                    <a:bodyPr/>
                    <a:lstStyle/>
                    <a:p>
                      <a:pPr fontAlgn="base"/>
                      <a:r>
                        <a:rPr lang="en-US" sz="1800">
                          <a:effectLst/>
                        </a:rPr>
                        <a:t>21.07​</a:t>
                      </a:r>
                      <a:endParaRPr lang="en-US">
                        <a:effectLst/>
                      </a:endParaRPr>
                    </a:p>
                  </a:txBody>
                  <a:tcPr/>
                </a:tc>
                <a:tc>
                  <a:txBody>
                    <a:bodyPr/>
                    <a:lstStyle/>
                    <a:p>
                      <a:pPr fontAlgn="base"/>
                      <a:r>
                        <a:rPr lang="en-US" sz="1800">
                          <a:effectLst/>
                        </a:rPr>
                        <a:t>1.16​</a:t>
                      </a:r>
                      <a:endParaRPr lang="en-US">
                        <a:effectLst/>
                      </a:endParaRPr>
                    </a:p>
                  </a:txBody>
                  <a:tcPr/>
                </a:tc>
                <a:extLst>
                  <a:ext uri="{0D108BD9-81ED-4DB2-BD59-A6C34878D82A}">
                    <a16:rowId xmlns:a16="http://schemas.microsoft.com/office/drawing/2014/main" val="412247002"/>
                  </a:ext>
                </a:extLst>
              </a:tr>
            </a:tbl>
          </a:graphicData>
        </a:graphic>
      </p:graphicFrame>
      <p:graphicFrame>
        <p:nvGraphicFramePr>
          <p:cNvPr id="12" name="Table 11">
            <a:extLst>
              <a:ext uri="{FF2B5EF4-FFF2-40B4-BE49-F238E27FC236}">
                <a16:creationId xmlns:a16="http://schemas.microsoft.com/office/drawing/2014/main" id="{0F600119-87DF-90D8-5FCA-561CC8658BEF}"/>
              </a:ext>
            </a:extLst>
          </p:cNvPr>
          <p:cNvGraphicFramePr>
            <a:graphicFrameLocks noGrp="1"/>
          </p:cNvGraphicFramePr>
          <p:nvPr>
            <p:extLst>
              <p:ext uri="{D42A27DB-BD31-4B8C-83A1-F6EECF244321}">
                <p14:modId xmlns:p14="http://schemas.microsoft.com/office/powerpoint/2010/main" val="709091990"/>
              </p:ext>
            </p:extLst>
          </p:nvPr>
        </p:nvGraphicFramePr>
        <p:xfrm>
          <a:off x="13138" y="3626068"/>
          <a:ext cx="7200427" cy="822960"/>
        </p:xfrm>
        <a:graphic>
          <a:graphicData uri="http://schemas.openxmlformats.org/drawingml/2006/table">
            <a:tbl>
              <a:tblPr firstRow="1" bandRow="1">
                <a:tableStyleId>{5C22544A-7EE6-4342-B048-85BDC9FD1C3A}</a:tableStyleId>
              </a:tblPr>
              <a:tblGrid>
                <a:gridCol w="1268497">
                  <a:extLst>
                    <a:ext uri="{9D8B030D-6E8A-4147-A177-3AD203B41FA5}">
                      <a16:colId xmlns:a16="http://schemas.microsoft.com/office/drawing/2014/main" val="1895497078"/>
                    </a:ext>
                  </a:extLst>
                </a:gridCol>
                <a:gridCol w="1268497">
                  <a:extLst>
                    <a:ext uri="{9D8B030D-6E8A-4147-A177-3AD203B41FA5}">
                      <a16:colId xmlns:a16="http://schemas.microsoft.com/office/drawing/2014/main" val="4174664967"/>
                    </a:ext>
                  </a:extLst>
                </a:gridCol>
                <a:gridCol w="1268497">
                  <a:extLst>
                    <a:ext uri="{9D8B030D-6E8A-4147-A177-3AD203B41FA5}">
                      <a16:colId xmlns:a16="http://schemas.microsoft.com/office/drawing/2014/main" val="3916853857"/>
                    </a:ext>
                  </a:extLst>
                </a:gridCol>
                <a:gridCol w="1268497">
                  <a:extLst>
                    <a:ext uri="{9D8B030D-6E8A-4147-A177-3AD203B41FA5}">
                      <a16:colId xmlns:a16="http://schemas.microsoft.com/office/drawing/2014/main" val="2933460212"/>
                    </a:ext>
                  </a:extLst>
                </a:gridCol>
                <a:gridCol w="1268497">
                  <a:extLst>
                    <a:ext uri="{9D8B030D-6E8A-4147-A177-3AD203B41FA5}">
                      <a16:colId xmlns:a16="http://schemas.microsoft.com/office/drawing/2014/main" val="1279253630"/>
                    </a:ext>
                  </a:extLst>
                </a:gridCol>
                <a:gridCol w="857942">
                  <a:extLst>
                    <a:ext uri="{9D8B030D-6E8A-4147-A177-3AD203B41FA5}">
                      <a16:colId xmlns:a16="http://schemas.microsoft.com/office/drawing/2014/main" val="2509240035"/>
                    </a:ext>
                  </a:extLst>
                </a:gridCol>
              </a:tblGrid>
              <a:tr h="361950">
                <a:tc>
                  <a:txBody>
                    <a:bodyPr/>
                    <a:lstStyle/>
                    <a:p>
                      <a:pPr fontAlgn="base"/>
                      <a:r>
                        <a:rPr lang="en-US" sz="1200">
                          <a:effectLst/>
                        </a:rPr>
                        <a:t>Total Return​</a:t>
                      </a:r>
                      <a:endParaRPr lang="en-US" b="1">
                        <a:solidFill>
                          <a:srgbClr val="FFFFFF"/>
                        </a:solidFill>
                        <a:effectLst/>
                      </a:endParaRPr>
                    </a:p>
                  </a:txBody>
                  <a:tcPr/>
                </a:tc>
                <a:tc>
                  <a:txBody>
                    <a:bodyPr/>
                    <a:lstStyle/>
                    <a:p>
                      <a:pPr fontAlgn="base"/>
                      <a:r>
                        <a:rPr lang="en-US" sz="1200">
                          <a:effectLst/>
                        </a:rPr>
                        <a:t>Compound Growth (%)​</a:t>
                      </a:r>
                      <a:endParaRPr lang="en-US" b="1">
                        <a:solidFill>
                          <a:srgbClr val="FFFFFF"/>
                        </a:solidFill>
                        <a:effectLst/>
                      </a:endParaRPr>
                    </a:p>
                  </a:txBody>
                  <a:tcPr/>
                </a:tc>
                <a:tc>
                  <a:txBody>
                    <a:bodyPr/>
                    <a:lstStyle/>
                    <a:p>
                      <a:pPr fontAlgn="base"/>
                      <a:r>
                        <a:rPr lang="en-US" sz="1200">
                          <a:effectLst/>
                        </a:rPr>
                        <a:t>Arithmetic Average (%)​</a:t>
                      </a:r>
                      <a:endParaRPr lang="en-US" b="1">
                        <a:solidFill>
                          <a:srgbClr val="FFFFFF"/>
                        </a:solidFill>
                        <a:effectLst/>
                      </a:endParaRPr>
                    </a:p>
                  </a:txBody>
                  <a:tcPr/>
                </a:tc>
                <a:tc>
                  <a:txBody>
                    <a:bodyPr/>
                    <a:lstStyle/>
                    <a:p>
                      <a:pPr fontAlgn="base"/>
                      <a:r>
                        <a:rPr lang="en-US" sz="1200">
                          <a:effectLst/>
                        </a:rPr>
                        <a:t>Geometric Return (%)​</a:t>
                      </a:r>
                      <a:endParaRPr lang="en-US" b="1">
                        <a:solidFill>
                          <a:srgbClr val="FFFFFF"/>
                        </a:solidFill>
                        <a:effectLst/>
                      </a:endParaRPr>
                    </a:p>
                  </a:txBody>
                  <a:tcPr/>
                </a:tc>
                <a:tc>
                  <a:txBody>
                    <a:bodyPr/>
                    <a:lstStyle/>
                    <a:p>
                      <a:pPr fontAlgn="base"/>
                      <a:r>
                        <a:rPr lang="en-US" sz="1200">
                          <a:effectLst/>
                        </a:rPr>
                        <a:t>Standard Deviation (%)​</a:t>
                      </a:r>
                      <a:endParaRPr lang="en-US" b="1">
                        <a:solidFill>
                          <a:srgbClr val="FFFFFF"/>
                        </a:solidFill>
                        <a:effectLst/>
                      </a:endParaRPr>
                    </a:p>
                  </a:txBody>
                  <a:tcPr/>
                </a:tc>
                <a:tc>
                  <a:txBody>
                    <a:bodyPr/>
                    <a:lstStyle/>
                    <a:p>
                      <a:pPr fontAlgn="base"/>
                      <a:r>
                        <a:rPr lang="en-US" sz="1200">
                          <a:effectLst/>
                        </a:rPr>
                        <a:t>Sharpe Ratio​</a:t>
                      </a:r>
                      <a:endParaRPr lang="en-US" b="1">
                        <a:solidFill>
                          <a:srgbClr val="FFFFFF"/>
                        </a:solidFill>
                        <a:effectLst/>
                      </a:endParaRPr>
                    </a:p>
                  </a:txBody>
                  <a:tcPr/>
                </a:tc>
                <a:extLst>
                  <a:ext uri="{0D108BD9-81ED-4DB2-BD59-A6C34878D82A}">
                    <a16:rowId xmlns:a16="http://schemas.microsoft.com/office/drawing/2014/main" val="2140877362"/>
                  </a:ext>
                </a:extLst>
              </a:tr>
              <a:tr h="361950">
                <a:tc>
                  <a:txBody>
                    <a:bodyPr/>
                    <a:lstStyle/>
                    <a:p>
                      <a:pPr fontAlgn="base"/>
                      <a:r>
                        <a:rPr lang="en-US" sz="1800">
                          <a:effectLst/>
                        </a:rPr>
                        <a:t>141.61​</a:t>
                      </a:r>
                      <a:endParaRPr lang="en-US">
                        <a:effectLst/>
                      </a:endParaRPr>
                    </a:p>
                  </a:txBody>
                  <a:tcPr/>
                </a:tc>
                <a:tc>
                  <a:txBody>
                    <a:bodyPr/>
                    <a:lstStyle/>
                    <a:p>
                      <a:pPr fontAlgn="base"/>
                      <a:r>
                        <a:rPr lang="en-US" sz="1800">
                          <a:effectLst/>
                        </a:rPr>
                        <a:t>327.53​</a:t>
                      </a:r>
                      <a:endParaRPr lang="en-US">
                        <a:effectLst/>
                      </a:endParaRPr>
                    </a:p>
                  </a:txBody>
                  <a:tcPr/>
                </a:tc>
                <a:tc>
                  <a:txBody>
                    <a:bodyPr/>
                    <a:lstStyle/>
                    <a:p>
                      <a:pPr fontAlgn="base"/>
                      <a:r>
                        <a:rPr lang="en-US" sz="1800">
                          <a:effectLst/>
                        </a:rPr>
                        <a:t>20.23​</a:t>
                      </a:r>
                      <a:endParaRPr lang="en-US">
                        <a:effectLst/>
                      </a:endParaRPr>
                    </a:p>
                  </a:txBody>
                  <a:tcPr/>
                </a:tc>
                <a:tc>
                  <a:txBody>
                    <a:bodyPr/>
                    <a:lstStyle/>
                    <a:p>
                      <a:pPr fontAlgn="base"/>
                      <a:r>
                        <a:rPr lang="en-US" sz="1800">
                          <a:effectLst/>
                        </a:rPr>
                        <a:t>18.47​</a:t>
                      </a:r>
                      <a:endParaRPr lang="en-US">
                        <a:effectLst/>
                      </a:endParaRPr>
                    </a:p>
                  </a:txBody>
                  <a:tcPr/>
                </a:tc>
                <a:tc>
                  <a:txBody>
                    <a:bodyPr/>
                    <a:lstStyle/>
                    <a:p>
                      <a:pPr fontAlgn="base"/>
                      <a:r>
                        <a:rPr lang="en-US" sz="1800">
                          <a:effectLst/>
                        </a:rPr>
                        <a:t>21.77​</a:t>
                      </a:r>
                      <a:endParaRPr lang="en-US">
                        <a:effectLst/>
                      </a:endParaRPr>
                    </a:p>
                  </a:txBody>
                  <a:tcPr/>
                </a:tc>
                <a:tc>
                  <a:txBody>
                    <a:bodyPr/>
                    <a:lstStyle/>
                    <a:p>
                      <a:pPr fontAlgn="base"/>
                      <a:r>
                        <a:rPr lang="en-US" sz="1800">
                          <a:effectLst/>
                        </a:rPr>
                        <a:t>0.83​</a:t>
                      </a:r>
                      <a:endParaRPr lang="en-US">
                        <a:effectLst/>
                      </a:endParaRPr>
                    </a:p>
                  </a:txBody>
                  <a:tcPr/>
                </a:tc>
                <a:extLst>
                  <a:ext uri="{0D108BD9-81ED-4DB2-BD59-A6C34878D82A}">
                    <a16:rowId xmlns:a16="http://schemas.microsoft.com/office/drawing/2014/main" val="3356122232"/>
                  </a:ext>
                </a:extLst>
              </a:tr>
            </a:tbl>
          </a:graphicData>
        </a:graphic>
      </p:graphicFrame>
      <p:graphicFrame>
        <p:nvGraphicFramePr>
          <p:cNvPr id="14" name="Table 13">
            <a:extLst>
              <a:ext uri="{FF2B5EF4-FFF2-40B4-BE49-F238E27FC236}">
                <a16:creationId xmlns:a16="http://schemas.microsoft.com/office/drawing/2014/main" id="{447D85EE-7B77-7774-48DD-0D15D58331D2}"/>
              </a:ext>
            </a:extLst>
          </p:cNvPr>
          <p:cNvGraphicFramePr>
            <a:graphicFrameLocks noGrp="1"/>
          </p:cNvGraphicFramePr>
          <p:nvPr>
            <p:extLst>
              <p:ext uri="{D42A27DB-BD31-4B8C-83A1-F6EECF244321}">
                <p14:modId xmlns:p14="http://schemas.microsoft.com/office/powerpoint/2010/main" val="3535392827"/>
              </p:ext>
            </p:extLst>
          </p:nvPr>
        </p:nvGraphicFramePr>
        <p:xfrm>
          <a:off x="0" y="4690241"/>
          <a:ext cx="7456240" cy="822960"/>
        </p:xfrm>
        <a:graphic>
          <a:graphicData uri="http://schemas.openxmlformats.org/drawingml/2006/table">
            <a:tbl>
              <a:tblPr firstRow="1" bandRow="1">
                <a:tableStyleId>{5C22544A-7EE6-4342-B048-85BDC9FD1C3A}</a:tableStyleId>
              </a:tblPr>
              <a:tblGrid>
                <a:gridCol w="1356477">
                  <a:extLst>
                    <a:ext uri="{9D8B030D-6E8A-4147-A177-3AD203B41FA5}">
                      <a16:colId xmlns:a16="http://schemas.microsoft.com/office/drawing/2014/main" val="2465010207"/>
                    </a:ext>
                  </a:extLst>
                </a:gridCol>
                <a:gridCol w="845858">
                  <a:extLst>
                    <a:ext uri="{9D8B030D-6E8A-4147-A177-3AD203B41FA5}">
                      <a16:colId xmlns:a16="http://schemas.microsoft.com/office/drawing/2014/main" val="1080164630"/>
                    </a:ext>
                  </a:extLst>
                </a:gridCol>
                <a:gridCol w="845858">
                  <a:extLst>
                    <a:ext uri="{9D8B030D-6E8A-4147-A177-3AD203B41FA5}">
                      <a16:colId xmlns:a16="http://schemas.microsoft.com/office/drawing/2014/main" val="4290387926"/>
                    </a:ext>
                  </a:extLst>
                </a:gridCol>
                <a:gridCol w="826187">
                  <a:extLst>
                    <a:ext uri="{9D8B030D-6E8A-4147-A177-3AD203B41FA5}">
                      <a16:colId xmlns:a16="http://schemas.microsoft.com/office/drawing/2014/main" val="651027726"/>
                    </a:ext>
                  </a:extLst>
                </a:gridCol>
                <a:gridCol w="845858">
                  <a:extLst>
                    <a:ext uri="{9D8B030D-6E8A-4147-A177-3AD203B41FA5}">
                      <a16:colId xmlns:a16="http://schemas.microsoft.com/office/drawing/2014/main" val="2860124254"/>
                    </a:ext>
                  </a:extLst>
                </a:gridCol>
                <a:gridCol w="963885">
                  <a:extLst>
                    <a:ext uri="{9D8B030D-6E8A-4147-A177-3AD203B41FA5}">
                      <a16:colId xmlns:a16="http://schemas.microsoft.com/office/drawing/2014/main" val="1686982180"/>
                    </a:ext>
                  </a:extLst>
                </a:gridCol>
                <a:gridCol w="826187">
                  <a:extLst>
                    <a:ext uri="{9D8B030D-6E8A-4147-A177-3AD203B41FA5}">
                      <a16:colId xmlns:a16="http://schemas.microsoft.com/office/drawing/2014/main" val="3184753502"/>
                    </a:ext>
                  </a:extLst>
                </a:gridCol>
                <a:gridCol w="945930">
                  <a:extLst>
                    <a:ext uri="{9D8B030D-6E8A-4147-A177-3AD203B41FA5}">
                      <a16:colId xmlns:a16="http://schemas.microsoft.com/office/drawing/2014/main" val="684516315"/>
                    </a:ext>
                  </a:extLst>
                </a:gridCol>
              </a:tblGrid>
              <a:tr h="361950">
                <a:tc>
                  <a:txBody>
                    <a:bodyPr/>
                    <a:lstStyle/>
                    <a:p>
                      <a:pPr fontAlgn="base"/>
                      <a:r>
                        <a:rPr lang="en-US" sz="1200">
                          <a:effectLst/>
                        </a:rPr>
                        <a:t>Years​</a:t>
                      </a:r>
                      <a:endParaRPr lang="en-US" b="1">
                        <a:solidFill>
                          <a:srgbClr val="FFFFFF"/>
                        </a:solidFill>
                        <a:effectLst/>
                      </a:endParaRPr>
                    </a:p>
                  </a:txBody>
                  <a:tcPr/>
                </a:tc>
                <a:tc>
                  <a:txBody>
                    <a:bodyPr/>
                    <a:lstStyle/>
                    <a:p>
                      <a:pPr fontAlgn="base"/>
                      <a:r>
                        <a:rPr lang="en-US" sz="1800">
                          <a:effectLst/>
                        </a:rPr>
                        <a:t>2010​</a:t>
                      </a:r>
                      <a:endParaRPr lang="en-US" b="1">
                        <a:solidFill>
                          <a:srgbClr val="FFFFFF"/>
                        </a:solidFill>
                        <a:effectLst/>
                      </a:endParaRPr>
                    </a:p>
                  </a:txBody>
                  <a:tcPr/>
                </a:tc>
                <a:tc>
                  <a:txBody>
                    <a:bodyPr/>
                    <a:lstStyle/>
                    <a:p>
                      <a:pPr fontAlgn="base"/>
                      <a:r>
                        <a:rPr lang="en-US" sz="1800">
                          <a:effectLst/>
                        </a:rPr>
                        <a:t>2011​</a:t>
                      </a:r>
                      <a:endParaRPr lang="en-US" b="1">
                        <a:solidFill>
                          <a:srgbClr val="FFFFFF"/>
                        </a:solidFill>
                        <a:effectLst/>
                      </a:endParaRPr>
                    </a:p>
                  </a:txBody>
                  <a:tcPr/>
                </a:tc>
                <a:tc>
                  <a:txBody>
                    <a:bodyPr/>
                    <a:lstStyle/>
                    <a:p>
                      <a:pPr fontAlgn="base"/>
                      <a:r>
                        <a:rPr lang="en-US" sz="1800">
                          <a:effectLst/>
                        </a:rPr>
                        <a:t>2012​</a:t>
                      </a:r>
                      <a:endParaRPr lang="en-US" b="1">
                        <a:solidFill>
                          <a:srgbClr val="FFFFFF"/>
                        </a:solidFill>
                        <a:effectLst/>
                      </a:endParaRPr>
                    </a:p>
                  </a:txBody>
                  <a:tcPr/>
                </a:tc>
                <a:tc>
                  <a:txBody>
                    <a:bodyPr/>
                    <a:lstStyle/>
                    <a:p>
                      <a:pPr fontAlgn="base"/>
                      <a:r>
                        <a:rPr lang="en-US" sz="1800">
                          <a:effectLst/>
                        </a:rPr>
                        <a:t>2013​</a:t>
                      </a:r>
                      <a:endParaRPr lang="en-US" b="1">
                        <a:solidFill>
                          <a:srgbClr val="FFFFFF"/>
                        </a:solidFill>
                        <a:effectLst/>
                      </a:endParaRPr>
                    </a:p>
                  </a:txBody>
                  <a:tcPr/>
                </a:tc>
                <a:tc>
                  <a:txBody>
                    <a:bodyPr/>
                    <a:lstStyle/>
                    <a:p>
                      <a:pPr fontAlgn="base"/>
                      <a:r>
                        <a:rPr lang="en-US" sz="1800">
                          <a:effectLst/>
                        </a:rPr>
                        <a:t>2014​</a:t>
                      </a:r>
                      <a:endParaRPr lang="en-US" b="1">
                        <a:solidFill>
                          <a:srgbClr val="FFFFFF"/>
                        </a:solidFill>
                        <a:effectLst/>
                      </a:endParaRPr>
                    </a:p>
                  </a:txBody>
                  <a:tcPr/>
                </a:tc>
                <a:tc>
                  <a:txBody>
                    <a:bodyPr/>
                    <a:lstStyle/>
                    <a:p>
                      <a:pPr fontAlgn="base"/>
                      <a:r>
                        <a:rPr lang="en-US" sz="1800">
                          <a:effectLst/>
                        </a:rPr>
                        <a:t>2015​</a:t>
                      </a:r>
                      <a:endParaRPr lang="en-US" b="1">
                        <a:solidFill>
                          <a:srgbClr val="FFFFFF"/>
                        </a:solidFill>
                        <a:effectLst/>
                      </a:endParaRPr>
                    </a:p>
                  </a:txBody>
                  <a:tcPr/>
                </a:tc>
                <a:tc>
                  <a:txBody>
                    <a:bodyPr/>
                    <a:lstStyle/>
                    <a:p>
                      <a:pPr fontAlgn="base"/>
                      <a:r>
                        <a:rPr lang="en-US" sz="1800">
                          <a:effectLst/>
                        </a:rPr>
                        <a:t>2016​</a:t>
                      </a:r>
                      <a:endParaRPr lang="en-US" b="1">
                        <a:solidFill>
                          <a:srgbClr val="FFFFFF"/>
                        </a:solidFill>
                        <a:effectLst/>
                      </a:endParaRPr>
                    </a:p>
                  </a:txBody>
                  <a:tcPr/>
                </a:tc>
                <a:extLst>
                  <a:ext uri="{0D108BD9-81ED-4DB2-BD59-A6C34878D82A}">
                    <a16:rowId xmlns:a16="http://schemas.microsoft.com/office/drawing/2014/main" val="3434473555"/>
                  </a:ext>
                </a:extLst>
              </a:tr>
              <a:tr h="361950">
                <a:tc>
                  <a:txBody>
                    <a:bodyPr/>
                    <a:lstStyle/>
                    <a:p>
                      <a:pPr fontAlgn="base"/>
                      <a:r>
                        <a:rPr lang="en-US" sz="1200">
                          <a:effectLst/>
                        </a:rPr>
                        <a:t>KCP-DT Returns(in %)​</a:t>
                      </a:r>
                      <a:endParaRPr lang="en-US">
                        <a:effectLst/>
                      </a:endParaRPr>
                    </a:p>
                  </a:txBody>
                  <a:tcPr/>
                </a:tc>
                <a:tc>
                  <a:txBody>
                    <a:bodyPr/>
                    <a:lstStyle/>
                    <a:p>
                      <a:pPr fontAlgn="base"/>
                      <a:r>
                        <a:rPr lang="en-US" sz="1800">
                          <a:effectLst/>
                        </a:rPr>
                        <a:t>41.60​</a:t>
                      </a:r>
                      <a:endParaRPr lang="en-US">
                        <a:effectLst/>
                      </a:endParaRPr>
                    </a:p>
                  </a:txBody>
                  <a:tcPr/>
                </a:tc>
                <a:tc>
                  <a:txBody>
                    <a:bodyPr/>
                    <a:lstStyle/>
                    <a:p>
                      <a:pPr fontAlgn="base"/>
                      <a:r>
                        <a:rPr lang="en-US" sz="1800">
                          <a:effectLst/>
                        </a:rPr>
                        <a:t>32.73​</a:t>
                      </a:r>
                      <a:endParaRPr lang="en-US">
                        <a:effectLst/>
                      </a:endParaRPr>
                    </a:p>
                  </a:txBody>
                  <a:tcPr/>
                </a:tc>
                <a:tc>
                  <a:txBody>
                    <a:bodyPr/>
                    <a:lstStyle/>
                    <a:p>
                      <a:pPr fontAlgn="base"/>
                      <a:r>
                        <a:rPr lang="en-US" sz="1800">
                          <a:effectLst/>
                        </a:rPr>
                        <a:t>43.20​</a:t>
                      </a:r>
                      <a:endParaRPr lang="en-US">
                        <a:effectLst/>
                      </a:endParaRPr>
                    </a:p>
                  </a:txBody>
                  <a:tcPr/>
                </a:tc>
                <a:tc>
                  <a:txBody>
                    <a:bodyPr/>
                    <a:lstStyle/>
                    <a:p>
                      <a:pPr fontAlgn="base"/>
                      <a:r>
                        <a:rPr lang="en-US" sz="1800">
                          <a:effectLst/>
                        </a:rPr>
                        <a:t>8.03​</a:t>
                      </a:r>
                      <a:endParaRPr lang="en-US">
                        <a:effectLst/>
                      </a:endParaRPr>
                    </a:p>
                  </a:txBody>
                  <a:tcPr/>
                </a:tc>
                <a:tc>
                  <a:txBody>
                    <a:bodyPr/>
                    <a:lstStyle/>
                    <a:p>
                      <a:pPr fontAlgn="base"/>
                      <a:r>
                        <a:rPr lang="en-US" sz="1800">
                          <a:effectLst/>
                        </a:rPr>
                        <a:t>51.64​</a:t>
                      </a:r>
                      <a:endParaRPr lang="en-US">
                        <a:effectLst/>
                      </a:endParaRPr>
                    </a:p>
                  </a:txBody>
                  <a:tcPr/>
                </a:tc>
                <a:tc>
                  <a:txBody>
                    <a:bodyPr/>
                    <a:lstStyle/>
                    <a:p>
                      <a:pPr fontAlgn="base"/>
                      <a:r>
                        <a:rPr lang="en-US" sz="1800">
                          <a:effectLst/>
                        </a:rPr>
                        <a:t>(4.21)​</a:t>
                      </a:r>
                      <a:endParaRPr lang="en-US">
                        <a:effectLst/>
                      </a:endParaRPr>
                    </a:p>
                  </a:txBody>
                  <a:tcPr/>
                </a:tc>
                <a:tc>
                  <a:txBody>
                    <a:bodyPr/>
                    <a:lstStyle/>
                    <a:p>
                      <a:pPr fontAlgn="base"/>
                      <a:r>
                        <a:rPr lang="en-US" sz="1800">
                          <a:effectLst/>
                        </a:rPr>
                        <a:t>47.14​</a:t>
                      </a:r>
                      <a:endParaRPr lang="en-US">
                        <a:effectLst/>
                      </a:endParaRPr>
                    </a:p>
                  </a:txBody>
                  <a:tcPr/>
                </a:tc>
                <a:extLst>
                  <a:ext uri="{0D108BD9-81ED-4DB2-BD59-A6C34878D82A}">
                    <a16:rowId xmlns:a16="http://schemas.microsoft.com/office/drawing/2014/main" val="1725945321"/>
                  </a:ext>
                </a:extLst>
              </a:tr>
            </a:tbl>
          </a:graphicData>
        </a:graphic>
      </p:graphicFrame>
      <p:sp>
        <p:nvSpPr>
          <p:cNvPr id="15" name="TextBox 14">
            <a:extLst>
              <a:ext uri="{FF2B5EF4-FFF2-40B4-BE49-F238E27FC236}">
                <a16:creationId xmlns:a16="http://schemas.microsoft.com/office/drawing/2014/main" id="{ECECE178-8203-0FDA-0CD5-2CBB28FFC10F}"/>
              </a:ext>
            </a:extLst>
          </p:cNvPr>
          <p:cNvSpPr txBox="1"/>
          <p:nvPr/>
        </p:nvSpPr>
        <p:spPr>
          <a:xfrm>
            <a:off x="7153603" y="453258"/>
            <a:ext cx="258160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Calibri"/>
                <a:cs typeface="Calibri"/>
              </a:rPr>
              <a:t>Equally Weighted Portfolio based on AIRMS-DT (EWP-DT)</a:t>
            </a:r>
          </a:p>
        </p:txBody>
      </p:sp>
      <p:sp>
        <p:nvSpPr>
          <p:cNvPr id="16" name="TextBox 15">
            <a:extLst>
              <a:ext uri="{FF2B5EF4-FFF2-40B4-BE49-F238E27FC236}">
                <a16:creationId xmlns:a16="http://schemas.microsoft.com/office/drawing/2014/main" id="{F71483FC-CF93-2233-6495-3AA40EB273A8}"/>
              </a:ext>
            </a:extLst>
          </p:cNvPr>
          <p:cNvSpPr txBox="1"/>
          <p:nvPr/>
        </p:nvSpPr>
        <p:spPr>
          <a:xfrm>
            <a:off x="7101051" y="1583120"/>
            <a:ext cx="258160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Calibri"/>
                <a:cs typeface="Calibri"/>
              </a:rPr>
              <a:t>Equally Weighted Portfolio without any AIRMS (EWP2)</a:t>
            </a:r>
          </a:p>
        </p:txBody>
      </p:sp>
      <p:sp>
        <p:nvSpPr>
          <p:cNvPr id="17" name="TextBox 16">
            <a:extLst>
              <a:ext uri="{FF2B5EF4-FFF2-40B4-BE49-F238E27FC236}">
                <a16:creationId xmlns:a16="http://schemas.microsoft.com/office/drawing/2014/main" id="{AD27571C-D8B2-6F0E-2F67-F1407606D377}"/>
              </a:ext>
            </a:extLst>
          </p:cNvPr>
          <p:cNvSpPr txBox="1"/>
          <p:nvPr/>
        </p:nvSpPr>
        <p:spPr>
          <a:xfrm>
            <a:off x="7521465" y="2778671"/>
            <a:ext cx="258160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Calibri"/>
                <a:cs typeface="Calibri"/>
              </a:rPr>
              <a:t>Evaluation metrices of EWP-DT</a:t>
            </a:r>
          </a:p>
        </p:txBody>
      </p:sp>
      <p:sp>
        <p:nvSpPr>
          <p:cNvPr id="18" name="TextBox 17">
            <a:extLst>
              <a:ext uri="{FF2B5EF4-FFF2-40B4-BE49-F238E27FC236}">
                <a16:creationId xmlns:a16="http://schemas.microsoft.com/office/drawing/2014/main" id="{39B116A9-1ABB-35E3-3667-5FE162D15F65}"/>
              </a:ext>
            </a:extLst>
          </p:cNvPr>
          <p:cNvSpPr txBox="1"/>
          <p:nvPr/>
        </p:nvSpPr>
        <p:spPr>
          <a:xfrm>
            <a:off x="7429500" y="3790292"/>
            <a:ext cx="258160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Calibri"/>
                <a:cs typeface="Calibri"/>
              </a:rPr>
              <a:t>Evaluation Metrices of EWP2</a:t>
            </a:r>
          </a:p>
        </p:txBody>
      </p:sp>
      <p:sp>
        <p:nvSpPr>
          <p:cNvPr id="19" name="TextBox 18">
            <a:extLst>
              <a:ext uri="{FF2B5EF4-FFF2-40B4-BE49-F238E27FC236}">
                <a16:creationId xmlns:a16="http://schemas.microsoft.com/office/drawing/2014/main" id="{C91C4492-C4A6-AA2F-4510-E8B4CEE3EF67}"/>
              </a:ext>
            </a:extLst>
          </p:cNvPr>
          <p:cNvSpPr txBox="1"/>
          <p:nvPr/>
        </p:nvSpPr>
        <p:spPr>
          <a:xfrm>
            <a:off x="7521465" y="4841326"/>
            <a:ext cx="258160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Calibri"/>
                <a:cs typeface="Calibri"/>
              </a:rPr>
              <a:t>Kelly Criterion Portfolio based on AIRMS-DT (KCP-DT)</a:t>
            </a:r>
          </a:p>
        </p:txBody>
      </p:sp>
      <p:graphicFrame>
        <p:nvGraphicFramePr>
          <p:cNvPr id="21" name="Table 20">
            <a:extLst>
              <a:ext uri="{FF2B5EF4-FFF2-40B4-BE49-F238E27FC236}">
                <a16:creationId xmlns:a16="http://schemas.microsoft.com/office/drawing/2014/main" id="{52A18451-FCFF-A7B4-72D2-5688181B86DA}"/>
              </a:ext>
            </a:extLst>
          </p:cNvPr>
          <p:cNvGraphicFramePr>
            <a:graphicFrameLocks noGrp="1"/>
          </p:cNvGraphicFramePr>
          <p:nvPr>
            <p:extLst>
              <p:ext uri="{D42A27DB-BD31-4B8C-83A1-F6EECF244321}">
                <p14:modId xmlns:p14="http://schemas.microsoft.com/office/powerpoint/2010/main" val="602667811"/>
              </p:ext>
            </p:extLst>
          </p:nvPr>
        </p:nvGraphicFramePr>
        <p:xfrm>
          <a:off x="26275" y="5638275"/>
          <a:ext cx="7056701" cy="731520"/>
        </p:xfrm>
        <a:graphic>
          <a:graphicData uri="http://schemas.openxmlformats.org/drawingml/2006/table">
            <a:tbl>
              <a:tblPr firstRow="1" bandRow="1">
                <a:tableStyleId>{5C22544A-7EE6-4342-B048-85BDC9FD1C3A}</a:tableStyleId>
              </a:tblPr>
              <a:tblGrid>
                <a:gridCol w="1420538">
                  <a:extLst>
                    <a:ext uri="{9D8B030D-6E8A-4147-A177-3AD203B41FA5}">
                      <a16:colId xmlns:a16="http://schemas.microsoft.com/office/drawing/2014/main" val="2788317976"/>
                    </a:ext>
                  </a:extLst>
                </a:gridCol>
                <a:gridCol w="807981">
                  <a:extLst>
                    <a:ext uri="{9D8B030D-6E8A-4147-A177-3AD203B41FA5}">
                      <a16:colId xmlns:a16="http://schemas.microsoft.com/office/drawing/2014/main" val="4047554661"/>
                    </a:ext>
                  </a:extLst>
                </a:gridCol>
                <a:gridCol w="768568">
                  <a:extLst>
                    <a:ext uri="{9D8B030D-6E8A-4147-A177-3AD203B41FA5}">
                      <a16:colId xmlns:a16="http://schemas.microsoft.com/office/drawing/2014/main" val="4096278572"/>
                    </a:ext>
                  </a:extLst>
                </a:gridCol>
                <a:gridCol w="807981">
                  <a:extLst>
                    <a:ext uri="{9D8B030D-6E8A-4147-A177-3AD203B41FA5}">
                      <a16:colId xmlns:a16="http://schemas.microsoft.com/office/drawing/2014/main" val="829608043"/>
                    </a:ext>
                  </a:extLst>
                </a:gridCol>
                <a:gridCol w="768568">
                  <a:extLst>
                    <a:ext uri="{9D8B030D-6E8A-4147-A177-3AD203B41FA5}">
                      <a16:colId xmlns:a16="http://schemas.microsoft.com/office/drawing/2014/main" val="1003300558"/>
                    </a:ext>
                  </a:extLst>
                </a:gridCol>
                <a:gridCol w="807981">
                  <a:extLst>
                    <a:ext uri="{9D8B030D-6E8A-4147-A177-3AD203B41FA5}">
                      <a16:colId xmlns:a16="http://schemas.microsoft.com/office/drawing/2014/main" val="2291662023"/>
                    </a:ext>
                  </a:extLst>
                </a:gridCol>
                <a:gridCol w="807981">
                  <a:extLst>
                    <a:ext uri="{9D8B030D-6E8A-4147-A177-3AD203B41FA5}">
                      <a16:colId xmlns:a16="http://schemas.microsoft.com/office/drawing/2014/main" val="2530090701"/>
                    </a:ext>
                  </a:extLst>
                </a:gridCol>
                <a:gridCol w="867103">
                  <a:extLst>
                    <a:ext uri="{9D8B030D-6E8A-4147-A177-3AD203B41FA5}">
                      <a16:colId xmlns:a16="http://schemas.microsoft.com/office/drawing/2014/main" val="3269655803"/>
                    </a:ext>
                  </a:extLst>
                </a:gridCol>
              </a:tblGrid>
              <a:tr h="361950">
                <a:tc>
                  <a:txBody>
                    <a:bodyPr/>
                    <a:lstStyle/>
                    <a:p>
                      <a:pPr fontAlgn="base"/>
                      <a:r>
                        <a:rPr lang="en-US" sz="1200">
                          <a:effectLst/>
                        </a:rPr>
                        <a:t>Years​</a:t>
                      </a:r>
                      <a:endParaRPr lang="en-US" b="1">
                        <a:solidFill>
                          <a:srgbClr val="FFFFFF"/>
                        </a:solidFill>
                        <a:effectLst/>
                      </a:endParaRPr>
                    </a:p>
                  </a:txBody>
                  <a:tcPr/>
                </a:tc>
                <a:tc>
                  <a:txBody>
                    <a:bodyPr/>
                    <a:lstStyle/>
                    <a:p>
                      <a:pPr fontAlgn="base"/>
                      <a:r>
                        <a:rPr lang="en-US" sz="1800">
                          <a:effectLst/>
                        </a:rPr>
                        <a:t>2010​</a:t>
                      </a:r>
                      <a:endParaRPr lang="en-US" b="1">
                        <a:solidFill>
                          <a:srgbClr val="FFFFFF"/>
                        </a:solidFill>
                        <a:effectLst/>
                      </a:endParaRPr>
                    </a:p>
                  </a:txBody>
                  <a:tcPr/>
                </a:tc>
                <a:tc>
                  <a:txBody>
                    <a:bodyPr/>
                    <a:lstStyle/>
                    <a:p>
                      <a:pPr fontAlgn="base"/>
                      <a:r>
                        <a:rPr lang="en-US" sz="1800">
                          <a:effectLst/>
                        </a:rPr>
                        <a:t>2011​</a:t>
                      </a:r>
                      <a:endParaRPr lang="en-US" b="1">
                        <a:solidFill>
                          <a:srgbClr val="FFFFFF"/>
                        </a:solidFill>
                        <a:effectLst/>
                      </a:endParaRPr>
                    </a:p>
                  </a:txBody>
                  <a:tcPr/>
                </a:tc>
                <a:tc>
                  <a:txBody>
                    <a:bodyPr/>
                    <a:lstStyle/>
                    <a:p>
                      <a:pPr fontAlgn="base"/>
                      <a:r>
                        <a:rPr lang="en-US" sz="1800">
                          <a:effectLst/>
                        </a:rPr>
                        <a:t>2012​</a:t>
                      </a:r>
                      <a:endParaRPr lang="en-US" b="1">
                        <a:solidFill>
                          <a:srgbClr val="FFFFFF"/>
                        </a:solidFill>
                        <a:effectLst/>
                      </a:endParaRPr>
                    </a:p>
                  </a:txBody>
                  <a:tcPr/>
                </a:tc>
                <a:tc>
                  <a:txBody>
                    <a:bodyPr/>
                    <a:lstStyle/>
                    <a:p>
                      <a:pPr fontAlgn="base"/>
                      <a:r>
                        <a:rPr lang="en-US" sz="1800">
                          <a:effectLst/>
                        </a:rPr>
                        <a:t>2013​</a:t>
                      </a:r>
                      <a:endParaRPr lang="en-US" b="1">
                        <a:solidFill>
                          <a:srgbClr val="FFFFFF"/>
                        </a:solidFill>
                        <a:effectLst/>
                      </a:endParaRPr>
                    </a:p>
                  </a:txBody>
                  <a:tcPr/>
                </a:tc>
                <a:tc>
                  <a:txBody>
                    <a:bodyPr/>
                    <a:lstStyle/>
                    <a:p>
                      <a:pPr fontAlgn="base"/>
                      <a:r>
                        <a:rPr lang="en-US" sz="1800">
                          <a:effectLst/>
                        </a:rPr>
                        <a:t>2014​</a:t>
                      </a:r>
                      <a:endParaRPr lang="en-US" b="1">
                        <a:solidFill>
                          <a:srgbClr val="FFFFFF"/>
                        </a:solidFill>
                        <a:effectLst/>
                      </a:endParaRPr>
                    </a:p>
                  </a:txBody>
                  <a:tcPr/>
                </a:tc>
                <a:tc>
                  <a:txBody>
                    <a:bodyPr/>
                    <a:lstStyle/>
                    <a:p>
                      <a:pPr fontAlgn="base"/>
                      <a:r>
                        <a:rPr lang="en-US" sz="1800">
                          <a:effectLst/>
                        </a:rPr>
                        <a:t>2015​</a:t>
                      </a:r>
                      <a:endParaRPr lang="en-US" b="1">
                        <a:solidFill>
                          <a:srgbClr val="FFFFFF"/>
                        </a:solidFill>
                        <a:effectLst/>
                      </a:endParaRPr>
                    </a:p>
                  </a:txBody>
                  <a:tcPr/>
                </a:tc>
                <a:tc>
                  <a:txBody>
                    <a:bodyPr/>
                    <a:lstStyle/>
                    <a:p>
                      <a:pPr fontAlgn="base"/>
                      <a:r>
                        <a:rPr lang="en-US" sz="1800">
                          <a:effectLst/>
                        </a:rPr>
                        <a:t>2016​</a:t>
                      </a:r>
                      <a:endParaRPr lang="en-US" b="1">
                        <a:solidFill>
                          <a:srgbClr val="FFFFFF"/>
                        </a:solidFill>
                        <a:effectLst/>
                      </a:endParaRPr>
                    </a:p>
                  </a:txBody>
                  <a:tcPr/>
                </a:tc>
                <a:extLst>
                  <a:ext uri="{0D108BD9-81ED-4DB2-BD59-A6C34878D82A}">
                    <a16:rowId xmlns:a16="http://schemas.microsoft.com/office/drawing/2014/main" val="1213980639"/>
                  </a:ext>
                </a:extLst>
              </a:tr>
              <a:tr h="361950">
                <a:tc>
                  <a:txBody>
                    <a:bodyPr/>
                    <a:lstStyle/>
                    <a:p>
                      <a:pPr fontAlgn="base"/>
                      <a:r>
                        <a:rPr lang="en-US" sz="1200">
                          <a:effectLst/>
                        </a:rPr>
                        <a:t>KCP2 Returns(in %)​</a:t>
                      </a:r>
                      <a:endParaRPr lang="en-US">
                        <a:effectLst/>
                      </a:endParaRPr>
                    </a:p>
                  </a:txBody>
                  <a:tcPr/>
                </a:tc>
                <a:tc>
                  <a:txBody>
                    <a:bodyPr/>
                    <a:lstStyle/>
                    <a:p>
                      <a:pPr fontAlgn="base"/>
                      <a:r>
                        <a:rPr lang="en-US" sz="1800">
                          <a:effectLst/>
                        </a:rPr>
                        <a:t>33.02​</a:t>
                      </a:r>
                      <a:endParaRPr lang="en-US">
                        <a:effectLst/>
                      </a:endParaRPr>
                    </a:p>
                  </a:txBody>
                  <a:tcPr/>
                </a:tc>
                <a:tc>
                  <a:txBody>
                    <a:bodyPr/>
                    <a:lstStyle/>
                    <a:p>
                      <a:pPr fontAlgn="base"/>
                      <a:r>
                        <a:rPr lang="en-US" sz="1800">
                          <a:effectLst/>
                        </a:rPr>
                        <a:t>18.30​</a:t>
                      </a:r>
                      <a:endParaRPr lang="en-US">
                        <a:effectLst/>
                      </a:endParaRPr>
                    </a:p>
                  </a:txBody>
                  <a:tcPr/>
                </a:tc>
                <a:tc>
                  <a:txBody>
                    <a:bodyPr/>
                    <a:lstStyle/>
                    <a:p>
                      <a:pPr fontAlgn="base"/>
                      <a:r>
                        <a:rPr lang="en-US" sz="1800">
                          <a:effectLst/>
                        </a:rPr>
                        <a:t>44.13​</a:t>
                      </a:r>
                      <a:endParaRPr lang="en-US">
                        <a:effectLst/>
                      </a:endParaRPr>
                    </a:p>
                  </a:txBody>
                  <a:tcPr/>
                </a:tc>
                <a:tc>
                  <a:txBody>
                    <a:bodyPr/>
                    <a:lstStyle/>
                    <a:p>
                      <a:pPr fontAlgn="base"/>
                      <a:r>
                        <a:rPr lang="en-US" sz="1800">
                          <a:effectLst/>
                        </a:rPr>
                        <a:t>1.99​</a:t>
                      </a:r>
                      <a:endParaRPr lang="en-US">
                        <a:effectLst/>
                      </a:endParaRPr>
                    </a:p>
                  </a:txBody>
                  <a:tcPr/>
                </a:tc>
                <a:tc>
                  <a:txBody>
                    <a:bodyPr/>
                    <a:lstStyle/>
                    <a:p>
                      <a:pPr fontAlgn="base"/>
                      <a:r>
                        <a:rPr lang="en-US" sz="1800">
                          <a:effectLst/>
                        </a:rPr>
                        <a:t>43.99​</a:t>
                      </a:r>
                      <a:endParaRPr lang="en-US">
                        <a:effectLst/>
                      </a:endParaRPr>
                    </a:p>
                  </a:txBody>
                  <a:tcPr/>
                </a:tc>
                <a:tc>
                  <a:txBody>
                    <a:bodyPr/>
                    <a:lstStyle/>
                    <a:p>
                      <a:pPr fontAlgn="base"/>
                      <a:r>
                        <a:rPr lang="en-US" sz="1800">
                          <a:effectLst/>
                        </a:rPr>
                        <a:t>(4.47)​</a:t>
                      </a:r>
                      <a:endParaRPr lang="en-US">
                        <a:effectLst/>
                      </a:endParaRPr>
                    </a:p>
                  </a:txBody>
                  <a:tcPr/>
                </a:tc>
                <a:tc>
                  <a:txBody>
                    <a:bodyPr/>
                    <a:lstStyle/>
                    <a:p>
                      <a:pPr fontAlgn="base"/>
                      <a:r>
                        <a:rPr lang="en-US" sz="1800">
                          <a:effectLst/>
                        </a:rPr>
                        <a:t>41.39​</a:t>
                      </a:r>
                      <a:endParaRPr lang="en-US">
                        <a:effectLst/>
                      </a:endParaRPr>
                    </a:p>
                  </a:txBody>
                  <a:tcPr/>
                </a:tc>
                <a:extLst>
                  <a:ext uri="{0D108BD9-81ED-4DB2-BD59-A6C34878D82A}">
                    <a16:rowId xmlns:a16="http://schemas.microsoft.com/office/drawing/2014/main" val="4277222224"/>
                  </a:ext>
                </a:extLst>
              </a:tr>
            </a:tbl>
          </a:graphicData>
        </a:graphic>
      </p:graphicFrame>
      <p:sp>
        <p:nvSpPr>
          <p:cNvPr id="24" name="TextBox 23">
            <a:extLst>
              <a:ext uri="{FF2B5EF4-FFF2-40B4-BE49-F238E27FC236}">
                <a16:creationId xmlns:a16="http://schemas.microsoft.com/office/drawing/2014/main" id="{ED51D16E-2992-3E07-1556-AD7BC1378274}"/>
              </a:ext>
            </a:extLst>
          </p:cNvPr>
          <p:cNvSpPr txBox="1"/>
          <p:nvPr/>
        </p:nvSpPr>
        <p:spPr>
          <a:xfrm>
            <a:off x="7153603" y="5892361"/>
            <a:ext cx="258160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ea typeface="Calibri"/>
                <a:cs typeface="Calibri"/>
              </a:rPr>
              <a:t>Kelly Criterion Portfolio without any AIRMS (KCP2)</a:t>
            </a:r>
          </a:p>
        </p:txBody>
      </p:sp>
      <p:sp>
        <p:nvSpPr>
          <p:cNvPr id="2" name="Footer Placeholder 1">
            <a:extLst>
              <a:ext uri="{FF2B5EF4-FFF2-40B4-BE49-F238E27FC236}">
                <a16:creationId xmlns:a16="http://schemas.microsoft.com/office/drawing/2014/main" id="{4478BF19-CDB8-2555-5D86-1ABEBAB9E65D}"/>
              </a:ext>
            </a:extLst>
          </p:cNvPr>
          <p:cNvSpPr>
            <a:spLocks noGrp="1"/>
          </p:cNvSpPr>
          <p:nvPr>
            <p:ph type="ftr" sz="quarter" idx="11"/>
          </p:nvPr>
        </p:nvSpPr>
        <p:spPr>
          <a:xfrm>
            <a:off x="1666875" y="6494868"/>
            <a:ext cx="9220200" cy="448528"/>
          </a:xfrm>
        </p:spPr>
        <p:txBody>
          <a:bodyPr/>
          <a:lstStyle/>
          <a:p>
            <a:r>
              <a:rPr lang="en-US" b="1" dirty="0" err="1">
                <a:solidFill>
                  <a:schemeClr val="tx1"/>
                </a:solidFill>
                <a:latin typeface="Aharoni" panose="02010803020104030203" pitchFamily="2" charset="-79"/>
                <a:cs typeface="Aharoni" panose="02010803020104030203" pitchFamily="2" charset="-79"/>
              </a:rPr>
              <a:t>Chandrinos</a:t>
            </a:r>
            <a:r>
              <a:rPr lang="en-US" b="1" dirty="0">
                <a:solidFill>
                  <a:schemeClr val="tx1"/>
                </a:solidFill>
                <a:latin typeface="Aharoni" panose="02010803020104030203" pitchFamily="2" charset="-79"/>
                <a:cs typeface="Aharoni" panose="02010803020104030203" pitchFamily="2" charset="-79"/>
              </a:rPr>
              <a:t>, S. K., </a:t>
            </a:r>
            <a:r>
              <a:rPr lang="en-US" b="1" dirty="0" err="1">
                <a:solidFill>
                  <a:schemeClr val="tx1"/>
                </a:solidFill>
                <a:latin typeface="Aharoni" panose="02010803020104030203" pitchFamily="2" charset="-79"/>
                <a:cs typeface="Aharoni" panose="02010803020104030203" pitchFamily="2" charset="-79"/>
              </a:rPr>
              <a:t>Sakkas</a:t>
            </a:r>
            <a:r>
              <a:rPr lang="en-US" b="1" dirty="0">
                <a:solidFill>
                  <a:schemeClr val="tx1"/>
                </a:solidFill>
                <a:latin typeface="Aharoni" panose="02010803020104030203" pitchFamily="2" charset="-79"/>
                <a:cs typeface="Aharoni" panose="02010803020104030203" pitchFamily="2" charset="-79"/>
              </a:rPr>
              <a:t>, G., &amp; </a:t>
            </a:r>
            <a:r>
              <a:rPr lang="en-US" b="1" dirty="0" err="1">
                <a:solidFill>
                  <a:schemeClr val="tx1"/>
                </a:solidFill>
                <a:latin typeface="Aharoni" panose="02010803020104030203" pitchFamily="2" charset="-79"/>
                <a:cs typeface="Aharoni" panose="02010803020104030203" pitchFamily="2" charset="-79"/>
              </a:rPr>
              <a:t>Lagaros</a:t>
            </a:r>
            <a:r>
              <a:rPr lang="en-US" b="1" dirty="0">
                <a:solidFill>
                  <a:schemeClr val="tx1"/>
                </a:solidFill>
                <a:latin typeface="Aharoni" panose="02010803020104030203" pitchFamily="2" charset="-79"/>
                <a:cs typeface="Aharoni" panose="02010803020104030203" pitchFamily="2" charset="-79"/>
              </a:rPr>
              <a:t>, N. D. (2018). AIRMS: A risk management tool using machine learning. Expert Systems with Applications, 105, 34-48.</a:t>
            </a:r>
          </a:p>
        </p:txBody>
      </p:sp>
    </p:spTree>
    <p:extLst>
      <p:ext uri="{BB962C8B-B14F-4D97-AF65-F5344CB8AC3E}">
        <p14:creationId xmlns:p14="http://schemas.microsoft.com/office/powerpoint/2010/main" val="4017591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grpSp>
        <p:nvGrpSpPr>
          <p:cNvPr id="78"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79" name="Oval 78">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Shape 88">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90" name="Freeform: Shape 89">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91" name="Freeform: Shape 90">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92" name="Oval 91">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3" name="Freeform: Shape 92">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grpSp>
      <p:sp useBgFill="1">
        <p:nvSpPr>
          <p:cNvPr id="95" name="Rectangle 94">
            <a:extLst>
              <a:ext uri="{FF2B5EF4-FFF2-40B4-BE49-F238E27FC236}">
                <a16:creationId xmlns:a16="http://schemas.microsoft.com/office/drawing/2014/main" id="{57908DE9-5647-483E-B731-49D34A839B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926962B4-5DCE-4745-A877-F7237DA68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99" name="Freeform: Shape 98">
            <a:extLst>
              <a:ext uri="{FF2B5EF4-FFF2-40B4-BE49-F238E27FC236}">
                <a16:creationId xmlns:a16="http://schemas.microsoft.com/office/drawing/2014/main" id="{FFC31C6D-653C-4C57-B226-ED6CE571F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2590" y="0"/>
            <a:ext cx="8389411" cy="6858000"/>
          </a:xfrm>
          <a:custGeom>
            <a:avLst/>
            <a:gdLst>
              <a:gd name="connsiteX0" fmla="*/ 1405847 w 8389411"/>
              <a:gd name="connsiteY0" fmla="*/ 0 h 6858000"/>
              <a:gd name="connsiteX1" fmla="*/ 8389411 w 8389411"/>
              <a:gd name="connsiteY1" fmla="*/ 0 h 6858000"/>
              <a:gd name="connsiteX2" fmla="*/ 8389411 w 8389411"/>
              <a:gd name="connsiteY2" fmla="*/ 6858000 h 6858000"/>
              <a:gd name="connsiteX3" fmla="*/ 1403382 w 8389411"/>
              <a:gd name="connsiteY3" fmla="*/ 6858000 h 6858000"/>
              <a:gd name="connsiteX4" fmla="*/ 1126450 w 8389411"/>
              <a:gd name="connsiteY4" fmla="*/ 6554701 h 6858000"/>
              <a:gd name="connsiteX5" fmla="*/ 0 w 8389411"/>
              <a:gd name="connsiteY5" fmla="*/ 3431347 h 6858000"/>
              <a:gd name="connsiteX6" fmla="*/ 1281495 w 8389411"/>
              <a:gd name="connsiteY6" fmla="*/ 1298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9411" h="6858000">
                <a:moveTo>
                  <a:pt x="1405847" y="0"/>
                </a:moveTo>
                <a:lnTo>
                  <a:pt x="8389411" y="0"/>
                </a:lnTo>
                <a:lnTo>
                  <a:pt x="8389411" y="6858000"/>
                </a:lnTo>
                <a:lnTo>
                  <a:pt x="1403382" y="6858000"/>
                </a:lnTo>
                <a:lnTo>
                  <a:pt x="1126450" y="6554701"/>
                </a:lnTo>
                <a:cubicBezTo>
                  <a:pt x="422736" y="5705928"/>
                  <a:pt x="0" y="4617776"/>
                  <a:pt x="0" y="3431347"/>
                </a:cubicBezTo>
                <a:cubicBezTo>
                  <a:pt x="0" y="2160173"/>
                  <a:pt x="485281" y="1001818"/>
                  <a:pt x="1281495" y="12982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grpSp>
        <p:nvGrpSpPr>
          <p:cNvPr id="101" name="decorative circles">
            <a:extLst>
              <a:ext uri="{FF2B5EF4-FFF2-40B4-BE49-F238E27FC236}">
                <a16:creationId xmlns:a16="http://schemas.microsoft.com/office/drawing/2014/main" id="{C310B041-3468-403A-926B-E3C1CF4433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4914" y="299808"/>
            <a:ext cx="11521822" cy="6038357"/>
            <a:chOff x="244914" y="299808"/>
            <a:chExt cx="11521822" cy="6038357"/>
          </a:xfrm>
        </p:grpSpPr>
        <p:sp>
          <p:nvSpPr>
            <p:cNvPr id="102" name="Oval 101">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00295" y="51570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73902316-BF90-4159-9FD2-6CFCCF7BE2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5899" y="5741646"/>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0333" y="6032385"/>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44914" y="5821038"/>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80125D5B-FC54-9DF6-2753-9EFB93FC2519}"/>
              </a:ext>
            </a:extLst>
          </p:cNvPr>
          <p:cNvSpPr txBox="1"/>
          <p:nvPr/>
        </p:nvSpPr>
        <p:spPr>
          <a:xfrm>
            <a:off x="244202" y="-964184"/>
            <a:ext cx="2985855" cy="370028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400" b="1" u="sng" kern="1200">
                <a:solidFill>
                  <a:schemeClr val="tx2"/>
                </a:solidFill>
                <a:highlight>
                  <a:srgbClr val="FFFF00"/>
                </a:highlight>
                <a:latin typeface="+mj-lt"/>
                <a:ea typeface="+mj-ea"/>
                <a:cs typeface="+mj-cs"/>
              </a:rPr>
              <a:t>ChatGPT</a:t>
            </a:r>
          </a:p>
        </p:txBody>
      </p:sp>
      <p:graphicFrame>
        <p:nvGraphicFramePr>
          <p:cNvPr id="70" name="TextBox 43">
            <a:extLst>
              <a:ext uri="{FF2B5EF4-FFF2-40B4-BE49-F238E27FC236}">
                <a16:creationId xmlns:a16="http://schemas.microsoft.com/office/drawing/2014/main" id="{57B7A7A3-DD43-B53D-7400-619F63240D06}"/>
              </a:ext>
            </a:extLst>
          </p:cNvPr>
          <p:cNvGraphicFramePr/>
          <p:nvPr>
            <p:extLst>
              <p:ext uri="{D42A27DB-BD31-4B8C-83A1-F6EECF244321}">
                <p14:modId xmlns:p14="http://schemas.microsoft.com/office/powerpoint/2010/main" val="835064595"/>
              </p:ext>
            </p:extLst>
          </p:nvPr>
        </p:nvGraphicFramePr>
        <p:xfrm>
          <a:off x="4629151" y="952022"/>
          <a:ext cx="7117918" cy="51570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8" name="TextBox 67">
            <a:extLst>
              <a:ext uri="{FF2B5EF4-FFF2-40B4-BE49-F238E27FC236}">
                <a16:creationId xmlns:a16="http://schemas.microsoft.com/office/drawing/2014/main" id="{A68F30C3-985D-5330-E29B-7D7B1E4715B0}"/>
              </a:ext>
            </a:extLst>
          </p:cNvPr>
          <p:cNvSpPr txBox="1"/>
          <p:nvPr/>
        </p:nvSpPr>
        <p:spPr>
          <a:xfrm>
            <a:off x="242047" y="1822076"/>
            <a:ext cx="3572435" cy="35086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1400">
                <a:cs typeface="Segoe UI"/>
              </a:rPr>
              <a:t>​</a:t>
            </a:r>
            <a:r>
              <a:rPr lang="en-US" sz="1600" b="1">
                <a:cs typeface="Segoe UI"/>
              </a:rPr>
              <a:t>In small companies, with a natural language processing-optimized user experience (UX), TMS is more precisely addressing fundamental queries, such as:</a:t>
            </a:r>
            <a:r>
              <a:rPr lang="en-US" sz="1600">
                <a:cs typeface="Segoe UI"/>
              </a:rPr>
              <a:t>​</a:t>
            </a:r>
            <a:endParaRPr lang="en-US"/>
          </a:p>
          <a:p>
            <a:pPr>
              <a:spcAft>
                <a:spcPts val="600"/>
              </a:spcAft>
            </a:pPr>
            <a:r>
              <a:rPr lang="en-US" sz="1400">
                <a:cs typeface="Segoe UI"/>
              </a:rPr>
              <a:t>“Display global bank balances converted to USD”​</a:t>
            </a:r>
          </a:p>
          <a:p>
            <a:pPr>
              <a:spcAft>
                <a:spcPts val="600"/>
              </a:spcAft>
            </a:pPr>
            <a:r>
              <a:rPr lang="en-US" sz="1400">
                <a:cs typeface="Segoe UI"/>
              </a:rPr>
              <a:t>“What is my exposure to Yen?”​</a:t>
            </a:r>
          </a:p>
          <a:p>
            <a:pPr>
              <a:spcAft>
                <a:spcPts val="600"/>
              </a:spcAft>
            </a:pPr>
            <a:r>
              <a:rPr lang="en-US" sz="1400">
                <a:cs typeface="Segoe UI"/>
              </a:rPr>
              <a:t>​</a:t>
            </a:r>
          </a:p>
          <a:p>
            <a:pPr>
              <a:spcAft>
                <a:spcPts val="600"/>
              </a:spcAft>
            </a:pPr>
            <a:r>
              <a:rPr lang="en-US" sz="1400" b="1">
                <a:cs typeface="Segoe UI"/>
              </a:rPr>
              <a:t>More intricate inquiries like </a:t>
            </a:r>
            <a:r>
              <a:rPr lang="en-US" sz="1400">
                <a:cs typeface="Segoe UI"/>
              </a:rPr>
              <a:t>​</a:t>
            </a:r>
          </a:p>
          <a:p>
            <a:pPr>
              <a:spcAft>
                <a:spcPts val="600"/>
              </a:spcAft>
            </a:pPr>
            <a:r>
              <a:rPr lang="en-US" sz="1400">
                <a:cs typeface="Segoe UI"/>
              </a:rPr>
              <a:t>“What factors contributed to the variance in my forecast last week?” ​</a:t>
            </a:r>
          </a:p>
          <a:p>
            <a:pPr>
              <a:spcAft>
                <a:spcPts val="600"/>
              </a:spcAft>
            </a:pPr>
            <a:r>
              <a:rPr lang="en-US" sz="1400">
                <a:cs typeface="Segoe UI"/>
              </a:rPr>
              <a:t>“How many days of liquidity remain for us?” ​</a:t>
            </a:r>
          </a:p>
        </p:txBody>
      </p:sp>
    </p:spTree>
    <p:extLst>
      <p:ext uri="{BB962C8B-B14F-4D97-AF65-F5344CB8AC3E}">
        <p14:creationId xmlns:p14="http://schemas.microsoft.com/office/powerpoint/2010/main" val="4029865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C0CAFF-CA1E-0DC4-F3E9-E8D525AF9DA5}"/>
              </a:ext>
            </a:extLst>
          </p:cNvPr>
          <p:cNvSpPr txBox="1"/>
          <p:nvPr/>
        </p:nvSpPr>
        <p:spPr>
          <a:xfrm>
            <a:off x="600635" y="85166"/>
            <a:ext cx="10351993" cy="677108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u="sng">
                <a:highlight>
                  <a:srgbClr val="FFFF00"/>
                </a:highlight>
              </a:rPr>
              <a:t>Examples</a:t>
            </a:r>
            <a:endParaRPr lang="en-US" sz="1600" b="1" u="sng">
              <a:highlight>
                <a:srgbClr val="FFFF00"/>
              </a:highlight>
              <a:cs typeface="Calibri"/>
            </a:endParaRPr>
          </a:p>
          <a:p>
            <a:endParaRPr lang="en-US" sz="1400"/>
          </a:p>
          <a:p>
            <a:pPr marL="285750" indent="-285750">
              <a:buFont typeface="Wingdings"/>
              <a:buChar char="q"/>
            </a:pPr>
            <a:r>
              <a:rPr lang="en-US" sz="1400"/>
              <a:t> Kyriba, a global leader in cloud treasury &amp; finance solutions has tested on utilizing ChatGPT &amp; similar generative AI tools for enhancing bank reconciliation. In depth, these advanced AI tools have been designed to identify disparities between forecasted &amp; actual transactions, enabling automatic reconciliation of transactions. This automation process replaces manual processing that would typically occur within the cash management module of any Treasury Management System (TMS). </a:t>
            </a:r>
            <a:endParaRPr lang="en-US" sz="1400">
              <a:cs typeface="Calibri"/>
            </a:endParaRPr>
          </a:p>
          <a:p>
            <a:endParaRPr lang="en-US" sz="1400"/>
          </a:p>
          <a:p>
            <a:endParaRPr lang="en-US" sz="1400"/>
          </a:p>
          <a:p>
            <a:pPr marL="285750" indent="-285750">
              <a:buFont typeface="Wingdings"/>
              <a:buChar char="q"/>
            </a:pPr>
            <a:r>
              <a:rPr lang="en-US" sz="1400" err="1"/>
              <a:t>Trovata</a:t>
            </a:r>
            <a:r>
              <a:rPr lang="en-US" sz="1400"/>
              <a:t>, a fintech company specializing in cloud-based solutions for treasury management. It offers a TMS designed to assist businesses in automating &amp; streamlining their treasury operations. </a:t>
            </a:r>
            <a:r>
              <a:rPr lang="en-US" sz="1400" b="1"/>
              <a:t>On May 3, 2023</a:t>
            </a:r>
            <a:r>
              <a:rPr lang="en-US" sz="1400"/>
              <a:t>, it announced the first generative AI entrant in fintech space. </a:t>
            </a:r>
          </a:p>
          <a:p>
            <a:r>
              <a:rPr lang="en-US" sz="1400"/>
              <a:t>        </a:t>
            </a:r>
            <a:r>
              <a:rPr lang="en-US" sz="1400" err="1"/>
              <a:t>Trovata</a:t>
            </a:r>
            <a:r>
              <a:rPr lang="en-US" sz="1400"/>
              <a:t> AI leveraged OpenAI’s ChatGPT technology to accelerate the company’s visions which encompasses: </a:t>
            </a:r>
            <a:endParaRPr lang="en-US" sz="1400">
              <a:cs typeface="Calibri"/>
            </a:endParaRPr>
          </a:p>
          <a:p>
            <a:r>
              <a:rPr lang="en-US" sz="1400"/>
              <a:t>·        Automating cash workflows  </a:t>
            </a:r>
          </a:p>
          <a:p>
            <a:r>
              <a:rPr lang="en-US" sz="1400"/>
              <a:t>·        Business intelligence for corporate finance, accounting, &amp; treasury departments.</a:t>
            </a:r>
            <a:endParaRPr lang="en-US" sz="1400">
              <a:cs typeface="Calibri"/>
            </a:endParaRPr>
          </a:p>
          <a:p>
            <a:endParaRPr lang="en-US" sz="1400"/>
          </a:p>
          <a:p>
            <a:pPr marL="285750" indent="-285750">
              <a:buFont typeface="Wingdings"/>
              <a:buChar char="q"/>
            </a:pPr>
            <a:r>
              <a:rPr lang="en-US" sz="1400" b="1"/>
              <a:t>On March 30, 2023,</a:t>
            </a:r>
            <a:r>
              <a:rPr lang="en-US" sz="1400"/>
              <a:t> Bloomberg released a research paper detailing the development of </a:t>
            </a:r>
            <a:r>
              <a:rPr lang="en-US" sz="1400" b="1" err="1"/>
              <a:t>BloombergGPT</a:t>
            </a:r>
            <a:r>
              <a:rPr lang="en-US" sz="1400" b="1" baseline="30000" err="1"/>
              <a:t>TM</a:t>
            </a:r>
            <a:r>
              <a:rPr lang="en-US" sz="1400" b="1"/>
              <a:t>,</a:t>
            </a:r>
            <a:r>
              <a:rPr lang="en-US" sz="1400"/>
              <a:t> a new large-scale generative AI Model (ChatGPT). On a broad scale, this large language model (LLM) is particularly trained on a wide range of financial data which supports diverse set of NLP tasks within financial industry. </a:t>
            </a:r>
            <a:endParaRPr lang="en-US" sz="1400">
              <a:cs typeface="Calibri"/>
            </a:endParaRPr>
          </a:p>
          <a:p>
            <a:r>
              <a:rPr lang="en-US" sz="1400"/>
              <a:t>       To be quite specific, Bloomberg is enhancing the client experience by offering a user-friendly solution for monitoring:</a:t>
            </a:r>
            <a:endParaRPr lang="en-US" sz="1400">
              <a:cs typeface="Calibri"/>
            </a:endParaRPr>
          </a:p>
          <a:p>
            <a:r>
              <a:rPr lang="en-US" sz="1400"/>
              <a:t>·        Investment portfolios</a:t>
            </a:r>
            <a:endParaRPr lang="en-US" sz="1400">
              <a:cs typeface="Calibri"/>
            </a:endParaRPr>
          </a:p>
          <a:p>
            <a:r>
              <a:rPr lang="en-US" sz="1400"/>
              <a:t>·        Obtaining answers to critical financial queries </a:t>
            </a:r>
            <a:endParaRPr lang="en-US" sz="1400">
              <a:cs typeface="Calibri"/>
            </a:endParaRPr>
          </a:p>
          <a:p>
            <a:r>
              <a:rPr lang="en-US" sz="1400"/>
              <a:t>·         Supporting investors in making informed &amp; straightforward financial decisions.</a:t>
            </a:r>
            <a:endParaRPr lang="en-US" sz="1400">
              <a:cs typeface="Calibri"/>
            </a:endParaRPr>
          </a:p>
          <a:p>
            <a:r>
              <a:rPr lang="en-US" sz="1400"/>
              <a:t>The emergence of technologies like ChatGPT and AI is revolutionizing the work of treasury professionals are as follows:</a:t>
            </a:r>
            <a:endParaRPr lang="en-US" sz="1400">
              <a:cs typeface="Calibri"/>
            </a:endParaRPr>
          </a:p>
          <a:p>
            <a:r>
              <a:rPr lang="en-US" sz="1400"/>
              <a:t>·        Transforming their approach to tasks</a:t>
            </a:r>
            <a:endParaRPr lang="en-US" sz="1400">
              <a:cs typeface="Calibri"/>
            </a:endParaRPr>
          </a:p>
          <a:p>
            <a:r>
              <a:rPr lang="en-US" sz="1400"/>
              <a:t>·         Decision-making</a:t>
            </a:r>
            <a:endParaRPr lang="en-US" sz="1400">
              <a:cs typeface="Calibri"/>
            </a:endParaRPr>
          </a:p>
          <a:p>
            <a:r>
              <a:rPr lang="en-US" sz="1400"/>
              <a:t>·        Communication &amp; Collaboration</a:t>
            </a:r>
            <a:endParaRPr lang="en-US" sz="1400">
              <a:cs typeface="Calibri"/>
            </a:endParaRPr>
          </a:p>
          <a:p>
            <a:r>
              <a:rPr lang="en-US" sz="1400"/>
              <a:t>·         Risk management. </a:t>
            </a:r>
            <a:endParaRPr lang="en-US" sz="1400">
              <a:cs typeface="Calibri"/>
            </a:endParaRPr>
          </a:p>
          <a:p>
            <a:r>
              <a:rPr lang="en-US" sz="1400"/>
              <a:t>It is crucial for treasury professionals to embrace these advancements and for treasury leaders to make informed decisions regarding the adoption of treasury technologies that align with their goals and objectives.</a:t>
            </a:r>
            <a:endParaRPr lang="en-US" sz="1400">
              <a:cs typeface="Calibri"/>
            </a:endParaRPr>
          </a:p>
          <a:p>
            <a:r>
              <a:rPr lang="en-US" sz="1400"/>
              <a:t>Recent developments demonstrate the emergence of a new era in B2B, where AI-powered solutions in the form of SAS models are revolutionizing treasury management. These advanced technological solutions enable organizations to address their business challenges with greater efficiency and effectiveness.</a:t>
            </a:r>
            <a:endParaRPr lang="en-US" sz="1400">
              <a:cs typeface="Calibri"/>
            </a:endParaRPr>
          </a:p>
        </p:txBody>
      </p:sp>
    </p:spTree>
    <p:extLst>
      <p:ext uri="{BB962C8B-B14F-4D97-AF65-F5344CB8AC3E}">
        <p14:creationId xmlns:p14="http://schemas.microsoft.com/office/powerpoint/2010/main" val="748866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grpSp>
        <p:nvGrpSpPr>
          <p:cNvPr id="13"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4" name="Oval 13">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5" name="Freeform: Shape 24">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6" name="Freeform: Shape 25">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7" name="Oval 26">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grpSp>
      <p:sp useBgFill="1">
        <p:nvSpPr>
          <p:cNvPr id="30" name="Rectangle 29">
            <a:extLst>
              <a:ext uri="{FF2B5EF4-FFF2-40B4-BE49-F238E27FC236}">
                <a16:creationId xmlns:a16="http://schemas.microsoft.com/office/drawing/2014/main" id="{92663A72-E771-41D4-96AA-28C1B2172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8164F59-4B09-4DB4-A99F-97C71DE46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2" name="TextBox 1">
            <a:extLst>
              <a:ext uri="{FF2B5EF4-FFF2-40B4-BE49-F238E27FC236}">
                <a16:creationId xmlns:a16="http://schemas.microsoft.com/office/drawing/2014/main" id="{688F0F4C-8AD8-A311-4FA8-25D8D5C205CC}"/>
              </a:ext>
            </a:extLst>
          </p:cNvPr>
          <p:cNvSpPr txBox="1"/>
          <p:nvPr/>
        </p:nvSpPr>
        <p:spPr>
          <a:xfrm>
            <a:off x="-8771" y="-102889"/>
            <a:ext cx="5464870" cy="147583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2000" b="1" kern="1200">
                <a:solidFill>
                  <a:schemeClr val="tx2"/>
                </a:solidFill>
                <a:highlight>
                  <a:srgbClr val="FFFF00"/>
                </a:highlight>
                <a:latin typeface="+mj-lt"/>
                <a:ea typeface="+mj-ea"/>
                <a:cs typeface="+mj-cs"/>
              </a:rPr>
              <a:t>"Reliance's Treasury Advancement: Embracing Technology and Efficient Management"</a:t>
            </a:r>
          </a:p>
        </p:txBody>
      </p:sp>
      <p:sp>
        <p:nvSpPr>
          <p:cNvPr id="34" name="Freeform: Shape 33">
            <a:extLst>
              <a:ext uri="{FF2B5EF4-FFF2-40B4-BE49-F238E27FC236}">
                <a16:creationId xmlns:a16="http://schemas.microsoft.com/office/drawing/2014/main" id="{6B336017-F12B-485C-B5E1-B6971DA0C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6099" y="238175"/>
            <a:ext cx="6735901" cy="6619825"/>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grpSp>
        <p:nvGrpSpPr>
          <p:cNvPr id="36" name="decorative circles">
            <a:extLst>
              <a:ext uri="{FF2B5EF4-FFF2-40B4-BE49-F238E27FC236}">
                <a16:creationId xmlns:a16="http://schemas.microsoft.com/office/drawing/2014/main" id="{C2C078FA-5775-45CB-A8F3-53B3F1AD2B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51383" y="299808"/>
            <a:ext cx="1668948" cy="6421669"/>
            <a:chOff x="9951383" y="299808"/>
            <a:chExt cx="1668948" cy="6421669"/>
          </a:xfrm>
        </p:grpSpPr>
        <p:sp>
          <p:nvSpPr>
            <p:cNvPr id="37" name="Oval 36">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53890" y="55441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236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16802" y="6415697"/>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51383" y="620435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 name="TextBox 2">
            <a:extLst>
              <a:ext uri="{FF2B5EF4-FFF2-40B4-BE49-F238E27FC236}">
                <a16:creationId xmlns:a16="http://schemas.microsoft.com/office/drawing/2014/main" id="{ADD1F3AD-1665-0483-50BE-FB6683C9835A}"/>
              </a:ext>
            </a:extLst>
          </p:cNvPr>
          <p:cNvGraphicFramePr/>
          <p:nvPr>
            <p:extLst>
              <p:ext uri="{D42A27DB-BD31-4B8C-83A1-F6EECF244321}">
                <p14:modId xmlns:p14="http://schemas.microsoft.com/office/powerpoint/2010/main" val="2305008033"/>
              </p:ext>
            </p:extLst>
          </p:nvPr>
        </p:nvGraphicFramePr>
        <p:xfrm>
          <a:off x="6370752" y="1005684"/>
          <a:ext cx="5891471" cy="51570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3" name="TextBox 72">
            <a:extLst>
              <a:ext uri="{FF2B5EF4-FFF2-40B4-BE49-F238E27FC236}">
                <a16:creationId xmlns:a16="http://schemas.microsoft.com/office/drawing/2014/main" id="{B14F6F94-6858-6CC8-84DA-9ACCCFF08798}"/>
              </a:ext>
            </a:extLst>
          </p:cNvPr>
          <p:cNvSpPr txBox="1"/>
          <p:nvPr/>
        </p:nvSpPr>
        <p:spPr>
          <a:xfrm>
            <a:off x="66541" y="1171977"/>
            <a:ext cx="4074016"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bg1"/>
                </a:solidFill>
                <a:highlight>
                  <a:srgbClr val="800080"/>
                </a:highlight>
              </a:rPr>
              <a:t>"When economic conditions are bad and the realization from core businesses are stressed, the company is trying to maximize return on its capital through aggressive treasury operations,"</a:t>
            </a:r>
            <a:endParaRPr lang="en-US">
              <a:solidFill>
                <a:schemeClr val="bg1"/>
              </a:solidFill>
              <a:highlight>
                <a:srgbClr val="800080"/>
              </a:highlight>
            </a:endParaRPr>
          </a:p>
        </p:txBody>
      </p:sp>
      <p:sp>
        <p:nvSpPr>
          <p:cNvPr id="74" name="TextBox 73">
            <a:extLst>
              <a:ext uri="{FF2B5EF4-FFF2-40B4-BE49-F238E27FC236}">
                <a16:creationId xmlns:a16="http://schemas.microsoft.com/office/drawing/2014/main" id="{412EC32B-1CEB-C5A8-6C80-C78703093532}"/>
              </a:ext>
            </a:extLst>
          </p:cNvPr>
          <p:cNvSpPr txBox="1"/>
          <p:nvPr/>
        </p:nvSpPr>
        <p:spPr>
          <a:xfrm>
            <a:off x="66540" y="2620850"/>
            <a:ext cx="5050663"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a:t>It is evident that treasury operations have gained significant prominence for Reliance Industries, surpassing the contribution of core areas such as petrochemicals, oil and gas, and retail to the company's earnings.</a:t>
            </a:r>
            <a:endParaRPr lang="en-US" sz="1300">
              <a:cs typeface="Calibri"/>
            </a:endParaRPr>
          </a:p>
          <a:p>
            <a:endParaRPr lang="en-US" sz="1300"/>
          </a:p>
          <a:p>
            <a:r>
              <a:rPr lang="en-US" sz="1300" i="1" u="sng"/>
              <a:t>In FY15, Reliance Industries earned Rs 8,335 crore from its treasury operations.</a:t>
            </a:r>
            <a:endParaRPr lang="en-US" sz="1300" i="1" u="sng">
              <a:cs typeface="Calibri"/>
            </a:endParaRPr>
          </a:p>
          <a:p>
            <a:r>
              <a:rPr lang="en-US" sz="1300" i="1" u="sng"/>
              <a:t>The EBIT (earnings before interest and tax) from refining, oil and gas, and retail were lower in comparison.</a:t>
            </a:r>
            <a:endParaRPr lang="en-US" sz="1300" i="1" u="sng">
              <a:cs typeface="Calibri"/>
            </a:endParaRPr>
          </a:p>
          <a:p>
            <a:r>
              <a:rPr lang="en-US" sz="1300" i="1" u="sng"/>
              <a:t>The EBIT from the refining business was the highest at Rs 13,392 crore.</a:t>
            </a:r>
            <a:endParaRPr lang="en-US" sz="1300" i="1" u="sng">
              <a:cs typeface="Calibri"/>
            </a:endParaRPr>
          </a:p>
          <a:p>
            <a:r>
              <a:rPr lang="en-US" sz="1300" i="1" u="sng"/>
              <a:t>The EBIT from refining, oil and gas, and retail were Rs 13,392 crore, Rs 3,181 crore, and Rs 417 crore, respectively, in FY15.</a:t>
            </a:r>
            <a:endParaRPr lang="en-US" sz="1300" i="1" u="sng">
              <a:cs typeface="Calibri"/>
            </a:endParaRPr>
          </a:p>
          <a:p>
            <a:endParaRPr lang="en-US" sz="1300">
              <a:cs typeface="Calibri"/>
            </a:endParaRPr>
          </a:p>
          <a:p>
            <a:r>
              <a:rPr lang="en-US" sz="1300" b="1"/>
              <a:t>According to data from </a:t>
            </a:r>
            <a:r>
              <a:rPr lang="en-US" sz="1300" b="1" err="1"/>
              <a:t>Capitaline</a:t>
            </a:r>
            <a:r>
              <a:rPr lang="en-US" sz="1300" b="1"/>
              <a:t>, the company provided an 11.5% return in 2013-14.</a:t>
            </a:r>
            <a:endParaRPr lang="en-US" sz="1300" b="1">
              <a:cs typeface="Calibri"/>
            </a:endParaRPr>
          </a:p>
          <a:p>
            <a:pPr marL="171450" indent="-171450">
              <a:buFont typeface="Wingdings"/>
              <a:buChar char="§"/>
            </a:pPr>
            <a:r>
              <a:rPr lang="en-US" sz="1300"/>
              <a:t>During the same period, the yield from the company's treasury was 9.4%.</a:t>
            </a:r>
            <a:endParaRPr lang="en-US" sz="1300">
              <a:cs typeface="Calibri"/>
            </a:endParaRPr>
          </a:p>
          <a:p>
            <a:pPr marL="171450" indent="-171450">
              <a:buFont typeface="Wingdings"/>
              <a:buChar char="§"/>
            </a:pPr>
            <a:r>
              <a:rPr lang="en-US" sz="1300"/>
              <a:t>In 2014-15, the company maintained a treasury yield of 9.4%.</a:t>
            </a:r>
            <a:endParaRPr lang="en-US" sz="1300">
              <a:cs typeface="Calibri"/>
            </a:endParaRPr>
          </a:p>
          <a:p>
            <a:r>
              <a:rPr lang="en-US" sz="1300">
                <a:cs typeface="Calibri"/>
              </a:rPr>
              <a:t>This was calculated on interest income, profit on sale of investments, and dividend income, at an average investment and cash and bank balance for the two preceding financial years</a:t>
            </a:r>
            <a:endParaRPr lang="en-US" sz="1200">
              <a:cs typeface="Calibri"/>
            </a:endParaRPr>
          </a:p>
        </p:txBody>
      </p:sp>
      <p:grpSp>
        <p:nvGrpSpPr>
          <p:cNvPr id="375" name="Group 374">
            <a:extLst>
              <a:ext uri="{FF2B5EF4-FFF2-40B4-BE49-F238E27FC236}">
                <a16:creationId xmlns:a16="http://schemas.microsoft.com/office/drawing/2014/main" id="{C06AA89D-1E32-5B92-615A-C8AC51AA72F6}"/>
              </a:ext>
            </a:extLst>
          </p:cNvPr>
          <p:cNvGrpSpPr/>
          <p:nvPr/>
        </p:nvGrpSpPr>
        <p:grpSpPr>
          <a:xfrm>
            <a:off x="3795359" y="1159702"/>
            <a:ext cx="2081645" cy="1279113"/>
            <a:chOff x="3795359" y="1159702"/>
            <a:chExt cx="2081645" cy="1279113"/>
          </a:xfrm>
        </p:grpSpPr>
        <p:sp>
          <p:nvSpPr>
            <p:cNvPr id="3" name="Speech Bubble: Oval 2">
              <a:extLst>
                <a:ext uri="{FF2B5EF4-FFF2-40B4-BE49-F238E27FC236}">
                  <a16:creationId xmlns:a16="http://schemas.microsoft.com/office/drawing/2014/main" id="{F6798DC6-5C44-8FF5-F1B6-24A1CC96364F}"/>
                </a:ext>
              </a:extLst>
            </p:cNvPr>
            <p:cNvSpPr/>
            <p:nvPr/>
          </p:nvSpPr>
          <p:spPr>
            <a:xfrm rot="5400000">
              <a:off x="4154708" y="800353"/>
              <a:ext cx="1222512" cy="1941209"/>
            </a:xfrm>
            <a:prstGeom prst="wedgeEllipseCallout">
              <a:avLst/>
            </a:prstGeom>
            <a:blipFill>
              <a:blip r:embed="rId7"/>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BFCA796C-CFCA-36F6-976D-DA9D928B4208}"/>
                </a:ext>
              </a:extLst>
            </p:cNvPr>
            <p:cNvSpPr txBox="1"/>
            <p:nvPr/>
          </p:nvSpPr>
          <p:spPr>
            <a:xfrm>
              <a:off x="4028748" y="1330819"/>
              <a:ext cx="1848256" cy="1107996"/>
            </a:xfrm>
            <a:prstGeom prst="rect">
              <a:avLst/>
            </a:prstGeom>
            <a:noFill/>
          </p:spPr>
          <p:txBody>
            <a:bodyPr wrap="square" lIns="91440" tIns="45720" rIns="91440" bIns="45720" anchor="t">
              <a:spAutoFit/>
            </a:bodyPr>
            <a:lstStyle/>
            <a:p>
              <a:r>
                <a:rPr lang="en-IN" sz="1200" b="1"/>
                <a:t>G Chokkalingam </a:t>
              </a:r>
            </a:p>
            <a:p>
              <a:r>
                <a:rPr lang="en-IN" sz="1200" kern="100">
                  <a:latin typeface="Calibri"/>
                  <a:ea typeface="Calibri"/>
                  <a:cs typeface="Mangal"/>
                </a:rPr>
                <a:t>F</a:t>
              </a:r>
              <a:r>
                <a:rPr lang="en-IN" sz="1200" kern="100">
                  <a:effectLst/>
                  <a:latin typeface="Calibri"/>
                  <a:ea typeface="Calibri"/>
                  <a:cs typeface="Mangal"/>
                </a:rPr>
                <a:t>ounder and managing director, Equinomics Research and Advisory.</a:t>
              </a:r>
            </a:p>
            <a:p>
              <a:endParaRPr lang="en-IN"/>
            </a:p>
          </p:txBody>
        </p:sp>
      </p:grpSp>
      <p:sp>
        <p:nvSpPr>
          <p:cNvPr id="374" name="TextBox 373">
            <a:extLst>
              <a:ext uri="{FF2B5EF4-FFF2-40B4-BE49-F238E27FC236}">
                <a16:creationId xmlns:a16="http://schemas.microsoft.com/office/drawing/2014/main" id="{F9D0FA3B-02B9-9CD3-0DF9-1F5FE94AEA82}"/>
              </a:ext>
            </a:extLst>
          </p:cNvPr>
          <p:cNvSpPr txBox="1"/>
          <p:nvPr/>
        </p:nvSpPr>
        <p:spPr>
          <a:xfrm>
            <a:off x="7731671" y="617483"/>
            <a:ext cx="222031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highlight>
                  <a:srgbClr val="FFFF00"/>
                </a:highlight>
                <a:ea typeface="Calibri"/>
                <a:cs typeface="Calibri"/>
              </a:rPr>
              <a:t>Scenario in FY 15</a:t>
            </a:r>
            <a:endParaRPr lang="en-US" sz="2000" b="1" dirty="0">
              <a:highlight>
                <a:srgbClr val="FFFF00"/>
              </a:highlight>
            </a:endParaRPr>
          </a:p>
        </p:txBody>
      </p:sp>
    </p:spTree>
    <p:extLst>
      <p:ext uri="{BB962C8B-B14F-4D97-AF65-F5344CB8AC3E}">
        <p14:creationId xmlns:p14="http://schemas.microsoft.com/office/powerpoint/2010/main" val="1220112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grpSp>
        <p:nvGrpSpPr>
          <p:cNvPr id="12"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3" name="Oval 12">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4" name="Freeform: Shape 23">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5" name="Freeform: Shape 24">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6" name="Oval 25">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grpSp>
      <p:sp useBgFill="1">
        <p:nvSpPr>
          <p:cNvPr id="29" name="Rectangle 28">
            <a:extLst>
              <a:ext uri="{FF2B5EF4-FFF2-40B4-BE49-F238E27FC236}">
                <a16:creationId xmlns:a16="http://schemas.microsoft.com/office/drawing/2014/main" id="{E292F5BF-9B19-4AA1-9CFD-668C68E89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38F725B-F103-44AE-A014-C549F832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33" name="Freeform: Shape 32">
            <a:extLst>
              <a:ext uri="{FF2B5EF4-FFF2-40B4-BE49-F238E27FC236}">
                <a16:creationId xmlns:a16="http://schemas.microsoft.com/office/drawing/2014/main" id="{6B336017-F12B-485C-B5E1-B6971DA0C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6735901" cy="6619825"/>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grpSp>
        <p:nvGrpSpPr>
          <p:cNvPr id="35" name="Decorative Circles">
            <a:extLst>
              <a:ext uri="{FF2B5EF4-FFF2-40B4-BE49-F238E27FC236}">
                <a16:creationId xmlns:a16="http://schemas.microsoft.com/office/drawing/2014/main" id="{F5A61916-5232-4B70-82EC-D57A132B45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51383" y="299808"/>
            <a:ext cx="1784496" cy="6421669"/>
            <a:chOff x="9951383" y="299808"/>
            <a:chExt cx="1784496" cy="6421669"/>
          </a:xfrm>
        </p:grpSpPr>
        <p:sp>
          <p:nvSpPr>
            <p:cNvPr id="36" name="Oval 35">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69438" y="429897"/>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236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16802" y="6415697"/>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51383" y="6204350"/>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 name="TextBox 1">
            <a:extLst>
              <a:ext uri="{FF2B5EF4-FFF2-40B4-BE49-F238E27FC236}">
                <a16:creationId xmlns:a16="http://schemas.microsoft.com/office/drawing/2014/main" id="{4283080D-BCBC-1F25-6AC1-999445F591B0}"/>
              </a:ext>
            </a:extLst>
          </p:cNvPr>
          <p:cNvGraphicFramePr/>
          <p:nvPr>
            <p:extLst>
              <p:ext uri="{D42A27DB-BD31-4B8C-83A1-F6EECF244321}">
                <p14:modId xmlns:p14="http://schemas.microsoft.com/office/powerpoint/2010/main" val="2481724139"/>
              </p:ext>
            </p:extLst>
          </p:nvPr>
        </p:nvGraphicFramePr>
        <p:xfrm>
          <a:off x="104579" y="80471"/>
          <a:ext cx="6109204" cy="56422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3" name="TextBox 142">
            <a:extLst>
              <a:ext uri="{FF2B5EF4-FFF2-40B4-BE49-F238E27FC236}">
                <a16:creationId xmlns:a16="http://schemas.microsoft.com/office/drawing/2014/main" id="{A774E4CD-7B03-4F4D-5377-7874753C80AB}"/>
              </a:ext>
            </a:extLst>
          </p:cNvPr>
          <p:cNvSpPr txBox="1"/>
          <p:nvPr/>
        </p:nvSpPr>
        <p:spPr>
          <a:xfrm>
            <a:off x="6860147" y="1043189"/>
            <a:ext cx="4878945" cy="52937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a:t>Reliance has capitalized on its organic growth in downstream capacity within the energy sector, presenting an opportunity to explore a wide array of trade finance instruments for both the capital and trade account. The treasury team members have been extensively engaged throughout the company, utilizing various financing tools such as buyer's credit, seller's credit, forfaiting, and different forms of supply chain finance to meet their financing needs. Reliance has consistently relied on export credit agency-backed (ECA) financing as its primary source of long-term funding.</a:t>
            </a:r>
          </a:p>
          <a:p>
            <a:r>
              <a:rPr lang="en-US" sz="1300"/>
              <a:t> Dutta characterizes Reliance as "the world's largest user of ECA financing," engaging with ECAs from Japan, South Korea, Italy, and other countries.</a:t>
            </a:r>
          </a:p>
          <a:p>
            <a:r>
              <a:rPr lang="en-US" sz="1300"/>
              <a:t> ECA financing, known for its extended repayment periods, proves advantageous for substantial projects with considerable development timelines. Reliance Industries exemplifies this through its telecommunications venture. In September 2019, Jio Platforms, a subsidiary of Reliance Industries, secured a 10-year loan worth US$1 billion, supported by Korean trade insurer K-Sure. The funding aimed to facilitate the expansion of India's 4G wireless network by financing the acquisition of goods and services.</a:t>
            </a:r>
            <a:endParaRPr lang="en-US" sz="1300">
              <a:cs typeface="Calibri"/>
            </a:endParaRPr>
          </a:p>
          <a:p>
            <a:r>
              <a:rPr lang="en-US" sz="1300"/>
              <a:t>According to </a:t>
            </a:r>
            <a:r>
              <a:rPr lang="en-US" sz="1300" b="1"/>
              <a:t>Mr. Soumyo Dutta</a:t>
            </a:r>
            <a:r>
              <a:rPr lang="en-US" sz="1300"/>
              <a:t> , the Reliance Treasury aims to transform into a centralized, platform-based entity. This reorganization would enable users from different areas of the business to efficiently and promptly request various treasury services, including working capital raises, long-term funding raises, and FX risk hedging.</a:t>
            </a:r>
            <a:endParaRPr lang="en-US" sz="1300">
              <a:cs typeface="Calibri"/>
            </a:endParaRPr>
          </a:p>
        </p:txBody>
      </p:sp>
      <p:sp>
        <p:nvSpPr>
          <p:cNvPr id="224" name="TextBox 223">
            <a:extLst>
              <a:ext uri="{FF2B5EF4-FFF2-40B4-BE49-F238E27FC236}">
                <a16:creationId xmlns:a16="http://schemas.microsoft.com/office/drawing/2014/main" id="{67604768-C7BE-82E4-8423-A6D20F8D2F0F}"/>
              </a:ext>
            </a:extLst>
          </p:cNvPr>
          <p:cNvSpPr txBox="1"/>
          <p:nvPr/>
        </p:nvSpPr>
        <p:spPr>
          <a:xfrm>
            <a:off x="109470" y="6065950"/>
            <a:ext cx="4825283" cy="6924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b="1">
                <a:highlight>
                  <a:srgbClr val="FF00FF"/>
                </a:highlight>
              </a:rPr>
              <a:t>“We are always looking to new ideas and when it comes to our treasury set-up, the ‘blue-sky thinking’ </a:t>
            </a:r>
            <a:r>
              <a:rPr lang="en-US" sz="1300" b="1" err="1">
                <a:highlight>
                  <a:srgbClr val="FF00FF"/>
                </a:highlight>
              </a:rPr>
              <a:t>centres</a:t>
            </a:r>
            <a:r>
              <a:rPr lang="en-US" sz="1300" b="1">
                <a:highlight>
                  <a:srgbClr val="FF00FF"/>
                </a:highlight>
              </a:rPr>
              <a:t> on whether our treasury can be designed as a platform </a:t>
            </a:r>
            <a:r>
              <a:rPr lang="en-US" sz="1300" b="1" err="1">
                <a:highlight>
                  <a:srgbClr val="FF00FF"/>
                </a:highlight>
              </a:rPr>
              <a:t>organisation</a:t>
            </a:r>
            <a:r>
              <a:rPr lang="en-US" sz="1300" b="1">
                <a:highlight>
                  <a:srgbClr val="FF00FF"/>
                </a:highlight>
              </a:rPr>
              <a:t>.”</a:t>
            </a:r>
          </a:p>
        </p:txBody>
      </p:sp>
      <p:grpSp>
        <p:nvGrpSpPr>
          <p:cNvPr id="643" name="Group 642">
            <a:extLst>
              <a:ext uri="{FF2B5EF4-FFF2-40B4-BE49-F238E27FC236}">
                <a16:creationId xmlns:a16="http://schemas.microsoft.com/office/drawing/2014/main" id="{E2D95720-64FA-522F-3152-7BDAE14ECDC4}"/>
              </a:ext>
            </a:extLst>
          </p:cNvPr>
          <p:cNvGrpSpPr/>
          <p:nvPr/>
        </p:nvGrpSpPr>
        <p:grpSpPr>
          <a:xfrm>
            <a:off x="6094498" y="3563"/>
            <a:ext cx="1700646" cy="1055973"/>
            <a:chOff x="3795359" y="1159702"/>
            <a:chExt cx="1960483" cy="1222512"/>
          </a:xfrm>
        </p:grpSpPr>
        <p:sp>
          <p:nvSpPr>
            <p:cNvPr id="641" name="Speech Bubble: Oval 640">
              <a:extLst>
                <a:ext uri="{FF2B5EF4-FFF2-40B4-BE49-F238E27FC236}">
                  <a16:creationId xmlns:a16="http://schemas.microsoft.com/office/drawing/2014/main" id="{93DBA6CA-B81F-546A-C86D-EA38B6AD7A79}"/>
                </a:ext>
              </a:extLst>
            </p:cNvPr>
            <p:cNvSpPr/>
            <p:nvPr/>
          </p:nvSpPr>
          <p:spPr>
            <a:xfrm rot="5400000">
              <a:off x="4154708" y="800353"/>
              <a:ext cx="1222512" cy="1941209"/>
            </a:xfrm>
            <a:prstGeom prst="wedgeEllipseCallout">
              <a:avLst/>
            </a:prstGeom>
            <a:blipFill>
              <a:blip r:embed="rId7"/>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2" name="TextBox 641">
              <a:extLst>
                <a:ext uri="{FF2B5EF4-FFF2-40B4-BE49-F238E27FC236}">
                  <a16:creationId xmlns:a16="http://schemas.microsoft.com/office/drawing/2014/main" id="{1A56E531-5A4B-9586-E0B4-2E00CDF97B73}"/>
                </a:ext>
              </a:extLst>
            </p:cNvPr>
            <p:cNvSpPr txBox="1"/>
            <p:nvPr/>
          </p:nvSpPr>
          <p:spPr>
            <a:xfrm>
              <a:off x="3907586" y="1406869"/>
              <a:ext cx="1848256" cy="748265"/>
            </a:xfrm>
            <a:prstGeom prst="rect">
              <a:avLst/>
            </a:prstGeom>
            <a:noFill/>
          </p:spPr>
          <p:txBody>
            <a:bodyPr wrap="square" lIns="91440" tIns="45720" rIns="91440" bIns="45720" anchor="t">
              <a:spAutoFit/>
            </a:bodyPr>
            <a:lstStyle/>
            <a:p>
              <a:r>
                <a:rPr lang="en-IN" sz="1200" b="1"/>
                <a:t>Mr. Mukesh Ambani </a:t>
              </a:r>
            </a:p>
            <a:p>
              <a:r>
                <a:rPr lang="en-IN" sz="1200">
                  <a:ea typeface="Calibri"/>
                  <a:cs typeface="Calibri"/>
                </a:rPr>
                <a:t>Chairman &amp;MD of Reliance</a:t>
              </a:r>
            </a:p>
          </p:txBody>
        </p:sp>
      </p:grpSp>
      <p:grpSp>
        <p:nvGrpSpPr>
          <p:cNvPr id="644" name="Group 643">
            <a:extLst>
              <a:ext uri="{FF2B5EF4-FFF2-40B4-BE49-F238E27FC236}">
                <a16:creationId xmlns:a16="http://schemas.microsoft.com/office/drawing/2014/main" id="{906966EA-48FB-3177-246A-06ECA5E98576}"/>
              </a:ext>
            </a:extLst>
          </p:cNvPr>
          <p:cNvGrpSpPr/>
          <p:nvPr/>
        </p:nvGrpSpPr>
        <p:grpSpPr>
          <a:xfrm>
            <a:off x="4820119" y="5731701"/>
            <a:ext cx="1779474" cy="1055973"/>
            <a:chOff x="3795359" y="1159702"/>
            <a:chExt cx="2051355" cy="1222512"/>
          </a:xfrm>
        </p:grpSpPr>
        <p:sp>
          <p:nvSpPr>
            <p:cNvPr id="645" name="Speech Bubble: Oval 644">
              <a:extLst>
                <a:ext uri="{FF2B5EF4-FFF2-40B4-BE49-F238E27FC236}">
                  <a16:creationId xmlns:a16="http://schemas.microsoft.com/office/drawing/2014/main" id="{D5C5A10C-9FE4-487F-AAA1-AEC43DBB62A6}"/>
                </a:ext>
              </a:extLst>
            </p:cNvPr>
            <p:cNvSpPr/>
            <p:nvPr/>
          </p:nvSpPr>
          <p:spPr>
            <a:xfrm rot="5400000">
              <a:off x="4154708" y="800353"/>
              <a:ext cx="1222512" cy="1941209"/>
            </a:xfrm>
            <a:prstGeom prst="wedgeEllipseCallout">
              <a:avLst/>
            </a:prstGeom>
            <a:blipFill>
              <a:blip r:embed="rId7"/>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6" name="TextBox 645">
              <a:extLst>
                <a:ext uri="{FF2B5EF4-FFF2-40B4-BE49-F238E27FC236}">
                  <a16:creationId xmlns:a16="http://schemas.microsoft.com/office/drawing/2014/main" id="{39190A2F-E5F7-19DE-7B7E-DA8127C88DDD}"/>
                </a:ext>
              </a:extLst>
            </p:cNvPr>
            <p:cNvSpPr txBox="1"/>
            <p:nvPr/>
          </p:nvSpPr>
          <p:spPr>
            <a:xfrm>
              <a:off x="4043893" y="1361239"/>
              <a:ext cx="1802821" cy="962055"/>
            </a:xfrm>
            <a:prstGeom prst="rect">
              <a:avLst/>
            </a:prstGeom>
            <a:noFill/>
          </p:spPr>
          <p:txBody>
            <a:bodyPr wrap="square" lIns="91440" tIns="45720" rIns="91440" bIns="45720" anchor="t">
              <a:spAutoFit/>
            </a:bodyPr>
            <a:lstStyle/>
            <a:p>
              <a:r>
                <a:rPr lang="en-IN" sz="1200" b="1"/>
                <a:t>Mr. Soumyo Dutta </a:t>
              </a:r>
            </a:p>
            <a:p>
              <a:r>
                <a:rPr lang="en-IN" sz="1200">
                  <a:ea typeface="Calibri"/>
                  <a:cs typeface="Calibri"/>
                </a:rPr>
                <a:t>Group Treasurer, Reliance Industries Ltd.</a:t>
              </a:r>
            </a:p>
          </p:txBody>
        </p:sp>
      </p:grpSp>
      <p:sp>
        <p:nvSpPr>
          <p:cNvPr id="5" name="TextBox 4">
            <a:extLst>
              <a:ext uri="{FF2B5EF4-FFF2-40B4-BE49-F238E27FC236}">
                <a16:creationId xmlns:a16="http://schemas.microsoft.com/office/drawing/2014/main" id="{B3C1986F-F446-CA8C-BB6F-26E4D0036FE8}"/>
              </a:ext>
            </a:extLst>
          </p:cNvPr>
          <p:cNvSpPr txBox="1"/>
          <p:nvPr/>
        </p:nvSpPr>
        <p:spPr>
          <a:xfrm>
            <a:off x="6251619" y="191722"/>
            <a:ext cx="6096000" cy="369332"/>
          </a:xfrm>
          <a:prstGeom prst="rect">
            <a:avLst/>
          </a:prstGeom>
          <a:noFill/>
        </p:spPr>
        <p:txBody>
          <a:bodyPr wrap="square">
            <a:spAutoFit/>
          </a:bodyPr>
          <a:lstStyle/>
          <a:p>
            <a:pPr algn="ctr"/>
            <a:r>
              <a:rPr lang="en-US" sz="1800" b="1" dirty="0">
                <a:highlight>
                  <a:srgbClr val="FFFF00"/>
                </a:highlight>
                <a:ea typeface="Calibri"/>
                <a:cs typeface="Calibri"/>
              </a:rPr>
              <a:t>Scenario in FY </a:t>
            </a:r>
            <a:r>
              <a:rPr lang="en-US" b="1" dirty="0">
                <a:highlight>
                  <a:srgbClr val="FFFF00"/>
                </a:highlight>
                <a:ea typeface="Calibri"/>
                <a:cs typeface="Calibri"/>
              </a:rPr>
              <a:t>19</a:t>
            </a:r>
            <a:endParaRPr lang="en-US" sz="1800" b="1" dirty="0">
              <a:highlight>
                <a:srgbClr val="FFFF00"/>
              </a:highlight>
            </a:endParaRPr>
          </a:p>
        </p:txBody>
      </p:sp>
    </p:spTree>
    <p:extLst>
      <p:ext uri="{BB962C8B-B14F-4D97-AF65-F5344CB8AC3E}">
        <p14:creationId xmlns:p14="http://schemas.microsoft.com/office/powerpoint/2010/main" val="479004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grpSp>
        <p:nvGrpSpPr>
          <p:cNvPr id="12"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3" name="Oval 12">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4" name="Freeform: Shape 23">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5" name="Freeform: Shape 24">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6" name="Oval 25">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grpSp>
      <p:sp useBgFill="1">
        <p:nvSpPr>
          <p:cNvPr id="29" name="Rectangle 28">
            <a:extLst>
              <a:ext uri="{FF2B5EF4-FFF2-40B4-BE49-F238E27FC236}">
                <a16:creationId xmlns:a16="http://schemas.microsoft.com/office/drawing/2014/main" id="{94DA0203-BFB4-49DB-A205-51AD7549D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 name="Picture 3" descr="Magnifying glass on clear background">
            <a:extLst>
              <a:ext uri="{FF2B5EF4-FFF2-40B4-BE49-F238E27FC236}">
                <a16:creationId xmlns:a16="http://schemas.microsoft.com/office/drawing/2014/main" id="{D6490074-AE84-7937-D35D-63B388600E87}"/>
              </a:ext>
            </a:extLst>
          </p:cNvPr>
          <p:cNvPicPr>
            <a:picLocks noChangeAspect="1"/>
          </p:cNvPicPr>
          <p:nvPr/>
        </p:nvPicPr>
        <p:blipFill rotWithShape="1">
          <a:blip r:embed="rId2">
            <a:alphaModFix/>
          </a:blip>
          <a:srcRect r="-6" b="15712"/>
          <a:stretch/>
        </p:blipFill>
        <p:spPr>
          <a:xfrm>
            <a:off x="20" y="10"/>
            <a:ext cx="12190456" cy="6857990"/>
          </a:xfrm>
          <a:prstGeom prst="rect">
            <a:avLst/>
          </a:prstGeom>
        </p:spPr>
      </p:pic>
      <p:sp>
        <p:nvSpPr>
          <p:cNvPr id="31" name="Rectangle 30">
            <a:extLst>
              <a:ext uri="{FF2B5EF4-FFF2-40B4-BE49-F238E27FC236}">
                <a16:creationId xmlns:a16="http://schemas.microsoft.com/office/drawing/2014/main" id="{652F1BB8-9F6C-45D6-898D-65348D26BF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493446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3D530E8-46C3-ADC1-973E-32F8B76D09B0}"/>
              </a:ext>
            </a:extLst>
          </p:cNvPr>
          <p:cNvSpPr txBox="1"/>
          <p:nvPr/>
        </p:nvSpPr>
        <p:spPr>
          <a:xfrm>
            <a:off x="606447" y="985639"/>
            <a:ext cx="9923708" cy="102018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nSpc>
                <a:spcPct val="90000"/>
              </a:lnSpc>
              <a:spcBef>
                <a:spcPct val="0"/>
              </a:spcBef>
              <a:spcAft>
                <a:spcPts val="600"/>
              </a:spcAft>
            </a:pPr>
            <a:r>
              <a:rPr lang="en-US" sz="7000">
                <a:solidFill>
                  <a:srgbClr val="FFFFFF"/>
                </a:solidFill>
                <a:latin typeface="+mj-lt"/>
                <a:ea typeface="+mj-ea"/>
                <a:cs typeface="+mj-cs"/>
              </a:rPr>
              <a:t>Thank you</a:t>
            </a:r>
          </a:p>
        </p:txBody>
      </p:sp>
      <p:sp>
        <p:nvSpPr>
          <p:cNvPr id="33" name="Oval 32">
            <a:extLst>
              <a:ext uri="{FF2B5EF4-FFF2-40B4-BE49-F238E27FC236}">
                <a16:creationId xmlns:a16="http://schemas.microsoft.com/office/drawing/2014/main" id="{DA09ABEB-FBB2-4784-AB42-132C2B7B86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E19B7D6-ACF5-4FD5-9847-AA489F05BB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4840" y="538627"/>
            <a:ext cx="94160" cy="94160"/>
          </a:xfrm>
          <a:prstGeom prst="ellipse">
            <a:avLst/>
          </a:prstGeom>
          <a:solidFill>
            <a:schemeClr val="tx2">
              <a:lumMod val="50000"/>
              <a:lumOff val="5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2DC3951C-8573-4092-BB1C-895AB62DC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3509" y="516637"/>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D897F30D-1513-46A2-A047-AEC827A0E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8803" y="1206077"/>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5484E33B-84C6-44AB-B37B-AD40DD8643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032C2FFF-1C26-4710-B2B8-9DB486DAE1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83540" y="6169156"/>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F6D50462-DF3B-4889-8D2A-9B6BE77416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42793" y="5536248"/>
            <a:ext cx="800716" cy="800716"/>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A4661B72-AE95-451D-822D-E19815CF1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02762" y="6299355"/>
            <a:ext cx="489238" cy="558645"/>
          </a:xfrm>
          <a:custGeom>
            <a:avLst/>
            <a:gdLst>
              <a:gd name="connsiteX0" fmla="*/ 1156116 w 3186814"/>
              <a:gd name="connsiteY0" fmla="*/ 0 h 3638922"/>
              <a:gd name="connsiteX1" fmla="*/ 3186814 w 3186814"/>
              <a:gd name="connsiteY1" fmla="*/ 2030698 h 3638922"/>
              <a:gd name="connsiteX2" fmla="*/ 2447829 w 3186814"/>
              <a:gd name="connsiteY2" fmla="*/ 3597684 h 3638922"/>
              <a:gd name="connsiteX3" fmla="*/ 2392682 w 3186814"/>
              <a:gd name="connsiteY3" fmla="*/ 3638922 h 3638922"/>
              <a:gd name="connsiteX4" fmla="*/ 0 w 3186814"/>
              <a:gd name="connsiteY4" fmla="*/ 3638922 h 3638922"/>
              <a:gd name="connsiteX5" fmla="*/ 0 w 3186814"/>
              <a:gd name="connsiteY5" fmla="*/ 362315 h 3638922"/>
              <a:gd name="connsiteX6" fmla="*/ 20733 w 3186814"/>
              <a:gd name="connsiteY6" fmla="*/ 346811 h 3638922"/>
              <a:gd name="connsiteX7" fmla="*/ 1156116 w 3186814"/>
              <a:gd name="connsiteY7" fmla="*/ 0 h 363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6814" h="3638922">
                <a:moveTo>
                  <a:pt x="1156116" y="0"/>
                </a:moveTo>
                <a:cubicBezTo>
                  <a:pt x="2277640" y="0"/>
                  <a:pt x="3186814" y="909174"/>
                  <a:pt x="3186814" y="2030698"/>
                </a:cubicBezTo>
                <a:cubicBezTo>
                  <a:pt x="3186814" y="2661556"/>
                  <a:pt x="2899146" y="3225224"/>
                  <a:pt x="2447829" y="3597684"/>
                </a:cubicBezTo>
                <a:lnTo>
                  <a:pt x="2392682" y="3638922"/>
                </a:lnTo>
                <a:lnTo>
                  <a:pt x="0" y="3638922"/>
                </a:lnTo>
                <a:lnTo>
                  <a:pt x="0" y="362315"/>
                </a:lnTo>
                <a:lnTo>
                  <a:pt x="20733" y="346811"/>
                </a:lnTo>
                <a:cubicBezTo>
                  <a:pt x="344835" y="127853"/>
                  <a:pt x="735545" y="0"/>
                  <a:pt x="1156116" y="0"/>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955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41">
            <a:extLst>
              <a:ext uri="{FF2B5EF4-FFF2-40B4-BE49-F238E27FC236}">
                <a16:creationId xmlns:a16="http://schemas.microsoft.com/office/drawing/2014/main" id="{5B9544DE-D5D2-419F-97F9-C3CB8C3179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43">
            <a:extLst>
              <a:ext uri="{FF2B5EF4-FFF2-40B4-BE49-F238E27FC236}">
                <a16:creationId xmlns:a16="http://schemas.microsoft.com/office/drawing/2014/main" id="{C6898C9B-7323-4559-9424-018A10D79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sp>
        <p:nvSpPr>
          <p:cNvPr id="3" name="Subtitle 2"/>
          <p:cNvSpPr>
            <a:spLocks noGrp="1"/>
          </p:cNvSpPr>
          <p:nvPr>
            <p:ph type="subTitle" idx="1"/>
          </p:nvPr>
        </p:nvSpPr>
        <p:spPr>
          <a:xfrm>
            <a:off x="283548" y="253531"/>
            <a:ext cx="7472752" cy="1763085"/>
          </a:xfrm>
        </p:spPr>
        <p:txBody>
          <a:bodyPr vert="horz" lIns="91440" tIns="45720" rIns="91440" bIns="45720" rtlCol="0" anchor="t">
            <a:normAutofit/>
          </a:bodyPr>
          <a:lstStyle/>
          <a:p>
            <a:pPr algn="l"/>
            <a:r>
              <a:rPr lang="en-US" sz="1100" b="1">
                <a:ea typeface="+mn-lt"/>
                <a:cs typeface="+mn-lt"/>
              </a:rPr>
              <a:t>                                                                     </a:t>
            </a:r>
            <a:r>
              <a:rPr lang="en-US" sz="1600" b="1">
                <a:ea typeface="+mn-lt"/>
                <a:cs typeface="+mn-lt"/>
              </a:rPr>
              <a:t> Artificial Intelligence?  </a:t>
            </a:r>
            <a:endParaRPr lang="en-US" sz="1600"/>
          </a:p>
          <a:p>
            <a:pPr algn="l"/>
            <a:r>
              <a:rPr lang="en-US" sz="1100" i="1">
                <a:ea typeface="+mn-lt"/>
                <a:cs typeface="+mn-lt"/>
              </a:rPr>
              <a:t>                                       </a:t>
            </a:r>
            <a:r>
              <a:rPr lang="en-US" sz="1400" i="1">
                <a:ea typeface="+mn-lt"/>
                <a:cs typeface="+mn-lt"/>
              </a:rPr>
              <a:t> </a:t>
            </a:r>
            <a:r>
              <a:rPr lang="en-US" sz="1400" i="1" u="sng">
                <a:ea typeface="+mn-lt"/>
                <a:cs typeface="+mn-lt"/>
              </a:rPr>
              <a:t>(The pursuit of achieving a unified intelligence in machines)</a:t>
            </a:r>
            <a:endParaRPr lang="en-US" sz="1400" u="sng"/>
          </a:p>
          <a:p>
            <a:pPr algn="l"/>
            <a:r>
              <a:rPr lang="en-US" sz="1200">
                <a:ea typeface="+mn-lt"/>
                <a:cs typeface="+mn-lt"/>
              </a:rPr>
              <a:t>•It develops computer systems for tasks requiring human intelligence like problem-solving and logical thinking.</a:t>
            </a:r>
            <a:endParaRPr lang="en-US" sz="1200">
              <a:cs typeface="Calibri"/>
            </a:endParaRPr>
          </a:p>
          <a:p>
            <a:pPr algn="l"/>
            <a:r>
              <a:rPr lang="en-US" sz="1200">
                <a:ea typeface="+mn-lt"/>
                <a:cs typeface="+mn-lt"/>
              </a:rPr>
              <a:t>•It creates intelligent machines that acquire knowledge, analyze data, and make decisions based on patterns.</a:t>
            </a:r>
            <a:endParaRPr lang="en-US" sz="1200">
              <a:cs typeface="Calibri"/>
            </a:endParaRPr>
          </a:p>
          <a:p>
            <a:pPr algn="l"/>
            <a:r>
              <a:rPr lang="en-US" sz="1200">
                <a:ea typeface="+mn-lt"/>
                <a:cs typeface="+mn-lt"/>
              </a:rPr>
              <a:t>•AI systems perceive surroundings through sensors and use natural language processing for human interaction, leading to advancements and efficiency improvements.</a:t>
            </a:r>
            <a:endParaRPr lang="en-US" sz="1200"/>
          </a:p>
          <a:p>
            <a:pPr algn="l"/>
            <a:endParaRPr lang="en-US" sz="1100">
              <a:cs typeface="Calibri"/>
            </a:endParaRPr>
          </a:p>
        </p:txBody>
      </p:sp>
      <p:grpSp>
        <p:nvGrpSpPr>
          <p:cNvPr id="41" name="decorative circles">
            <a:extLst>
              <a:ext uri="{FF2B5EF4-FFF2-40B4-BE49-F238E27FC236}">
                <a16:creationId xmlns:a16="http://schemas.microsoft.com/office/drawing/2014/main" id="{CD3F8757-46C7-43B2-B5EF-9B85B5C839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37008" y="433142"/>
            <a:ext cx="1122760" cy="6178301"/>
            <a:chOff x="8437008" y="433142"/>
            <a:chExt cx="1122760" cy="6178301"/>
          </a:xfrm>
        </p:grpSpPr>
        <p:sp>
          <p:nvSpPr>
            <p:cNvPr id="43" name="Oval 46">
              <a:extLst>
                <a:ext uri="{FF2B5EF4-FFF2-40B4-BE49-F238E27FC236}">
                  <a16:creationId xmlns:a16="http://schemas.microsoft.com/office/drawing/2014/main" id="{CC558EDF-DA7F-481C-8D08-2A7156D3F0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75160" y="825175"/>
              <a:ext cx="466441" cy="46644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7">
              <a:extLst>
                <a:ext uri="{FF2B5EF4-FFF2-40B4-BE49-F238E27FC236}">
                  <a16:creationId xmlns:a16="http://schemas.microsoft.com/office/drawing/2014/main" id="{3DCDAD58-A043-493E-A51B-5A32AB1C53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28229" y="433142"/>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48">
              <a:extLst>
                <a:ext uri="{FF2B5EF4-FFF2-40B4-BE49-F238E27FC236}">
                  <a16:creationId xmlns:a16="http://schemas.microsoft.com/office/drawing/2014/main" id="{D56CBC24-7B7A-405B-8EB6-1A5FD7BE49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37008" y="5719481"/>
              <a:ext cx="226735" cy="22673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49">
              <a:extLst>
                <a:ext uri="{FF2B5EF4-FFF2-40B4-BE49-F238E27FC236}">
                  <a16:creationId xmlns:a16="http://schemas.microsoft.com/office/drawing/2014/main" id="{F1EFB3FA-A08C-47F2-B71D-3556F253C1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093327" y="6145002"/>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0">
              <a:extLst>
                <a:ext uri="{FF2B5EF4-FFF2-40B4-BE49-F238E27FC236}">
                  <a16:creationId xmlns:a16="http://schemas.microsoft.com/office/drawing/2014/main" id="{D36554C6-9AC1-4C2E-AE7F-040BCB6CED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96963" y="5817067"/>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3" descr="White and black robot hands">
            <a:extLst>
              <a:ext uri="{FF2B5EF4-FFF2-40B4-BE49-F238E27FC236}">
                <a16:creationId xmlns:a16="http://schemas.microsoft.com/office/drawing/2014/main" id="{C3D81522-7C54-9936-345C-9B999F349765}"/>
              </a:ext>
            </a:extLst>
          </p:cNvPr>
          <p:cNvPicPr>
            <a:picLocks noChangeAspect="1"/>
          </p:cNvPicPr>
          <p:nvPr/>
        </p:nvPicPr>
        <p:blipFill rotWithShape="1">
          <a:blip r:embed="rId2"/>
          <a:srcRect l="34698" r="34698"/>
          <a:stretch/>
        </p:blipFill>
        <p:spPr>
          <a:xfrm>
            <a:off x="8437021" y="3273"/>
            <a:ext cx="3751931" cy="6895824"/>
          </a:xfrm>
          <a:custGeom>
            <a:avLst/>
            <a:gdLst/>
            <a:ahLst/>
            <a:cxnLst/>
            <a:rect l="l" t="t" r="r" b="b"/>
            <a:pathLst>
              <a:path w="3735324" h="6254002">
                <a:moveTo>
                  <a:pt x="3127001" y="0"/>
                </a:moveTo>
                <a:cubicBezTo>
                  <a:pt x="3288907" y="0"/>
                  <a:pt x="3447939" y="12305"/>
                  <a:pt x="3603212" y="36030"/>
                </a:cubicBezTo>
                <a:lnTo>
                  <a:pt x="3735324" y="59623"/>
                </a:lnTo>
                <a:lnTo>
                  <a:pt x="3735324" y="6194380"/>
                </a:lnTo>
                <a:lnTo>
                  <a:pt x="3603212" y="6217972"/>
                </a:lnTo>
                <a:cubicBezTo>
                  <a:pt x="3447939" y="6241698"/>
                  <a:pt x="3288907" y="6254002"/>
                  <a:pt x="3127001" y="6254002"/>
                </a:cubicBezTo>
                <a:cubicBezTo>
                  <a:pt x="1400006" y="6254002"/>
                  <a:pt x="0" y="4853996"/>
                  <a:pt x="0" y="3127001"/>
                </a:cubicBezTo>
                <a:cubicBezTo>
                  <a:pt x="0" y="1400006"/>
                  <a:pt x="1400006" y="0"/>
                  <a:pt x="3127001" y="0"/>
                </a:cubicBezTo>
                <a:close/>
              </a:path>
            </a:pathLst>
          </a:custGeom>
        </p:spPr>
      </p:pic>
      <p:pic>
        <p:nvPicPr>
          <p:cNvPr id="9" name="Picture 9" descr="A picture containing text, screenshot, graphics, graphic design&#10;&#10;Description automatically generated">
            <a:extLst>
              <a:ext uri="{FF2B5EF4-FFF2-40B4-BE49-F238E27FC236}">
                <a16:creationId xmlns:a16="http://schemas.microsoft.com/office/drawing/2014/main" id="{6705D82B-27B0-5D71-7569-4026F941771F}"/>
              </a:ext>
            </a:extLst>
          </p:cNvPr>
          <p:cNvPicPr>
            <a:picLocks noChangeAspect="1"/>
          </p:cNvPicPr>
          <p:nvPr/>
        </p:nvPicPr>
        <p:blipFill>
          <a:blip r:embed="rId3"/>
          <a:stretch>
            <a:fillRect/>
          </a:stretch>
        </p:blipFill>
        <p:spPr>
          <a:xfrm>
            <a:off x="66541" y="2317255"/>
            <a:ext cx="5115059" cy="2781573"/>
          </a:xfrm>
          <a:prstGeom prst="rect">
            <a:avLst/>
          </a:prstGeom>
        </p:spPr>
      </p:pic>
      <p:sp>
        <p:nvSpPr>
          <p:cNvPr id="10" name="TextBox 9">
            <a:extLst>
              <a:ext uri="{FF2B5EF4-FFF2-40B4-BE49-F238E27FC236}">
                <a16:creationId xmlns:a16="http://schemas.microsoft.com/office/drawing/2014/main" id="{CD4243BC-D0D6-CF4C-03F1-63D2E8A6A4D9}"/>
              </a:ext>
            </a:extLst>
          </p:cNvPr>
          <p:cNvSpPr txBox="1"/>
          <p:nvPr/>
        </p:nvSpPr>
        <p:spPr>
          <a:xfrm>
            <a:off x="4629289" y="1979313"/>
            <a:ext cx="3312016"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420023"/>
                </a:solidFill>
                <a:latin typeface="Calibri"/>
                <a:cs typeface="Calibri"/>
              </a:rPr>
              <a:t>            Machine Learning</a:t>
            </a:r>
            <a:r>
              <a:rPr lang="en-IN" sz="1600" b="1">
                <a:latin typeface="Calibri"/>
                <a:cs typeface="Calibri"/>
              </a:rPr>
              <a:t> ?</a:t>
            </a:r>
            <a:endParaRPr lang="en-US" sz="1600" b="1">
              <a:latin typeface="Calibri"/>
              <a:cs typeface="Calibri"/>
            </a:endParaRPr>
          </a:p>
          <a:p>
            <a:r>
              <a:rPr lang="en-IN" sz="1400" i="1" u="sng">
                <a:solidFill>
                  <a:schemeClr val="accent2">
                    <a:lumMod val="75000"/>
                  </a:schemeClr>
                </a:solidFill>
              </a:rPr>
              <a:t>(</a:t>
            </a:r>
            <a:r>
              <a:rPr lang="en-US" sz="1400" i="1" u="sng">
                <a:solidFill>
                  <a:schemeClr val="accent2">
                    <a:lumMod val="75000"/>
                  </a:schemeClr>
                </a:solidFill>
              </a:rPr>
              <a:t>Data are fuel and predictions are jewel)</a:t>
            </a:r>
            <a:endParaRPr lang="en-US" sz="1400" i="1" u="sng">
              <a:solidFill>
                <a:schemeClr val="accent2">
                  <a:lumMod val="75000"/>
                </a:schemeClr>
              </a:solidFill>
              <a:cs typeface="Calibri"/>
            </a:endParaRPr>
          </a:p>
          <a:p>
            <a:endParaRPr lang="en-US" sz="1400" i="1" u="sng">
              <a:solidFill>
                <a:schemeClr val="accent1"/>
              </a:solidFill>
              <a:latin typeface="Calibri"/>
              <a:cs typeface="Calibri"/>
            </a:endParaRPr>
          </a:p>
          <a:p>
            <a:pPr marL="171450" indent="-171450">
              <a:buFont typeface="Arial"/>
              <a:buChar char="•"/>
            </a:pPr>
            <a:r>
              <a:rPr lang="en-US" sz="1200">
                <a:solidFill>
                  <a:schemeClr val="tx2">
                    <a:lumMod val="90000"/>
                    <a:lumOff val="10000"/>
                  </a:schemeClr>
                </a:solidFill>
                <a:latin typeface="Söhne"/>
              </a:rPr>
              <a:t>Machine learning develops algorithms for machines to learn from data and make predictions or take actions without explicit programming.</a:t>
            </a:r>
          </a:p>
          <a:p>
            <a:pPr marL="171450" indent="-171450">
              <a:buFont typeface="Arial"/>
              <a:buChar char="•"/>
            </a:pPr>
            <a:endParaRPr lang="en-IN" sz="1200">
              <a:solidFill>
                <a:schemeClr val="tx2">
                  <a:lumMod val="90000"/>
                  <a:lumOff val="10000"/>
                </a:schemeClr>
              </a:solidFill>
              <a:cs typeface="Calibri"/>
            </a:endParaRPr>
          </a:p>
          <a:p>
            <a:pPr marL="171450" indent="-171450">
              <a:buFont typeface="Arial"/>
              <a:buChar char="•"/>
            </a:pPr>
            <a:r>
              <a:rPr lang="en-US" sz="1200">
                <a:solidFill>
                  <a:schemeClr val="tx2">
                    <a:lumMod val="90000"/>
                    <a:lumOff val="10000"/>
                  </a:schemeClr>
                </a:solidFill>
                <a:latin typeface="Söhne"/>
              </a:rPr>
              <a:t>It utilizes statistical techniques and pattern recognition to enhance machine performance over time.</a:t>
            </a:r>
          </a:p>
          <a:p>
            <a:pPr marL="171450" indent="-171450">
              <a:buFont typeface="Arial"/>
              <a:buChar char="•"/>
            </a:pPr>
            <a:endParaRPr lang="en-IN" sz="1200">
              <a:solidFill>
                <a:schemeClr val="tx2">
                  <a:lumMod val="90000"/>
                  <a:lumOff val="10000"/>
                </a:schemeClr>
              </a:solidFill>
              <a:cs typeface="Calibri"/>
            </a:endParaRPr>
          </a:p>
          <a:p>
            <a:pPr marL="171450" indent="-171450">
              <a:buFont typeface="Arial"/>
              <a:buChar char="•"/>
            </a:pPr>
            <a:r>
              <a:rPr lang="en-US" sz="1200">
                <a:solidFill>
                  <a:schemeClr val="tx2">
                    <a:lumMod val="90000"/>
                    <a:lumOff val="10000"/>
                  </a:schemeClr>
                </a:solidFill>
                <a:latin typeface="Söhne"/>
              </a:rPr>
              <a:t>The process involves gathering historical data, constructing logical models, and using them to predict outcomes when presented with new data.</a:t>
            </a:r>
          </a:p>
        </p:txBody>
      </p:sp>
      <p:pic>
        <p:nvPicPr>
          <p:cNvPr id="13" name="Graphic 13" descr="Aperture with solid fill">
            <a:extLst>
              <a:ext uri="{FF2B5EF4-FFF2-40B4-BE49-F238E27FC236}">
                <a16:creationId xmlns:a16="http://schemas.microsoft.com/office/drawing/2014/main" id="{E778BCB2-0C0F-A0EE-6AFC-031A16B8274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42856" y="1941490"/>
            <a:ext cx="635358" cy="635358"/>
          </a:xfrm>
          <a:prstGeom prst="rect">
            <a:avLst/>
          </a:prstGeom>
        </p:spPr>
      </p:pic>
      <p:sp>
        <p:nvSpPr>
          <p:cNvPr id="14" name="TextBox 13">
            <a:extLst>
              <a:ext uri="{FF2B5EF4-FFF2-40B4-BE49-F238E27FC236}">
                <a16:creationId xmlns:a16="http://schemas.microsoft.com/office/drawing/2014/main" id="{B5A512A8-1209-3691-1E51-A90F968C3772}"/>
              </a:ext>
            </a:extLst>
          </p:cNvPr>
          <p:cNvSpPr txBox="1"/>
          <p:nvPr/>
        </p:nvSpPr>
        <p:spPr>
          <a:xfrm>
            <a:off x="2884331" y="5728415"/>
            <a:ext cx="762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a:solidFill>
                <a:schemeClr val="accent4"/>
              </a:solidFill>
              <a:cs typeface="Calibri"/>
            </a:endParaRPr>
          </a:p>
        </p:txBody>
      </p:sp>
      <p:sp>
        <p:nvSpPr>
          <p:cNvPr id="27" name="TextBox 26">
            <a:extLst>
              <a:ext uri="{FF2B5EF4-FFF2-40B4-BE49-F238E27FC236}">
                <a16:creationId xmlns:a16="http://schemas.microsoft.com/office/drawing/2014/main" id="{68DA3E1E-E4BA-2A22-545E-C12E8EC22CBF}"/>
              </a:ext>
            </a:extLst>
          </p:cNvPr>
          <p:cNvSpPr txBox="1"/>
          <p:nvPr/>
        </p:nvSpPr>
        <p:spPr>
          <a:xfrm>
            <a:off x="10573555" y="721217"/>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420023"/>
                </a:solidFill>
              </a:rPr>
              <a:t>RPA ? </a:t>
            </a:r>
            <a:endParaRPr lang="en-US"/>
          </a:p>
        </p:txBody>
      </p:sp>
      <p:sp>
        <p:nvSpPr>
          <p:cNvPr id="38" name="TextBox 37">
            <a:extLst>
              <a:ext uri="{FF2B5EF4-FFF2-40B4-BE49-F238E27FC236}">
                <a16:creationId xmlns:a16="http://schemas.microsoft.com/office/drawing/2014/main" id="{D61AD16E-BF53-21AB-A71E-AA1F483CCA25}"/>
              </a:ext>
            </a:extLst>
          </p:cNvPr>
          <p:cNvSpPr txBox="1"/>
          <p:nvPr/>
        </p:nvSpPr>
        <p:spPr>
          <a:xfrm>
            <a:off x="9135415" y="1129049"/>
            <a:ext cx="394522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i="1" u="sng">
                <a:solidFill>
                  <a:srgbClr val="420023"/>
                </a:solidFill>
              </a:rPr>
              <a:t>Streamlining Operations with Robotic</a:t>
            </a:r>
            <a:endParaRPr lang="en-US" sz="1400" u="sng">
              <a:solidFill>
                <a:srgbClr val="000000"/>
              </a:solidFill>
              <a:cs typeface="Calibri"/>
            </a:endParaRPr>
          </a:p>
          <a:p>
            <a:r>
              <a:rPr lang="en-US" sz="1400" i="1" u="sng">
                <a:solidFill>
                  <a:srgbClr val="420023"/>
                </a:solidFill>
              </a:rPr>
              <a:t> Precision</a:t>
            </a:r>
            <a:endParaRPr lang="en-US" u="sng">
              <a:cs typeface="Calibri"/>
            </a:endParaRPr>
          </a:p>
        </p:txBody>
      </p:sp>
      <p:sp>
        <p:nvSpPr>
          <p:cNvPr id="55" name="TextBox 54">
            <a:extLst>
              <a:ext uri="{FF2B5EF4-FFF2-40B4-BE49-F238E27FC236}">
                <a16:creationId xmlns:a16="http://schemas.microsoft.com/office/drawing/2014/main" id="{722194FE-C89E-3979-A256-6014992A0E8C}"/>
              </a:ext>
            </a:extLst>
          </p:cNvPr>
          <p:cNvSpPr txBox="1"/>
          <p:nvPr/>
        </p:nvSpPr>
        <p:spPr>
          <a:xfrm>
            <a:off x="8742005" y="2028054"/>
            <a:ext cx="348373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420023"/>
                </a:solidFill>
              </a:rPr>
              <a:t>Usually simply rules-based / repetitive / mundane – one that requires the operator to “turn the mangle”</a:t>
            </a:r>
            <a:endParaRPr lang="en-US" sz="1200"/>
          </a:p>
        </p:txBody>
      </p:sp>
      <p:pic>
        <p:nvPicPr>
          <p:cNvPr id="56" name="Graphic 56" descr="Management with solid fill">
            <a:extLst>
              <a:ext uri="{FF2B5EF4-FFF2-40B4-BE49-F238E27FC236}">
                <a16:creationId xmlns:a16="http://schemas.microsoft.com/office/drawing/2014/main" id="{89A7E4BB-1CDB-C441-021A-4C602361DA1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51908" y="3478067"/>
            <a:ext cx="774879" cy="785612"/>
          </a:xfrm>
          <a:prstGeom prst="rect">
            <a:avLst/>
          </a:prstGeom>
        </p:spPr>
      </p:pic>
      <p:sp>
        <p:nvSpPr>
          <p:cNvPr id="57" name="TextBox 56">
            <a:extLst>
              <a:ext uri="{FF2B5EF4-FFF2-40B4-BE49-F238E27FC236}">
                <a16:creationId xmlns:a16="http://schemas.microsoft.com/office/drawing/2014/main" id="{BF22151B-98AD-6457-B4DE-7E6D82A6C7F1}"/>
              </a:ext>
            </a:extLst>
          </p:cNvPr>
          <p:cNvSpPr txBox="1"/>
          <p:nvPr/>
        </p:nvSpPr>
        <p:spPr>
          <a:xfrm>
            <a:off x="8992707" y="3612256"/>
            <a:ext cx="295784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200">
                <a:solidFill>
                  <a:srgbClr val="420023"/>
                </a:solidFill>
              </a:rPr>
              <a:t>Well-structured activities</a:t>
            </a:r>
            <a:endParaRPr lang="en-US" sz="1200">
              <a:cs typeface="Calibri"/>
            </a:endParaRPr>
          </a:p>
          <a:p>
            <a:pPr marL="285750" indent="-285750">
              <a:buFont typeface="Arial"/>
              <a:buChar char="•"/>
            </a:pPr>
            <a:r>
              <a:rPr lang="en-US" sz="1200">
                <a:solidFill>
                  <a:srgbClr val="420023"/>
                </a:solidFill>
                <a:cs typeface="Calibri"/>
              </a:rPr>
              <a:t>Clearly defined rules</a:t>
            </a:r>
          </a:p>
          <a:p>
            <a:pPr marL="285750" indent="-285750">
              <a:buFont typeface="Arial"/>
              <a:buChar char="•"/>
            </a:pPr>
            <a:r>
              <a:rPr lang="en-US" sz="1200">
                <a:solidFill>
                  <a:srgbClr val="420023"/>
                </a:solidFill>
                <a:cs typeface="Calibri"/>
              </a:rPr>
              <a:t>Visible and measurable outcomes</a:t>
            </a:r>
          </a:p>
        </p:txBody>
      </p:sp>
      <p:pic>
        <p:nvPicPr>
          <p:cNvPr id="59" name="Graphic 59" descr="Influencer with solid fill">
            <a:extLst>
              <a:ext uri="{FF2B5EF4-FFF2-40B4-BE49-F238E27FC236}">
                <a16:creationId xmlns:a16="http://schemas.microsoft.com/office/drawing/2014/main" id="{1A427825-43B7-220A-1ACA-C5CC98E8B8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07250" y="4774842"/>
            <a:ext cx="742682" cy="742682"/>
          </a:xfrm>
          <a:prstGeom prst="rect">
            <a:avLst/>
          </a:prstGeom>
        </p:spPr>
      </p:pic>
      <p:sp>
        <p:nvSpPr>
          <p:cNvPr id="60" name="TextBox 59">
            <a:extLst>
              <a:ext uri="{FF2B5EF4-FFF2-40B4-BE49-F238E27FC236}">
                <a16:creationId xmlns:a16="http://schemas.microsoft.com/office/drawing/2014/main" id="{CBA29E85-1659-9AA1-CF3F-F48E95DF4BD5}"/>
              </a:ext>
            </a:extLst>
          </p:cNvPr>
          <p:cNvSpPr txBox="1"/>
          <p:nvPr/>
        </p:nvSpPr>
        <p:spPr>
          <a:xfrm>
            <a:off x="8998240" y="4987679"/>
            <a:ext cx="296858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420023"/>
                </a:solidFill>
              </a:rPr>
              <a:t>Processes should take feeds from well -structured data sources and systems</a:t>
            </a:r>
            <a:endParaRPr lang="en-US" sz="1200"/>
          </a:p>
        </p:txBody>
      </p:sp>
      <p:pic>
        <p:nvPicPr>
          <p:cNvPr id="65" name="Picture 65">
            <a:extLst>
              <a:ext uri="{FF2B5EF4-FFF2-40B4-BE49-F238E27FC236}">
                <a16:creationId xmlns:a16="http://schemas.microsoft.com/office/drawing/2014/main" id="{561FB051-1B68-3B39-E80F-119C85CC66EF}"/>
              </a:ext>
            </a:extLst>
          </p:cNvPr>
          <p:cNvPicPr>
            <a:picLocks noChangeAspect="1"/>
          </p:cNvPicPr>
          <p:nvPr/>
        </p:nvPicPr>
        <p:blipFill>
          <a:blip r:embed="rId10"/>
          <a:stretch>
            <a:fillRect/>
          </a:stretch>
        </p:blipFill>
        <p:spPr>
          <a:xfrm>
            <a:off x="-2381" y="-2688"/>
            <a:ext cx="635796" cy="672127"/>
          </a:xfrm>
          <a:prstGeom prst="rect">
            <a:avLst/>
          </a:prstGeom>
        </p:spPr>
      </p:pic>
    </p:spTree>
    <p:extLst>
      <p:ext uri="{BB962C8B-B14F-4D97-AF65-F5344CB8AC3E}">
        <p14:creationId xmlns:p14="http://schemas.microsoft.com/office/powerpoint/2010/main" val="747982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500"/>
                                  </p:stCondLst>
                                  <p:iterate>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7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1500"/>
                                  </p:stCondLst>
                                  <p:iterate>
                                    <p:tmPct val="10000"/>
                                  </p:iterate>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7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1500"/>
                                  </p:stCondLst>
                                  <p:iterate>
                                    <p:tmPct val="10000"/>
                                  </p:iterate>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7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9A3C73-1B28-9BE3-43DF-86AB729820B5}"/>
              </a:ext>
            </a:extLst>
          </p:cNvPr>
          <p:cNvSpPr txBox="1"/>
          <p:nvPr/>
        </p:nvSpPr>
        <p:spPr>
          <a:xfrm>
            <a:off x="445748" y="2495"/>
            <a:ext cx="5873772" cy="1661993"/>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i="0">
                <a:effectLst/>
                <a:highlight>
                  <a:srgbClr val="FFFF00"/>
                </a:highlight>
                <a:latin typeface="Copperplate Gothic Light"/>
                <a:cs typeface="Calibri"/>
              </a:rPr>
              <a:t>Cash flow forecasting:</a:t>
            </a:r>
          </a:p>
          <a:p>
            <a:pPr marL="285750" indent="-285750">
              <a:buFont typeface="Arial" panose="020B0604020202020204" pitchFamily="34" charset="0"/>
              <a:buChar char="•"/>
            </a:pPr>
            <a:r>
              <a:rPr lang="en-US" sz="1200" b="0" i="0">
                <a:solidFill>
                  <a:srgbClr val="374151"/>
                </a:solidFill>
                <a:effectLst/>
                <a:latin typeface="Calibri"/>
                <a:cs typeface="Calibri"/>
              </a:rPr>
              <a:t>It is a front office operation within the treasury function that falls under the umbrella of cash and liquidity management.</a:t>
            </a:r>
          </a:p>
          <a:p>
            <a:pPr marL="285750" indent="-285750">
              <a:buFont typeface="Arial" panose="020B0604020202020204" pitchFamily="34" charset="0"/>
              <a:buChar char="•"/>
            </a:pPr>
            <a:endParaRPr lang="en-US" sz="1200" b="0" i="0">
              <a:solidFill>
                <a:srgbClr val="374151"/>
              </a:solidFill>
              <a:effectLst/>
              <a:latin typeface="Calibri"/>
              <a:cs typeface="Calibri"/>
            </a:endParaRPr>
          </a:p>
          <a:p>
            <a:pPr marL="285750" indent="-285750">
              <a:buFont typeface="Arial" panose="020B0604020202020204" pitchFamily="34" charset="0"/>
              <a:buChar char="•"/>
            </a:pPr>
            <a:r>
              <a:rPr lang="en-US" sz="1400" b="1">
                <a:latin typeface="Calibri"/>
                <a:cs typeface="Calibri"/>
              </a:rPr>
              <a:t>The purpose of cash forecasting</a:t>
            </a:r>
          </a:p>
          <a:p>
            <a:pPr marL="285750" indent="-285750">
              <a:buFont typeface="Arial" panose="020B0604020202020204" pitchFamily="34" charset="0"/>
              <a:buChar char="•"/>
            </a:pPr>
            <a:endParaRPr lang="en-US">
              <a:solidFill>
                <a:srgbClr val="374151"/>
              </a:solidFill>
              <a:latin typeface="Söhne"/>
              <a:cs typeface="Calibri"/>
            </a:endParaRPr>
          </a:p>
          <a:p>
            <a:pPr marL="285750" indent="-285750">
              <a:buFont typeface="Arial" panose="020B0604020202020204" pitchFamily="34" charset="0"/>
              <a:buChar char="•"/>
            </a:pPr>
            <a:endParaRPr lang="en-IN">
              <a:solidFill>
                <a:srgbClr val="000000"/>
              </a:solidFill>
              <a:latin typeface="Calibri"/>
              <a:cs typeface="Calibri"/>
            </a:endParaRPr>
          </a:p>
        </p:txBody>
      </p:sp>
      <p:grpSp>
        <p:nvGrpSpPr>
          <p:cNvPr id="62" name="Group 61">
            <a:extLst>
              <a:ext uri="{FF2B5EF4-FFF2-40B4-BE49-F238E27FC236}">
                <a16:creationId xmlns:a16="http://schemas.microsoft.com/office/drawing/2014/main" id="{3F2930B6-E516-6037-6D28-AF242A460B2D}"/>
              </a:ext>
            </a:extLst>
          </p:cNvPr>
          <p:cNvGrpSpPr/>
          <p:nvPr/>
        </p:nvGrpSpPr>
        <p:grpSpPr>
          <a:xfrm>
            <a:off x="147571" y="1151670"/>
            <a:ext cx="5705905" cy="2582001"/>
            <a:chOff x="327487" y="1627921"/>
            <a:chExt cx="5864654" cy="2677252"/>
          </a:xfrm>
        </p:grpSpPr>
        <p:sp>
          <p:nvSpPr>
            <p:cNvPr id="8" name="TextBox 7">
              <a:extLst>
                <a:ext uri="{FF2B5EF4-FFF2-40B4-BE49-F238E27FC236}">
                  <a16:creationId xmlns:a16="http://schemas.microsoft.com/office/drawing/2014/main" id="{8C9E782E-EE89-8270-CD25-C58B21E7E5B7}"/>
                </a:ext>
              </a:extLst>
            </p:cNvPr>
            <p:cNvSpPr txBox="1"/>
            <p:nvPr/>
          </p:nvSpPr>
          <p:spPr>
            <a:xfrm>
              <a:off x="327487" y="2243070"/>
              <a:ext cx="2865847"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b="1" i="1" u="sng">
                  <a:cs typeface="Calibri"/>
                </a:rPr>
                <a:t>Situation</a:t>
              </a:r>
            </a:p>
            <a:p>
              <a:pPr marL="285750" indent="-285750">
                <a:buFont typeface="Arial"/>
                <a:buChar char="•"/>
              </a:pPr>
              <a:r>
                <a:rPr lang="en-US" sz="1200">
                  <a:cs typeface="Calibri"/>
                </a:rPr>
                <a:t>Plenty of available cash reserve</a:t>
              </a:r>
            </a:p>
            <a:p>
              <a:pPr marL="285750" indent="-285750">
                <a:buFont typeface="Arial"/>
                <a:buChar char="•"/>
              </a:pPr>
              <a:r>
                <a:rPr lang="en-US" sz="1200">
                  <a:cs typeface="Calibri"/>
                </a:rPr>
                <a:t>Interest rate near zero</a:t>
              </a:r>
            </a:p>
            <a:p>
              <a:pPr marL="285750" indent="-285750">
                <a:buFont typeface="Arial"/>
                <a:buChar char="•"/>
              </a:pPr>
              <a:r>
                <a:rPr lang="en-US" sz="1200">
                  <a:cs typeface="Calibri"/>
                </a:rPr>
                <a:t>Focus on business expansion/acquisition</a:t>
              </a:r>
            </a:p>
            <a:p>
              <a:r>
                <a:rPr lang="en-US" sz="1200" b="1" i="1" u="sng">
                  <a:cs typeface="Calibri"/>
                </a:rPr>
                <a:t>Purpose of Forecasting</a:t>
              </a:r>
            </a:p>
            <a:p>
              <a:pPr marL="285750" indent="-285750">
                <a:buFont typeface="Arial"/>
                <a:buChar char="•"/>
              </a:pPr>
              <a:r>
                <a:rPr lang="en-US" sz="1200">
                  <a:cs typeface="Calibri"/>
                </a:rPr>
                <a:t>Reasonable accuracy</a:t>
              </a:r>
            </a:p>
            <a:p>
              <a:pPr marL="285750" indent="-285750">
                <a:buFont typeface="Arial"/>
                <a:buChar char="•"/>
              </a:pPr>
              <a:r>
                <a:rPr lang="en-US" sz="1200">
                  <a:cs typeface="Calibri"/>
                </a:rPr>
                <a:t>Strategic investment planning through </a:t>
              </a:r>
              <a:r>
                <a:rPr lang="en-US" sz="1200" b="1" u="sng">
                  <a:cs typeface="Calibri"/>
                </a:rPr>
                <a:t>long-term forecasting</a:t>
              </a:r>
              <a:r>
                <a:rPr lang="en-US" sz="1400">
                  <a:cs typeface="Calibri"/>
                </a:rPr>
                <a:t>.</a:t>
              </a:r>
            </a:p>
            <a:p>
              <a:endParaRPr lang="en-US">
                <a:cs typeface="Calibri"/>
              </a:endParaRPr>
            </a:p>
          </p:txBody>
        </p:sp>
        <p:grpSp>
          <p:nvGrpSpPr>
            <p:cNvPr id="114" name="Group 113">
              <a:extLst>
                <a:ext uri="{FF2B5EF4-FFF2-40B4-BE49-F238E27FC236}">
                  <a16:creationId xmlns:a16="http://schemas.microsoft.com/office/drawing/2014/main" id="{6368B14D-F261-3BC7-2686-B8798D8B3705}"/>
                </a:ext>
              </a:extLst>
            </p:cNvPr>
            <p:cNvGrpSpPr/>
            <p:nvPr/>
          </p:nvGrpSpPr>
          <p:grpSpPr>
            <a:xfrm>
              <a:off x="499620" y="1627921"/>
              <a:ext cx="4427231" cy="600569"/>
              <a:chOff x="499620" y="1627921"/>
              <a:chExt cx="4427231" cy="600569"/>
            </a:xfrm>
          </p:grpSpPr>
          <p:sp>
            <p:nvSpPr>
              <p:cNvPr id="4" name="Rectangle 3">
                <a:extLst>
                  <a:ext uri="{FF2B5EF4-FFF2-40B4-BE49-F238E27FC236}">
                    <a16:creationId xmlns:a16="http://schemas.microsoft.com/office/drawing/2014/main" id="{CCFBB045-0888-0802-91E3-A011A3D74F53}"/>
                  </a:ext>
                </a:extLst>
              </p:cNvPr>
              <p:cNvSpPr/>
              <p:nvPr/>
            </p:nvSpPr>
            <p:spPr>
              <a:xfrm>
                <a:off x="499620" y="1714522"/>
                <a:ext cx="1400696" cy="425363"/>
              </a:xfrm>
              <a:prstGeom prst="rect">
                <a:avLst/>
              </a:prstGeom>
              <a:solidFill>
                <a:schemeClr val="accent1">
                  <a:alpha val="6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1600">
                    <a:cs typeface="Calibri"/>
                  </a:rPr>
                  <a:t>Cash Surplus</a:t>
                </a:r>
              </a:p>
            </p:txBody>
          </p:sp>
          <p:sp>
            <p:nvSpPr>
              <p:cNvPr id="5" name="Flowchart: Connector 4">
                <a:extLst>
                  <a:ext uri="{FF2B5EF4-FFF2-40B4-BE49-F238E27FC236}">
                    <a16:creationId xmlns:a16="http://schemas.microsoft.com/office/drawing/2014/main" id="{4D43D960-6BD6-CA03-E0FE-E0D74C873CCE}"/>
                  </a:ext>
                </a:extLst>
              </p:cNvPr>
              <p:cNvSpPr/>
              <p:nvPr/>
            </p:nvSpPr>
            <p:spPr>
              <a:xfrm>
                <a:off x="1824290" y="1627921"/>
                <a:ext cx="546518" cy="600569"/>
              </a:xfrm>
              <a:prstGeom prst="flowChartConnector">
                <a:avLst/>
              </a:prstGeom>
              <a:solidFill>
                <a:schemeClr val="accent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pic>
            <p:nvPicPr>
              <p:cNvPr id="7" name="Graphic 7" descr="Treasure chest with solid fill">
                <a:extLst>
                  <a:ext uri="{FF2B5EF4-FFF2-40B4-BE49-F238E27FC236}">
                    <a16:creationId xmlns:a16="http://schemas.microsoft.com/office/drawing/2014/main" id="{05896F59-D566-8B37-828F-A68FAFC517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14659" y="1716110"/>
                <a:ext cx="356318" cy="420712"/>
              </a:xfrm>
              <a:prstGeom prst="rect">
                <a:avLst/>
              </a:prstGeom>
            </p:spPr>
          </p:pic>
          <p:sp>
            <p:nvSpPr>
              <p:cNvPr id="9" name="Rectangle 8">
                <a:extLst>
                  <a:ext uri="{FF2B5EF4-FFF2-40B4-BE49-F238E27FC236}">
                    <a16:creationId xmlns:a16="http://schemas.microsoft.com/office/drawing/2014/main" id="{20828BD3-2720-3903-F9B7-0970AE97C02F}"/>
                  </a:ext>
                </a:extLst>
              </p:cNvPr>
              <p:cNvSpPr/>
              <p:nvPr/>
            </p:nvSpPr>
            <p:spPr>
              <a:xfrm>
                <a:off x="3526155" y="1714522"/>
                <a:ext cx="1400696" cy="425363"/>
              </a:xfrm>
              <a:prstGeom prst="rect">
                <a:avLst/>
              </a:prstGeom>
              <a:solidFill>
                <a:schemeClr val="accent1">
                  <a:alpha val="6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1600">
                    <a:cs typeface="Calibri"/>
                  </a:rPr>
                  <a:t>Cash Deficit</a:t>
                </a:r>
                <a:endParaRPr lang="en-IN" sz="1600"/>
              </a:p>
            </p:txBody>
          </p:sp>
          <p:sp>
            <p:nvSpPr>
              <p:cNvPr id="10" name="Flowchart: Connector 9">
                <a:extLst>
                  <a:ext uri="{FF2B5EF4-FFF2-40B4-BE49-F238E27FC236}">
                    <a16:creationId xmlns:a16="http://schemas.microsoft.com/office/drawing/2014/main" id="{C72C751A-DD8B-9E89-40F9-98BCA0AD69FF}"/>
                  </a:ext>
                </a:extLst>
              </p:cNvPr>
              <p:cNvSpPr/>
              <p:nvPr/>
            </p:nvSpPr>
            <p:spPr>
              <a:xfrm>
                <a:off x="3047783" y="1627921"/>
                <a:ext cx="546518" cy="600569"/>
              </a:xfrm>
              <a:prstGeom prst="flowChartConnector">
                <a:avLst/>
              </a:prstGeom>
              <a:solidFill>
                <a:schemeClr val="accent1">
                  <a:alpha val="9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pic>
            <p:nvPicPr>
              <p:cNvPr id="11" name="Graphic 11" descr="Bar graph with downward trend with solid fill">
                <a:extLst>
                  <a:ext uri="{FF2B5EF4-FFF2-40B4-BE49-F238E27FC236}">
                    <a16:creationId xmlns:a16="http://schemas.microsoft.com/office/drawing/2014/main" id="{7788DF71-0162-D4B6-260E-067212C2C2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84490" y="1715811"/>
                <a:ext cx="431890" cy="421308"/>
              </a:xfrm>
              <a:prstGeom prst="rect">
                <a:avLst/>
              </a:prstGeom>
            </p:spPr>
          </p:pic>
        </p:grpSp>
        <p:sp>
          <p:nvSpPr>
            <p:cNvPr id="12" name="TextBox 11">
              <a:extLst>
                <a:ext uri="{FF2B5EF4-FFF2-40B4-BE49-F238E27FC236}">
                  <a16:creationId xmlns:a16="http://schemas.microsoft.com/office/drawing/2014/main" id="{4F9B9919-9A0E-F852-1E24-B5505EC188DA}"/>
                </a:ext>
              </a:extLst>
            </p:cNvPr>
            <p:cNvSpPr txBox="1"/>
            <p:nvPr/>
          </p:nvSpPr>
          <p:spPr>
            <a:xfrm>
              <a:off x="3004324" y="2243069"/>
              <a:ext cx="3187817"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b="1" i="1" u="sng">
                  <a:cs typeface="Calibri"/>
                </a:rPr>
                <a:t>Situation</a:t>
              </a:r>
            </a:p>
            <a:p>
              <a:pPr marL="285750" indent="-285750">
                <a:buFont typeface="Arial"/>
                <a:buChar char="•"/>
              </a:pPr>
              <a:r>
                <a:rPr lang="en-US" sz="1200">
                  <a:cs typeface="Calibri"/>
                </a:rPr>
                <a:t>Utilized most of their revolvers</a:t>
              </a:r>
            </a:p>
            <a:p>
              <a:pPr marL="285750" indent="-285750">
                <a:buFont typeface="Arial"/>
                <a:buChar char="•"/>
              </a:pPr>
              <a:r>
                <a:rPr lang="en-US" sz="1200">
                  <a:cs typeface="Calibri"/>
                </a:rPr>
                <a:t>Delaying payables</a:t>
              </a:r>
            </a:p>
            <a:p>
              <a:pPr marL="285750" indent="-285750">
                <a:buFont typeface="Arial"/>
                <a:buChar char="•"/>
              </a:pPr>
              <a:r>
                <a:rPr lang="en-US" sz="1200">
                  <a:cs typeface="Calibri"/>
                </a:rPr>
                <a:t>Focus on tightly managing cash</a:t>
              </a:r>
            </a:p>
            <a:p>
              <a:r>
                <a:rPr lang="en-US" sz="1200" b="1" i="1" u="sng">
                  <a:cs typeface="Calibri"/>
                </a:rPr>
                <a:t>Purpose of Forecasting</a:t>
              </a:r>
            </a:p>
            <a:p>
              <a:pPr marL="285750" indent="-285750">
                <a:buFont typeface="Arial"/>
                <a:buChar char="•"/>
              </a:pPr>
              <a:r>
                <a:rPr lang="en-US" sz="1200">
                  <a:cs typeface="Calibri"/>
                </a:rPr>
                <a:t>High accuracy &amp; frequency</a:t>
              </a:r>
            </a:p>
            <a:p>
              <a:pPr marL="285750" indent="-285750">
                <a:buFont typeface="Arial"/>
                <a:buChar char="•"/>
              </a:pPr>
              <a:r>
                <a:rPr lang="en-US" sz="1200">
                  <a:cs typeface="Calibri"/>
                </a:rPr>
                <a:t>Estimate shortage of working capital with </a:t>
              </a:r>
              <a:r>
                <a:rPr lang="en-US" sz="1200" b="1" u="sng">
                  <a:cs typeface="Calibri"/>
                </a:rPr>
                <a:t>short-term forecasting</a:t>
              </a:r>
              <a:r>
                <a:rPr lang="en-US" sz="1200">
                  <a:cs typeface="Calibri"/>
                </a:rPr>
                <a:t>.</a:t>
              </a:r>
            </a:p>
            <a:p>
              <a:pPr marL="285750" indent="-285750">
                <a:buFont typeface="Arial"/>
                <a:buChar char="•"/>
              </a:pPr>
              <a:r>
                <a:rPr lang="en-US" sz="1200">
                  <a:cs typeface="Calibri"/>
                </a:rPr>
                <a:t>Prevent over-borrowing</a:t>
              </a:r>
            </a:p>
            <a:p>
              <a:endParaRPr lang="en-US">
                <a:cs typeface="Calibri"/>
              </a:endParaRPr>
            </a:p>
          </p:txBody>
        </p:sp>
      </p:grpSp>
      <p:sp>
        <p:nvSpPr>
          <p:cNvPr id="3" name="TextBox 2">
            <a:extLst>
              <a:ext uri="{FF2B5EF4-FFF2-40B4-BE49-F238E27FC236}">
                <a16:creationId xmlns:a16="http://schemas.microsoft.com/office/drawing/2014/main" id="{8D3185BE-FB37-0302-A3B4-2AC1A8AC8AAA}"/>
              </a:ext>
            </a:extLst>
          </p:cNvPr>
          <p:cNvSpPr txBox="1"/>
          <p:nvPr/>
        </p:nvSpPr>
        <p:spPr>
          <a:xfrm>
            <a:off x="7030939" y="230747"/>
            <a:ext cx="5066770" cy="29546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u="sng">
                <a:ea typeface="Calibri"/>
                <a:cs typeface="Calibri"/>
              </a:rPr>
              <a:t>Harris</a:t>
            </a:r>
            <a:r>
              <a:rPr lang="en-US" sz="1200">
                <a:ea typeface="Calibri"/>
                <a:cs typeface="Calibri"/>
              </a:rPr>
              <a:t>  , A leading national mechanical contractor, expert in design and engineering, construction, manufacturing &amp; end-to-end building systems with $600M in revenue &amp; having 900 projects inflowing every month. </a:t>
            </a:r>
          </a:p>
          <a:p>
            <a:endParaRPr lang="en-US" sz="1200">
              <a:ea typeface="Calibri"/>
              <a:cs typeface="Calibri"/>
            </a:endParaRPr>
          </a:p>
          <a:p>
            <a:pPr marL="171450" indent="-171450">
              <a:buFont typeface="Arial"/>
              <a:buChar char="•"/>
            </a:pPr>
            <a:r>
              <a:rPr lang="en-US" sz="1200">
                <a:ea typeface="Calibri"/>
                <a:cs typeface="Calibri"/>
              </a:rPr>
              <a:t> The treasury structure in Harris, AR, AP &amp; Payroll were forecasted using different models.                                                  </a:t>
            </a:r>
          </a:p>
          <a:p>
            <a:pPr marL="171450" indent="-171450">
              <a:buFont typeface="Arial"/>
              <a:buChar char="•"/>
            </a:pPr>
            <a:r>
              <a:rPr lang="en-US" sz="1200">
                <a:ea typeface="Calibri"/>
                <a:cs typeface="Calibri"/>
              </a:rPr>
              <a:t> The CFO spends 15+ hours each month on cashflow Forecasting.</a:t>
            </a:r>
          </a:p>
          <a:p>
            <a:pPr marL="171450" indent="-171450">
              <a:buFont typeface="Arial"/>
              <a:buChar char="•"/>
            </a:pPr>
            <a:r>
              <a:rPr lang="en-US" sz="1200">
                <a:ea typeface="Calibri"/>
                <a:cs typeface="Calibri"/>
              </a:rPr>
              <a:t> </a:t>
            </a:r>
            <a:r>
              <a:rPr lang="en-US" sz="1200">
                <a:ea typeface="+mn-lt"/>
                <a:cs typeface="+mn-lt"/>
              </a:rPr>
              <a:t>Data sourced from ERP &amp; FP&amp;A reports was not insightful.</a:t>
            </a:r>
          </a:p>
          <a:p>
            <a:pPr marL="171450" indent="-171450">
              <a:buFont typeface="Arial"/>
              <a:buChar char="•"/>
            </a:pPr>
            <a:r>
              <a:rPr lang="en-US" sz="1200">
                <a:ea typeface="Calibri"/>
                <a:cs typeface="Calibri"/>
              </a:rPr>
              <a:t>No use of Variance Analysis to see the difference between Actual &amp; Forecasted cash flows. Manual adjustments is used for modifications to cash forecasting.</a:t>
            </a:r>
          </a:p>
          <a:p>
            <a:pPr marL="171450" indent="-171450">
              <a:buFont typeface="Arial"/>
              <a:buChar char="•"/>
            </a:pPr>
            <a:r>
              <a:rPr lang="en-US" sz="1200">
                <a:ea typeface="Calibri"/>
                <a:cs typeface="Calibri"/>
              </a:rPr>
              <a:t>Lack of understanding of the future operations position of business </a:t>
            </a:r>
          </a:p>
          <a:p>
            <a:endParaRPr lang="en-US" sz="1200">
              <a:ea typeface="Calibri"/>
              <a:cs typeface="Calibri"/>
            </a:endParaRPr>
          </a:p>
          <a:p>
            <a:endParaRPr lang="en-US" sz="1200">
              <a:ea typeface="Calibri"/>
              <a:cs typeface="Calibri"/>
            </a:endParaRPr>
          </a:p>
          <a:p>
            <a:endParaRPr lang="en-US">
              <a:ea typeface="Calibri"/>
              <a:cs typeface="Calibri"/>
            </a:endParaRPr>
          </a:p>
        </p:txBody>
      </p:sp>
      <p:grpSp>
        <p:nvGrpSpPr>
          <p:cNvPr id="47" name="Group 46">
            <a:extLst>
              <a:ext uri="{FF2B5EF4-FFF2-40B4-BE49-F238E27FC236}">
                <a16:creationId xmlns:a16="http://schemas.microsoft.com/office/drawing/2014/main" id="{35295EC3-9578-9569-DEA3-4E90C814EE7A}"/>
              </a:ext>
            </a:extLst>
          </p:cNvPr>
          <p:cNvGrpSpPr/>
          <p:nvPr/>
        </p:nvGrpSpPr>
        <p:grpSpPr>
          <a:xfrm>
            <a:off x="5280070" y="923859"/>
            <a:ext cx="2021034" cy="1866373"/>
            <a:chOff x="7525329" y="2650276"/>
            <a:chExt cx="2470511" cy="2465189"/>
          </a:xfrm>
        </p:grpSpPr>
        <p:graphicFrame>
          <p:nvGraphicFramePr>
            <p:cNvPr id="6" name="Diagram 5">
              <a:extLst>
                <a:ext uri="{FF2B5EF4-FFF2-40B4-BE49-F238E27FC236}">
                  <a16:creationId xmlns:a16="http://schemas.microsoft.com/office/drawing/2014/main" id="{B0E92530-7C94-A721-35D2-7FB74C09D882}"/>
                </a:ext>
              </a:extLst>
            </p:cNvPr>
            <p:cNvGraphicFramePr/>
            <p:nvPr>
              <p:extLst>
                <p:ext uri="{D42A27DB-BD31-4B8C-83A1-F6EECF244321}">
                  <p14:modId xmlns:p14="http://schemas.microsoft.com/office/powerpoint/2010/main" val="2261595174"/>
                </p:ext>
              </p:extLst>
            </p:nvPr>
          </p:nvGraphicFramePr>
          <p:xfrm>
            <a:off x="7525329" y="2650276"/>
            <a:ext cx="2470511" cy="175432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cxnSp>
          <p:nvCxnSpPr>
            <p:cNvPr id="17" name="Straight Connector 16">
              <a:extLst>
                <a:ext uri="{FF2B5EF4-FFF2-40B4-BE49-F238E27FC236}">
                  <a16:creationId xmlns:a16="http://schemas.microsoft.com/office/drawing/2014/main" id="{6D7F8A73-A348-CB93-B4FF-8C2F12F59377}"/>
                </a:ext>
              </a:extLst>
            </p:cNvPr>
            <p:cNvCxnSpPr>
              <a:cxnSpLocks/>
            </p:cNvCxnSpPr>
            <p:nvPr/>
          </p:nvCxnSpPr>
          <p:spPr>
            <a:xfrm>
              <a:off x="8035047" y="4404603"/>
              <a:ext cx="0" cy="81871"/>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371B4D9-9919-4959-4888-9121ECAFEE59}"/>
                </a:ext>
              </a:extLst>
            </p:cNvPr>
            <p:cNvCxnSpPr>
              <a:cxnSpLocks/>
            </p:cNvCxnSpPr>
            <p:nvPr/>
          </p:nvCxnSpPr>
          <p:spPr>
            <a:xfrm>
              <a:off x="8848928" y="4396502"/>
              <a:ext cx="0" cy="899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AC5C354-5961-A306-A752-47DB75B9505B}"/>
                </a:ext>
              </a:extLst>
            </p:cNvPr>
            <p:cNvCxnSpPr>
              <a:cxnSpLocks/>
            </p:cNvCxnSpPr>
            <p:nvPr/>
          </p:nvCxnSpPr>
          <p:spPr>
            <a:xfrm>
              <a:off x="8035047" y="4486474"/>
              <a:ext cx="8138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4E09A2C-160A-00A9-A9A5-BBA9636C4C93}"/>
                </a:ext>
              </a:extLst>
            </p:cNvPr>
            <p:cNvCxnSpPr>
              <a:cxnSpLocks/>
            </p:cNvCxnSpPr>
            <p:nvPr/>
          </p:nvCxnSpPr>
          <p:spPr>
            <a:xfrm>
              <a:off x="8492247" y="4612949"/>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3BD2635-332F-99DD-95FC-D282DC98ADAA}"/>
                </a:ext>
              </a:extLst>
            </p:cNvPr>
            <p:cNvCxnSpPr>
              <a:cxnSpLocks/>
            </p:cNvCxnSpPr>
            <p:nvPr/>
          </p:nvCxnSpPr>
          <p:spPr>
            <a:xfrm>
              <a:off x="8509000" y="4486474"/>
              <a:ext cx="0" cy="126475"/>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45" name="Diagram 44">
              <a:extLst>
                <a:ext uri="{FF2B5EF4-FFF2-40B4-BE49-F238E27FC236}">
                  <a16:creationId xmlns:a16="http://schemas.microsoft.com/office/drawing/2014/main" id="{7733527C-4F20-F07E-D653-EFC047AE02F4}"/>
                </a:ext>
              </a:extLst>
            </p:cNvPr>
            <p:cNvGraphicFramePr/>
            <p:nvPr>
              <p:extLst>
                <p:ext uri="{D42A27DB-BD31-4B8C-83A1-F6EECF244321}">
                  <p14:modId xmlns:p14="http://schemas.microsoft.com/office/powerpoint/2010/main" val="3599574675"/>
                </p:ext>
              </p:extLst>
            </p:nvPr>
          </p:nvGraphicFramePr>
          <p:xfrm>
            <a:off x="8186735" y="4610115"/>
            <a:ext cx="841699" cy="50535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pSp>
      <p:grpSp>
        <p:nvGrpSpPr>
          <p:cNvPr id="16" name="Group 15">
            <a:extLst>
              <a:ext uri="{FF2B5EF4-FFF2-40B4-BE49-F238E27FC236}">
                <a16:creationId xmlns:a16="http://schemas.microsoft.com/office/drawing/2014/main" id="{A62A5A21-6A12-1B45-4E95-728A72E47E01}"/>
              </a:ext>
            </a:extLst>
          </p:cNvPr>
          <p:cNvGrpSpPr/>
          <p:nvPr/>
        </p:nvGrpSpPr>
        <p:grpSpPr>
          <a:xfrm>
            <a:off x="6556622" y="3910865"/>
            <a:ext cx="5600626" cy="2595076"/>
            <a:chOff x="5992237" y="3633878"/>
            <a:chExt cx="5600626" cy="2595076"/>
          </a:xfrm>
        </p:grpSpPr>
        <p:cxnSp>
          <p:nvCxnSpPr>
            <p:cNvPr id="61" name="Straight Arrow Connector 60">
              <a:extLst>
                <a:ext uri="{FF2B5EF4-FFF2-40B4-BE49-F238E27FC236}">
                  <a16:creationId xmlns:a16="http://schemas.microsoft.com/office/drawing/2014/main" id="{4D6FE76E-8058-5903-E1E5-3365EB48F23A}"/>
                </a:ext>
              </a:extLst>
            </p:cNvPr>
            <p:cNvCxnSpPr>
              <a:cxnSpLocks/>
            </p:cNvCxnSpPr>
            <p:nvPr/>
          </p:nvCxnSpPr>
          <p:spPr>
            <a:xfrm>
              <a:off x="8026214" y="4221163"/>
              <a:ext cx="3307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1AD9B690-8F0D-A03E-A531-B103335F1A42}"/>
                </a:ext>
              </a:extLst>
            </p:cNvPr>
            <p:cNvCxnSpPr>
              <a:cxnSpLocks/>
            </p:cNvCxnSpPr>
            <p:nvPr/>
          </p:nvCxnSpPr>
          <p:spPr>
            <a:xfrm>
              <a:off x="9065821" y="4221163"/>
              <a:ext cx="3307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53DEE29F-E037-C8B3-A64B-A96BB0F8A080}"/>
                </a:ext>
              </a:extLst>
            </p:cNvPr>
            <p:cNvGrpSpPr/>
            <p:nvPr/>
          </p:nvGrpSpPr>
          <p:grpSpPr>
            <a:xfrm>
              <a:off x="5992237" y="3633878"/>
              <a:ext cx="5600626" cy="2595076"/>
              <a:chOff x="5992237" y="3633878"/>
              <a:chExt cx="5600626" cy="2595076"/>
            </a:xfrm>
          </p:grpSpPr>
          <p:grpSp>
            <p:nvGrpSpPr>
              <p:cNvPr id="115" name="Group 114">
                <a:extLst>
                  <a:ext uri="{FF2B5EF4-FFF2-40B4-BE49-F238E27FC236}">
                    <a16:creationId xmlns:a16="http://schemas.microsoft.com/office/drawing/2014/main" id="{6B92B792-41AC-CAEE-237F-89CCDB430F98}"/>
                  </a:ext>
                </a:extLst>
              </p:cNvPr>
              <p:cNvGrpSpPr/>
              <p:nvPr/>
            </p:nvGrpSpPr>
            <p:grpSpPr>
              <a:xfrm>
                <a:off x="5992237" y="3982194"/>
                <a:ext cx="5600626" cy="1902877"/>
                <a:chOff x="5992237" y="3963380"/>
                <a:chExt cx="5600626" cy="1902877"/>
              </a:xfrm>
            </p:grpSpPr>
            <p:sp>
              <p:nvSpPr>
                <p:cNvPr id="60" name="Flowchart: Connector 59">
                  <a:extLst>
                    <a:ext uri="{FF2B5EF4-FFF2-40B4-BE49-F238E27FC236}">
                      <a16:creationId xmlns:a16="http://schemas.microsoft.com/office/drawing/2014/main" id="{0632FF3E-6198-A15A-E4A6-15EAB630B221}"/>
                    </a:ext>
                  </a:extLst>
                </p:cNvPr>
                <p:cNvSpPr/>
                <p:nvPr/>
              </p:nvSpPr>
              <p:spPr>
                <a:xfrm>
                  <a:off x="8477889" y="3963380"/>
                  <a:ext cx="514939" cy="515566"/>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id="{92CFAF93-8B6A-51D5-43CC-859D9893BE6E}"/>
                    </a:ext>
                  </a:extLst>
                </p:cNvPr>
                <p:cNvGrpSpPr/>
                <p:nvPr/>
              </p:nvGrpSpPr>
              <p:grpSpPr>
                <a:xfrm>
                  <a:off x="5992237" y="3963380"/>
                  <a:ext cx="2159542" cy="952807"/>
                  <a:chOff x="5992237" y="3963380"/>
                  <a:chExt cx="2159542" cy="952807"/>
                </a:xfrm>
              </p:grpSpPr>
              <p:sp>
                <p:nvSpPr>
                  <p:cNvPr id="54" name="Flowchart: Connector 53">
                    <a:extLst>
                      <a:ext uri="{FF2B5EF4-FFF2-40B4-BE49-F238E27FC236}">
                        <a16:creationId xmlns:a16="http://schemas.microsoft.com/office/drawing/2014/main" id="{552926DF-9F01-5BE9-650A-C2B411B14D68}"/>
                      </a:ext>
                    </a:extLst>
                  </p:cNvPr>
                  <p:cNvSpPr/>
                  <p:nvPr/>
                </p:nvSpPr>
                <p:spPr>
                  <a:xfrm>
                    <a:off x="6244079" y="3963380"/>
                    <a:ext cx="514939" cy="515566"/>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Flowchart: Connector 54">
                    <a:extLst>
                      <a:ext uri="{FF2B5EF4-FFF2-40B4-BE49-F238E27FC236}">
                        <a16:creationId xmlns:a16="http://schemas.microsoft.com/office/drawing/2014/main" id="{61C22CE4-6B12-05AD-347D-9C3BA8782312}"/>
                      </a:ext>
                    </a:extLst>
                  </p:cNvPr>
                  <p:cNvSpPr/>
                  <p:nvPr/>
                </p:nvSpPr>
                <p:spPr>
                  <a:xfrm>
                    <a:off x="7390341" y="3963380"/>
                    <a:ext cx="514939" cy="515566"/>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7" name="Straight Arrow Connector 56">
                    <a:extLst>
                      <a:ext uri="{FF2B5EF4-FFF2-40B4-BE49-F238E27FC236}">
                        <a16:creationId xmlns:a16="http://schemas.microsoft.com/office/drawing/2014/main" id="{D6948C69-4A76-E946-68EB-7F0B6B12FD6A}"/>
                      </a:ext>
                    </a:extLst>
                  </p:cNvPr>
                  <p:cNvCxnSpPr>
                    <a:cxnSpLocks/>
                  </p:cNvCxnSpPr>
                  <p:nvPr/>
                </p:nvCxnSpPr>
                <p:spPr>
                  <a:xfrm>
                    <a:off x="6906638" y="4221163"/>
                    <a:ext cx="3307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FEC331EB-3299-4C3D-F32F-3E004C506F78}"/>
                      </a:ext>
                    </a:extLst>
                  </p:cNvPr>
                  <p:cNvSpPr txBox="1"/>
                  <p:nvPr/>
                </p:nvSpPr>
                <p:spPr>
                  <a:xfrm>
                    <a:off x="5992237" y="4516079"/>
                    <a:ext cx="1147864" cy="400108"/>
                  </a:xfrm>
                  <a:prstGeom prst="rect">
                    <a:avLst/>
                  </a:prstGeom>
                  <a:noFill/>
                </p:spPr>
                <p:txBody>
                  <a:bodyPr wrap="square" rtlCol="0">
                    <a:spAutoFit/>
                  </a:bodyPr>
                  <a:lstStyle/>
                  <a:p>
                    <a:r>
                      <a:rPr lang="en-IN" sz="1000"/>
                      <a:t>AP, AR, Billing jobs &amp; Payroll data</a:t>
                    </a:r>
                  </a:p>
                </p:txBody>
              </p:sp>
              <p:sp>
                <p:nvSpPr>
                  <p:cNvPr id="63" name="TextBox 62">
                    <a:extLst>
                      <a:ext uri="{FF2B5EF4-FFF2-40B4-BE49-F238E27FC236}">
                        <a16:creationId xmlns:a16="http://schemas.microsoft.com/office/drawing/2014/main" id="{9AACCD9D-6CAB-E193-709E-FA3E559CB214}"/>
                      </a:ext>
                    </a:extLst>
                  </p:cNvPr>
                  <p:cNvSpPr txBox="1"/>
                  <p:nvPr/>
                </p:nvSpPr>
                <p:spPr>
                  <a:xfrm>
                    <a:off x="7368035" y="4516077"/>
                    <a:ext cx="783744" cy="400110"/>
                  </a:xfrm>
                  <a:prstGeom prst="rect">
                    <a:avLst/>
                  </a:prstGeom>
                  <a:noFill/>
                </p:spPr>
                <p:txBody>
                  <a:bodyPr wrap="square" rtlCol="0">
                    <a:spAutoFit/>
                  </a:bodyPr>
                  <a:lstStyle/>
                  <a:p>
                    <a:r>
                      <a:rPr lang="en-IN" sz="1000"/>
                      <a:t>AI Cash Forecasting</a:t>
                    </a:r>
                  </a:p>
                </p:txBody>
              </p:sp>
            </p:grpSp>
            <p:grpSp>
              <p:nvGrpSpPr>
                <p:cNvPr id="65" name="Group 64">
                  <a:extLst>
                    <a:ext uri="{FF2B5EF4-FFF2-40B4-BE49-F238E27FC236}">
                      <a16:creationId xmlns:a16="http://schemas.microsoft.com/office/drawing/2014/main" id="{1C754949-46A9-5F26-0094-DF27562F2ABB}"/>
                    </a:ext>
                  </a:extLst>
                </p:cNvPr>
                <p:cNvGrpSpPr/>
                <p:nvPr/>
              </p:nvGrpSpPr>
              <p:grpSpPr>
                <a:xfrm>
                  <a:off x="9365072" y="3963380"/>
                  <a:ext cx="2227791" cy="1380853"/>
                  <a:chOff x="6114488" y="3963380"/>
                  <a:chExt cx="2227791" cy="1380853"/>
                </a:xfrm>
              </p:grpSpPr>
              <p:sp>
                <p:nvSpPr>
                  <p:cNvPr id="66" name="Flowchart: Connector 65">
                    <a:extLst>
                      <a:ext uri="{FF2B5EF4-FFF2-40B4-BE49-F238E27FC236}">
                        <a16:creationId xmlns:a16="http://schemas.microsoft.com/office/drawing/2014/main" id="{68609B53-6A47-5A8F-DD80-4F8674E538EF}"/>
                      </a:ext>
                    </a:extLst>
                  </p:cNvPr>
                  <p:cNvSpPr/>
                  <p:nvPr/>
                </p:nvSpPr>
                <p:spPr>
                  <a:xfrm>
                    <a:off x="6244079" y="3963380"/>
                    <a:ext cx="514939" cy="515566"/>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Flowchart: Connector 66">
                    <a:extLst>
                      <a:ext uri="{FF2B5EF4-FFF2-40B4-BE49-F238E27FC236}">
                        <a16:creationId xmlns:a16="http://schemas.microsoft.com/office/drawing/2014/main" id="{E70E0227-DBB9-6D3F-3CEA-CAE72876B6D8}"/>
                      </a:ext>
                    </a:extLst>
                  </p:cNvPr>
                  <p:cNvSpPr/>
                  <p:nvPr/>
                </p:nvSpPr>
                <p:spPr>
                  <a:xfrm>
                    <a:off x="7390341" y="3963380"/>
                    <a:ext cx="514939" cy="515566"/>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8" name="Straight Arrow Connector 67">
                    <a:extLst>
                      <a:ext uri="{FF2B5EF4-FFF2-40B4-BE49-F238E27FC236}">
                        <a16:creationId xmlns:a16="http://schemas.microsoft.com/office/drawing/2014/main" id="{650DA192-4315-6CA9-5E6B-7092AB56168D}"/>
                      </a:ext>
                    </a:extLst>
                  </p:cNvPr>
                  <p:cNvCxnSpPr>
                    <a:cxnSpLocks/>
                  </p:cNvCxnSpPr>
                  <p:nvPr/>
                </p:nvCxnSpPr>
                <p:spPr>
                  <a:xfrm>
                    <a:off x="6906638" y="4221163"/>
                    <a:ext cx="3307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24D5D4AC-ABAE-D19B-EFE2-7333967C95C7}"/>
                      </a:ext>
                    </a:extLst>
                  </p:cNvPr>
                  <p:cNvSpPr txBox="1"/>
                  <p:nvPr/>
                </p:nvSpPr>
                <p:spPr>
                  <a:xfrm>
                    <a:off x="6114488" y="4516078"/>
                    <a:ext cx="1147864" cy="400110"/>
                  </a:xfrm>
                  <a:prstGeom prst="rect">
                    <a:avLst/>
                  </a:prstGeom>
                  <a:noFill/>
                </p:spPr>
                <p:txBody>
                  <a:bodyPr wrap="square" lIns="91440" tIns="45720" rIns="91440" bIns="45720" rtlCol="0" anchor="t">
                    <a:spAutoFit/>
                  </a:bodyPr>
                  <a:lstStyle/>
                  <a:p>
                    <a:r>
                      <a:rPr lang="en-IN" sz="1000">
                        <a:cs typeface="Calibri"/>
                      </a:rPr>
                      <a:t>Variance Analysis with Drill Downs</a:t>
                    </a:r>
                  </a:p>
                </p:txBody>
              </p:sp>
              <p:sp>
                <p:nvSpPr>
                  <p:cNvPr id="70" name="TextBox 69">
                    <a:extLst>
                      <a:ext uri="{FF2B5EF4-FFF2-40B4-BE49-F238E27FC236}">
                        <a16:creationId xmlns:a16="http://schemas.microsoft.com/office/drawing/2014/main" id="{1558C927-8486-3A6E-C6CC-974EF3F4011C}"/>
                      </a:ext>
                    </a:extLst>
                  </p:cNvPr>
                  <p:cNvSpPr txBox="1"/>
                  <p:nvPr/>
                </p:nvSpPr>
                <p:spPr>
                  <a:xfrm>
                    <a:off x="7356830" y="4482459"/>
                    <a:ext cx="985449" cy="861774"/>
                  </a:xfrm>
                  <a:prstGeom prst="rect">
                    <a:avLst/>
                  </a:prstGeom>
                  <a:noFill/>
                </p:spPr>
                <p:txBody>
                  <a:bodyPr wrap="square" lIns="91440" tIns="45720" rIns="91440" bIns="45720" rtlCol="0" anchor="t">
                    <a:spAutoFit/>
                  </a:bodyPr>
                  <a:lstStyle/>
                  <a:p>
                    <a:r>
                      <a:rPr lang="en-IN" sz="1000"/>
                      <a:t>Enables leadership team to take informed decisions</a:t>
                    </a:r>
                    <a:endParaRPr lang="en-US"/>
                  </a:p>
                </p:txBody>
              </p:sp>
            </p:grpSp>
            <p:cxnSp>
              <p:nvCxnSpPr>
                <p:cNvPr id="72" name="Straight Arrow Connector 71">
                  <a:extLst>
                    <a:ext uri="{FF2B5EF4-FFF2-40B4-BE49-F238E27FC236}">
                      <a16:creationId xmlns:a16="http://schemas.microsoft.com/office/drawing/2014/main" id="{7BA8887A-0EBF-FED4-FB5D-71C7E2197AE8}"/>
                    </a:ext>
                  </a:extLst>
                </p:cNvPr>
                <p:cNvCxnSpPr>
                  <a:cxnSpLocks/>
                </p:cNvCxnSpPr>
                <p:nvPr/>
              </p:nvCxnSpPr>
              <p:spPr>
                <a:xfrm rot="16200000" flipV="1">
                  <a:off x="7475684" y="5081557"/>
                  <a:ext cx="3307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Flowchart: Connector 72">
                  <a:extLst>
                    <a:ext uri="{FF2B5EF4-FFF2-40B4-BE49-F238E27FC236}">
                      <a16:creationId xmlns:a16="http://schemas.microsoft.com/office/drawing/2014/main" id="{78A3A14A-F453-4A98-4256-A3CD3D832437}"/>
                    </a:ext>
                  </a:extLst>
                </p:cNvPr>
                <p:cNvSpPr/>
                <p:nvPr/>
              </p:nvSpPr>
              <p:spPr>
                <a:xfrm>
                  <a:off x="7390341" y="5350691"/>
                  <a:ext cx="514939" cy="515566"/>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5" name="TextBox 74">
                <a:extLst>
                  <a:ext uri="{FF2B5EF4-FFF2-40B4-BE49-F238E27FC236}">
                    <a16:creationId xmlns:a16="http://schemas.microsoft.com/office/drawing/2014/main" id="{0A7BCF9D-9B21-E49A-51C3-87FD36EB5CE7}"/>
                  </a:ext>
                </a:extLst>
              </p:cNvPr>
              <p:cNvSpPr txBox="1"/>
              <p:nvPr/>
            </p:nvSpPr>
            <p:spPr>
              <a:xfrm>
                <a:off x="8227710" y="4536529"/>
                <a:ext cx="1147864" cy="553998"/>
              </a:xfrm>
              <a:prstGeom prst="rect">
                <a:avLst/>
              </a:prstGeom>
              <a:noFill/>
            </p:spPr>
            <p:txBody>
              <a:bodyPr wrap="square" lIns="91440" tIns="45720" rIns="91440" bIns="45720" rtlCol="0" anchor="t">
                <a:spAutoFit/>
              </a:bodyPr>
              <a:lstStyle/>
              <a:p>
                <a:r>
                  <a:rPr lang="en-IN" sz="1000"/>
                  <a:t>Automated Forecast for Weekly, Monthly</a:t>
                </a:r>
                <a:endParaRPr lang="en-IN" sz="1000">
                  <a:cs typeface="Calibri"/>
                </a:endParaRPr>
              </a:p>
            </p:txBody>
          </p:sp>
          <p:pic>
            <p:nvPicPr>
              <p:cNvPr id="116" name="Graphic 116" descr="Server with solid fill">
                <a:extLst>
                  <a:ext uri="{FF2B5EF4-FFF2-40B4-BE49-F238E27FC236}">
                    <a16:creationId xmlns:a16="http://schemas.microsoft.com/office/drawing/2014/main" id="{D930796A-C747-DC38-6FB3-4733C0CC40A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333564" y="4057350"/>
                <a:ext cx="354107" cy="376519"/>
              </a:xfrm>
              <a:prstGeom prst="rect">
                <a:avLst/>
              </a:prstGeom>
            </p:spPr>
          </p:pic>
          <p:pic>
            <p:nvPicPr>
              <p:cNvPr id="147" name="Graphic 147" descr="Aperture with solid fill">
                <a:extLst>
                  <a:ext uri="{FF2B5EF4-FFF2-40B4-BE49-F238E27FC236}">
                    <a16:creationId xmlns:a16="http://schemas.microsoft.com/office/drawing/2014/main" id="{E2137287-4B17-D8CB-A979-7C169C8D8D0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431742" y="4023733"/>
                <a:ext cx="454960" cy="432549"/>
              </a:xfrm>
              <a:prstGeom prst="rect">
                <a:avLst/>
              </a:prstGeom>
            </p:spPr>
          </p:pic>
          <p:pic>
            <p:nvPicPr>
              <p:cNvPr id="103" name="Graphic 103" descr="Play with solid fill">
                <a:extLst>
                  <a:ext uri="{FF2B5EF4-FFF2-40B4-BE49-F238E27FC236}">
                    <a16:creationId xmlns:a16="http://schemas.microsoft.com/office/drawing/2014/main" id="{48642DEC-CD70-92D0-7C86-34F4FD1E183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598736" y="4060917"/>
                <a:ext cx="376520" cy="398932"/>
              </a:xfrm>
              <a:prstGeom prst="rect">
                <a:avLst/>
              </a:prstGeom>
            </p:spPr>
          </p:pic>
          <p:pic>
            <p:nvPicPr>
              <p:cNvPr id="104" name="Graphic 104" descr="Business Growth with solid fill">
                <a:extLst>
                  <a:ext uri="{FF2B5EF4-FFF2-40B4-BE49-F238E27FC236}">
                    <a16:creationId xmlns:a16="http://schemas.microsoft.com/office/drawing/2014/main" id="{D7D1F88F-C5CE-7C00-1023-10E4F87EFC3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681448" y="4057350"/>
                <a:ext cx="466166" cy="454960"/>
              </a:xfrm>
              <a:prstGeom prst="rect">
                <a:avLst/>
              </a:prstGeom>
            </p:spPr>
          </p:pic>
          <p:pic>
            <p:nvPicPr>
              <p:cNvPr id="105" name="Graphic 105" descr="Voice with solid fill">
                <a:extLst>
                  <a:ext uri="{FF2B5EF4-FFF2-40B4-BE49-F238E27FC236}">
                    <a16:creationId xmlns:a16="http://schemas.microsoft.com/office/drawing/2014/main" id="{980EE493-9942-008F-F15E-35873B2B032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504830" y="4012527"/>
                <a:ext cx="466165" cy="466164"/>
              </a:xfrm>
              <a:prstGeom prst="rect">
                <a:avLst/>
              </a:prstGeom>
            </p:spPr>
          </p:pic>
          <p:pic>
            <p:nvPicPr>
              <p:cNvPr id="320" name="Graphic 320" descr="Bank with solid fill">
                <a:extLst>
                  <a:ext uri="{FF2B5EF4-FFF2-40B4-BE49-F238E27FC236}">
                    <a16:creationId xmlns:a16="http://schemas.microsoft.com/office/drawing/2014/main" id="{8059ECB9-AC73-14A5-7EDC-30765AF4869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445265" y="5388531"/>
                <a:ext cx="421730" cy="448005"/>
              </a:xfrm>
              <a:prstGeom prst="rect">
                <a:avLst/>
              </a:prstGeom>
            </p:spPr>
          </p:pic>
          <p:sp>
            <p:nvSpPr>
              <p:cNvPr id="429" name="TextBox 428">
                <a:extLst>
                  <a:ext uri="{FF2B5EF4-FFF2-40B4-BE49-F238E27FC236}">
                    <a16:creationId xmlns:a16="http://schemas.microsoft.com/office/drawing/2014/main" id="{B0FCC2EF-3684-80E2-81CF-E2EACD9D47AD}"/>
                  </a:ext>
                </a:extLst>
              </p:cNvPr>
              <p:cNvSpPr txBox="1"/>
              <p:nvPr/>
            </p:nvSpPr>
            <p:spPr>
              <a:xfrm>
                <a:off x="6630576" y="3633878"/>
                <a:ext cx="118047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Automatic Aggregation</a:t>
                </a:r>
                <a:endParaRPr lang="en-US" sz="1200"/>
              </a:p>
            </p:txBody>
          </p:sp>
          <p:sp>
            <p:nvSpPr>
              <p:cNvPr id="430" name="TextBox 429">
                <a:extLst>
                  <a:ext uri="{FF2B5EF4-FFF2-40B4-BE49-F238E27FC236}">
                    <a16:creationId xmlns:a16="http://schemas.microsoft.com/office/drawing/2014/main" id="{6C8BB6C7-878E-D984-A3B0-7A050F8DC908}"/>
                  </a:ext>
                </a:extLst>
              </p:cNvPr>
              <p:cNvSpPr txBox="1"/>
              <p:nvPr/>
            </p:nvSpPr>
            <p:spPr>
              <a:xfrm>
                <a:off x="6601918" y="5859622"/>
                <a:ext cx="257331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Automatic</a:t>
                </a:r>
                <a:r>
                  <a:rPr lang="en-US">
                    <a:cs typeface="Calibri"/>
                  </a:rPr>
                  <a:t> </a:t>
                </a:r>
                <a:r>
                  <a:rPr lang="en-US" sz="1200">
                    <a:cs typeface="Calibri"/>
                  </a:rPr>
                  <a:t>Aggregation of bank files </a:t>
                </a:r>
              </a:p>
            </p:txBody>
          </p:sp>
        </p:grpSp>
      </p:grpSp>
      <p:sp>
        <p:nvSpPr>
          <p:cNvPr id="13" name="TextBox 12">
            <a:extLst>
              <a:ext uri="{FF2B5EF4-FFF2-40B4-BE49-F238E27FC236}">
                <a16:creationId xmlns:a16="http://schemas.microsoft.com/office/drawing/2014/main" id="{CF54098A-E191-6CF2-9EF4-715EDB8AA696}"/>
              </a:ext>
            </a:extLst>
          </p:cNvPr>
          <p:cNvSpPr txBox="1"/>
          <p:nvPr/>
        </p:nvSpPr>
        <p:spPr>
          <a:xfrm>
            <a:off x="0" y="3703987"/>
            <a:ext cx="6011180" cy="1569660"/>
          </a:xfrm>
          <a:prstGeom prst="rect">
            <a:avLst/>
          </a:prstGeom>
          <a:noFill/>
        </p:spPr>
        <p:txBody>
          <a:bodyPr wrap="square" rtlCol="0">
            <a:spAutoFit/>
          </a:bodyPr>
          <a:lstStyle/>
          <a:p>
            <a:pPr marL="171450" indent="-171450">
              <a:buFont typeface="Wingdings" panose="05000000000000000000" pitchFamily="2" charset="2"/>
              <a:buChar char="q"/>
            </a:pPr>
            <a:r>
              <a:rPr lang="en-US" sz="1200"/>
              <a:t>AI and ML automate cash flow forecasting, ensuring standardized assumptions and factors, saving time, and providing highly accurate forecasts.</a:t>
            </a:r>
          </a:p>
          <a:p>
            <a:pPr marL="171450" indent="-171450">
              <a:buFont typeface="Wingdings" panose="05000000000000000000" pitchFamily="2" charset="2"/>
              <a:buChar char="q"/>
            </a:pPr>
            <a:r>
              <a:rPr lang="en-US" sz="1200"/>
              <a:t>A multi-level procedure enhances forecasting precision, integrating with treasury platforms to determine optimal calculation methods for each category, improving accuracy.</a:t>
            </a:r>
          </a:p>
          <a:p>
            <a:pPr marL="171450" indent="-171450">
              <a:buFont typeface="Wingdings" panose="05000000000000000000" pitchFamily="2" charset="2"/>
              <a:buChar char="q"/>
            </a:pPr>
            <a:r>
              <a:rPr lang="en-US" sz="1200"/>
              <a:t>Consideration of multiple influencing factors in forecasting is facilitated by statistical models and machine learning, resulting in more accurate forecasts.</a:t>
            </a:r>
          </a:p>
          <a:p>
            <a:pPr marL="171450" indent="-171450">
              <a:buFont typeface="Wingdings" panose="05000000000000000000" pitchFamily="2" charset="2"/>
              <a:buChar char="q"/>
            </a:pPr>
            <a:r>
              <a:rPr lang="en-US" sz="1200"/>
              <a:t>Accurate forecasting relies on analyzing historical data using ML models calibrated to categorize recurring events and filter out outliers for precise projections.</a:t>
            </a:r>
            <a:endParaRPr lang="en-IN" sz="1200"/>
          </a:p>
        </p:txBody>
      </p:sp>
      <p:sp>
        <p:nvSpPr>
          <p:cNvPr id="19" name="TextBox 18">
            <a:extLst>
              <a:ext uri="{FF2B5EF4-FFF2-40B4-BE49-F238E27FC236}">
                <a16:creationId xmlns:a16="http://schemas.microsoft.com/office/drawing/2014/main" id="{FA277E68-B66F-1EE1-38E1-7C1C7F6386CC}"/>
              </a:ext>
            </a:extLst>
          </p:cNvPr>
          <p:cNvSpPr txBox="1"/>
          <p:nvPr/>
        </p:nvSpPr>
        <p:spPr>
          <a:xfrm>
            <a:off x="6315061" y="3058265"/>
            <a:ext cx="6096000" cy="738664"/>
          </a:xfrm>
          <a:prstGeom prst="rect">
            <a:avLst/>
          </a:prstGeom>
          <a:noFill/>
        </p:spPr>
        <p:txBody>
          <a:bodyPr wrap="square" lIns="91440" tIns="45720" rIns="91440" bIns="45720" anchor="t">
            <a:spAutoFit/>
          </a:bodyPr>
          <a:lstStyle/>
          <a:p>
            <a:endParaRPr lang="en-US" sz="1800">
              <a:ea typeface="Calibri"/>
              <a:cs typeface="Calibri"/>
            </a:endParaRPr>
          </a:p>
          <a:p>
            <a:r>
              <a:rPr lang="en-US" sz="1200">
                <a:ea typeface="Calibri"/>
                <a:cs typeface="Calibri"/>
              </a:rPr>
              <a:t>With the AI forecasting solution provided by </a:t>
            </a:r>
            <a:r>
              <a:rPr lang="en-US" sz="1200" b="1">
                <a:ea typeface="Calibri"/>
                <a:cs typeface="Calibri"/>
              </a:rPr>
              <a:t>HighRadius , Harris </a:t>
            </a:r>
            <a:r>
              <a:rPr lang="en-US" sz="1200">
                <a:ea typeface="Calibri"/>
                <a:cs typeface="Calibri"/>
              </a:rPr>
              <a:t>would shift from</a:t>
            </a:r>
            <a:r>
              <a:rPr lang="en-US" sz="1200" b="1">
                <a:ea typeface="Calibri"/>
                <a:cs typeface="Calibri"/>
              </a:rPr>
              <a:t> indirect</a:t>
            </a:r>
            <a:r>
              <a:rPr lang="en-US" sz="1200">
                <a:ea typeface="Calibri"/>
                <a:cs typeface="Calibri"/>
              </a:rPr>
              <a:t> to</a:t>
            </a:r>
            <a:r>
              <a:rPr lang="en-US" sz="1200" b="1">
                <a:ea typeface="Calibri"/>
                <a:cs typeface="Calibri"/>
              </a:rPr>
              <a:t> direct</a:t>
            </a:r>
            <a:r>
              <a:rPr lang="en-US" sz="1200">
                <a:ea typeface="Calibri"/>
                <a:cs typeface="Calibri"/>
              </a:rPr>
              <a:t> method of cash forecasting.</a:t>
            </a:r>
          </a:p>
        </p:txBody>
      </p:sp>
      <p:sp>
        <p:nvSpPr>
          <p:cNvPr id="140" name="Arrow: Left 139">
            <a:extLst>
              <a:ext uri="{FF2B5EF4-FFF2-40B4-BE49-F238E27FC236}">
                <a16:creationId xmlns:a16="http://schemas.microsoft.com/office/drawing/2014/main" id="{83F3E977-EBD6-99C4-F8FB-F3E567657044}"/>
              </a:ext>
            </a:extLst>
          </p:cNvPr>
          <p:cNvSpPr/>
          <p:nvPr/>
        </p:nvSpPr>
        <p:spPr>
          <a:xfrm>
            <a:off x="6843889" y="978369"/>
            <a:ext cx="366888" cy="22577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TextBox 324">
            <a:extLst>
              <a:ext uri="{FF2B5EF4-FFF2-40B4-BE49-F238E27FC236}">
                <a16:creationId xmlns:a16="http://schemas.microsoft.com/office/drawing/2014/main" id="{E07EF8C3-8A9C-910E-1BC4-309B9EB3F89D}"/>
              </a:ext>
            </a:extLst>
          </p:cNvPr>
          <p:cNvSpPr txBox="1"/>
          <p:nvPr/>
        </p:nvSpPr>
        <p:spPr>
          <a:xfrm>
            <a:off x="9654446" y="5628249"/>
            <a:ext cx="228464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ü"/>
            </a:pPr>
            <a:r>
              <a:rPr lang="en-US" sz="1200">
                <a:ea typeface="+mn-lt"/>
                <a:cs typeface="+mn-lt"/>
              </a:rPr>
              <a:t>Utilize all available data to enhance the precision of your forecast.</a:t>
            </a:r>
          </a:p>
          <a:p>
            <a:pPr marL="285750" indent="-285750">
              <a:buFont typeface="Wingdings"/>
              <a:buChar char="ü"/>
            </a:pPr>
            <a:r>
              <a:rPr lang="en-US" sz="1200">
                <a:ea typeface="Calibri"/>
                <a:cs typeface="Calibri"/>
              </a:rPr>
              <a:t>Attain visibility of cash across various projects.</a:t>
            </a:r>
          </a:p>
        </p:txBody>
      </p:sp>
      <p:graphicFrame>
        <p:nvGraphicFramePr>
          <p:cNvPr id="97" name="Diagram 96">
            <a:extLst>
              <a:ext uri="{FF2B5EF4-FFF2-40B4-BE49-F238E27FC236}">
                <a16:creationId xmlns:a16="http://schemas.microsoft.com/office/drawing/2014/main" id="{28A3DC80-AEF8-738C-94D7-60BD6703CC93}"/>
              </a:ext>
            </a:extLst>
          </p:cNvPr>
          <p:cNvGraphicFramePr/>
          <p:nvPr>
            <p:extLst>
              <p:ext uri="{D42A27DB-BD31-4B8C-83A1-F6EECF244321}">
                <p14:modId xmlns:p14="http://schemas.microsoft.com/office/powerpoint/2010/main" val="2733943492"/>
              </p:ext>
            </p:extLst>
          </p:nvPr>
        </p:nvGraphicFramePr>
        <p:xfrm>
          <a:off x="734263" y="5744755"/>
          <a:ext cx="5625352" cy="1153040"/>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sp>
        <p:nvSpPr>
          <p:cNvPr id="89" name="Rectangle: Rounded Corners 88">
            <a:extLst>
              <a:ext uri="{FF2B5EF4-FFF2-40B4-BE49-F238E27FC236}">
                <a16:creationId xmlns:a16="http://schemas.microsoft.com/office/drawing/2014/main" id="{8C0A3F51-6D30-DBDB-2936-54DE55797354}"/>
              </a:ext>
            </a:extLst>
          </p:cNvPr>
          <p:cNvSpPr/>
          <p:nvPr/>
        </p:nvSpPr>
        <p:spPr>
          <a:xfrm>
            <a:off x="1490382" y="5424269"/>
            <a:ext cx="3927038" cy="43329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a:ea typeface="Calibri"/>
                <a:cs typeface="Calibri"/>
              </a:rPr>
              <a:t>Results after implementing AI- Enabled solution</a:t>
            </a:r>
            <a:endParaRPr lang="en-US" sz="1400"/>
          </a:p>
        </p:txBody>
      </p:sp>
      <p:sp>
        <p:nvSpPr>
          <p:cNvPr id="90" name="Arrow: Right 89">
            <a:extLst>
              <a:ext uri="{FF2B5EF4-FFF2-40B4-BE49-F238E27FC236}">
                <a16:creationId xmlns:a16="http://schemas.microsoft.com/office/drawing/2014/main" id="{95299431-84DA-E6F4-2110-EDF8001EBEF5}"/>
              </a:ext>
            </a:extLst>
          </p:cNvPr>
          <p:cNvSpPr/>
          <p:nvPr/>
        </p:nvSpPr>
        <p:spPr>
          <a:xfrm rot="10800000">
            <a:off x="5548312" y="5572124"/>
            <a:ext cx="952499" cy="16933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urved Down 19">
            <a:extLst>
              <a:ext uri="{FF2B5EF4-FFF2-40B4-BE49-F238E27FC236}">
                <a16:creationId xmlns:a16="http://schemas.microsoft.com/office/drawing/2014/main" id="{363FD518-432A-11B9-3726-F8C7977791CB}"/>
              </a:ext>
            </a:extLst>
          </p:cNvPr>
          <p:cNvSpPr/>
          <p:nvPr/>
        </p:nvSpPr>
        <p:spPr>
          <a:xfrm flipH="1">
            <a:off x="1090908" y="5406163"/>
            <a:ext cx="458145" cy="433293"/>
          </a:xfrm>
          <a:prstGeom prst="curvedDownArrow">
            <a:avLst>
              <a:gd name="adj1" fmla="val 25000"/>
              <a:gd name="adj2" fmla="val 52868"/>
              <a:gd name="adj3" fmla="val 4745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3501417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9B5B3C5-A599-465B-B2B9-866E8B208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C84982-7DD0-43B1-8A2D-BFA4DF1B4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grpSp>
        <p:nvGrpSpPr>
          <p:cNvPr id="13" name="Decorative Circles">
            <a:extLst>
              <a:ext uri="{FF2B5EF4-FFF2-40B4-BE49-F238E27FC236}">
                <a16:creationId xmlns:a16="http://schemas.microsoft.com/office/drawing/2014/main" id="{1D912E1C-3BBA-42F0-A3EE-FEC382E7230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2001" cy="6858001"/>
            <a:chOff x="-1" y="-1"/>
            <a:chExt cx="12192001" cy="6858001"/>
          </a:xfrm>
        </p:grpSpPr>
        <p:sp>
          <p:nvSpPr>
            <p:cNvPr id="14" name="Oval 13">
              <a:extLst>
                <a:ext uri="{FF2B5EF4-FFF2-40B4-BE49-F238E27FC236}">
                  <a16:creationId xmlns:a16="http://schemas.microsoft.com/office/drawing/2014/main" id="{2FEEAC76-E273-46A8-8F8E-CE59860FE7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6594A0E-9400-45AD-A431-1DA1C0B28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0916D6C-D32F-42B6-8512-CD5EDB8F2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834846D-59C6-40F4-907C-F1A4689B58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A257CDF-2E36-4DC7-8EE4-5CD8F8ECAC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5B26E0E-A115-4AE2-82D8-76BB93CC4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55058DB-7E01-4E95-BF59-983AA1BBB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810F7E2-23F3-44D6-B09E-71E556536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9D5C391-E1DB-410A-A78C-ED3BBDFF0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7C4944D-9373-4283-BCAA-927A03166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6804C521-2D9F-4CE4-AFD3-D4F1551FEC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5" name="Freeform: Shape 24">
              <a:extLst>
                <a:ext uri="{FF2B5EF4-FFF2-40B4-BE49-F238E27FC236}">
                  <a16:creationId xmlns:a16="http://schemas.microsoft.com/office/drawing/2014/main" id="{755AC65C-13EF-4182-AA3C-62BE165C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6" name="Freeform: Shape 25">
              <a:extLst>
                <a:ext uri="{FF2B5EF4-FFF2-40B4-BE49-F238E27FC236}">
                  <a16:creationId xmlns:a16="http://schemas.microsoft.com/office/drawing/2014/main" id="{E40DA8D2-FA4B-4282-9D44-48C27B63A1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sp>
          <p:nvSpPr>
            <p:cNvPr id="27" name="Oval 26">
              <a:extLst>
                <a:ext uri="{FF2B5EF4-FFF2-40B4-BE49-F238E27FC236}">
                  <a16:creationId xmlns:a16="http://schemas.microsoft.com/office/drawing/2014/main" id="{99065014-CB18-414D-A527-31ECC457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8F39E27A-56C1-4328-8DF1-2DA147C78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schemeClr val="bg1"/>
                </a:solidFill>
                <a:latin typeface="+mj-lt"/>
              </a:endParaRPr>
            </a:p>
          </p:txBody>
        </p:sp>
      </p:grpSp>
      <p:sp useBgFill="1">
        <p:nvSpPr>
          <p:cNvPr id="30" name="Rectangle 29">
            <a:extLst>
              <a:ext uri="{FF2B5EF4-FFF2-40B4-BE49-F238E27FC236}">
                <a16:creationId xmlns:a16="http://schemas.microsoft.com/office/drawing/2014/main" id="{53B739BF-52FC-4875-B392-4044CC04F0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AA1CAD8-1CD4-40E6-B88B-9D4FF5C3D0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grpSp>
        <p:nvGrpSpPr>
          <p:cNvPr id="34" name="decorative circles">
            <a:extLst>
              <a:ext uri="{FF2B5EF4-FFF2-40B4-BE49-F238E27FC236}">
                <a16:creationId xmlns:a16="http://schemas.microsoft.com/office/drawing/2014/main" id="{0D65577D-83CF-47FA-954E-60C70AFDBB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2361" y="253193"/>
            <a:ext cx="11801644" cy="6229550"/>
            <a:chOff x="162361" y="253193"/>
            <a:chExt cx="11801644" cy="6229550"/>
          </a:xfrm>
        </p:grpSpPr>
        <p:sp>
          <p:nvSpPr>
            <p:cNvPr id="35" name="Oval 34">
              <a:extLst>
                <a:ext uri="{FF2B5EF4-FFF2-40B4-BE49-F238E27FC236}">
                  <a16:creationId xmlns:a16="http://schemas.microsoft.com/office/drawing/2014/main" id="{54D2C49A-33C3-4048-8267-6907CA6227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0439" y="253193"/>
              <a:ext cx="150552" cy="150552"/>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65CBEB7-29CF-4F21-ABB7-012581304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53890" y="554418"/>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C900504-84D3-4813-B737-775C16F8F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134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54A3D21-5E60-4B25-890E-FA22F1643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361" y="366560"/>
              <a:ext cx="309716" cy="309716"/>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F04BF80-E9DB-4641-8EA2-51698324F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0638" y="5886224"/>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234395B9-3F83-49A4-9275-0A315D88F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35072" y="6176963"/>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0E7ABD02-CD92-4D6C-B4BA-984D6688F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9653" y="5965616"/>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011E5261-CB4F-6F3D-53F5-3345C003BF2B}"/>
              </a:ext>
            </a:extLst>
          </p:cNvPr>
          <p:cNvSpPr txBox="1"/>
          <p:nvPr/>
        </p:nvSpPr>
        <p:spPr>
          <a:xfrm>
            <a:off x="110379" y="1852864"/>
            <a:ext cx="4472127" cy="13388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1400" b="1" u="sng">
                <a:highlight>
                  <a:srgbClr val="FFFF00"/>
                </a:highlight>
                <a:ea typeface="Calibri"/>
                <a:cs typeface="Calibri"/>
              </a:rPr>
              <a:t>Data Landscape</a:t>
            </a:r>
          </a:p>
          <a:p>
            <a:pPr>
              <a:spcAft>
                <a:spcPts val="600"/>
              </a:spcAft>
            </a:pPr>
            <a:r>
              <a:rPr lang="en-US" sz="1200">
                <a:ea typeface="Calibri"/>
                <a:cs typeface="Calibri"/>
              </a:rPr>
              <a:t>Integration of ERP , TMS, Spreadsheet &amp; data from banks</a:t>
            </a:r>
            <a:endParaRPr lang="en-US" sz="1200" b="1" u="sng">
              <a:ea typeface="Calibri"/>
              <a:cs typeface="Calibri"/>
            </a:endParaRPr>
          </a:p>
          <a:p>
            <a:pPr>
              <a:spcAft>
                <a:spcPts val="600"/>
              </a:spcAft>
            </a:pPr>
            <a:r>
              <a:rPr lang="en-US" sz="1200">
                <a:ea typeface="Calibri"/>
                <a:cs typeface="Calibri"/>
              </a:rPr>
              <a:t>Like in Harris(Construction firm) uses data given below for forecasting purpose</a:t>
            </a:r>
          </a:p>
          <a:p>
            <a:pPr>
              <a:spcAft>
                <a:spcPts val="600"/>
              </a:spcAft>
            </a:pPr>
            <a:endParaRPr lang="en-US" sz="1400">
              <a:ea typeface="Calibri"/>
              <a:cs typeface="Calibri"/>
            </a:endParaRPr>
          </a:p>
        </p:txBody>
      </p:sp>
      <p:graphicFrame>
        <p:nvGraphicFramePr>
          <p:cNvPr id="5" name="TextBox 1">
            <a:extLst>
              <a:ext uri="{FF2B5EF4-FFF2-40B4-BE49-F238E27FC236}">
                <a16:creationId xmlns:a16="http://schemas.microsoft.com/office/drawing/2014/main" id="{5C3845AA-1CC5-D502-8F55-9E04D1985A39}"/>
              </a:ext>
            </a:extLst>
          </p:cNvPr>
          <p:cNvGraphicFramePr/>
          <p:nvPr>
            <p:extLst>
              <p:ext uri="{D42A27DB-BD31-4B8C-83A1-F6EECF244321}">
                <p14:modId xmlns:p14="http://schemas.microsoft.com/office/powerpoint/2010/main" val="1194694959"/>
              </p:ext>
            </p:extLst>
          </p:nvPr>
        </p:nvGraphicFramePr>
        <p:xfrm>
          <a:off x="-233802" y="-101925"/>
          <a:ext cx="5163490" cy="14663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08" name="TextBox 1">
            <a:extLst>
              <a:ext uri="{FF2B5EF4-FFF2-40B4-BE49-F238E27FC236}">
                <a16:creationId xmlns:a16="http://schemas.microsoft.com/office/drawing/2014/main" id="{FAE4B2E5-D302-30B5-F7C4-2391437B8C69}"/>
              </a:ext>
            </a:extLst>
          </p:cNvPr>
          <p:cNvGraphicFramePr/>
          <p:nvPr>
            <p:extLst>
              <p:ext uri="{D42A27DB-BD31-4B8C-83A1-F6EECF244321}">
                <p14:modId xmlns:p14="http://schemas.microsoft.com/office/powerpoint/2010/main" val="1753096750"/>
              </p:ext>
            </p:extLst>
          </p:nvPr>
        </p:nvGraphicFramePr>
        <p:xfrm>
          <a:off x="48073" y="2531907"/>
          <a:ext cx="3424843" cy="14019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896" name="Table 895">
            <a:extLst>
              <a:ext uri="{FF2B5EF4-FFF2-40B4-BE49-F238E27FC236}">
                <a16:creationId xmlns:a16="http://schemas.microsoft.com/office/drawing/2014/main" id="{190B0A19-54D1-3AE3-8ED6-0E0F0AAFBA9C}"/>
              </a:ext>
            </a:extLst>
          </p:cNvPr>
          <p:cNvGraphicFramePr>
            <a:graphicFrameLocks noGrp="1"/>
          </p:cNvGraphicFramePr>
          <p:nvPr>
            <p:extLst>
              <p:ext uri="{D42A27DB-BD31-4B8C-83A1-F6EECF244321}">
                <p14:modId xmlns:p14="http://schemas.microsoft.com/office/powerpoint/2010/main" val="2949621133"/>
              </p:ext>
            </p:extLst>
          </p:nvPr>
        </p:nvGraphicFramePr>
        <p:xfrm>
          <a:off x="119062" y="4793356"/>
          <a:ext cx="1285875" cy="1714500"/>
        </p:xfrm>
        <a:graphic>
          <a:graphicData uri="http://schemas.openxmlformats.org/drawingml/2006/table">
            <a:tbl>
              <a:tblPr firstRow="1" bandRow="1">
                <a:tableStyleId>{5C22544A-7EE6-4342-B048-85BDC9FD1C3A}</a:tableStyleId>
              </a:tblPr>
              <a:tblGrid>
                <a:gridCol w="1285875">
                  <a:extLst>
                    <a:ext uri="{9D8B030D-6E8A-4147-A177-3AD203B41FA5}">
                      <a16:colId xmlns:a16="http://schemas.microsoft.com/office/drawing/2014/main" val="1885695558"/>
                    </a:ext>
                  </a:extLst>
                </a:gridCol>
              </a:tblGrid>
              <a:tr h="342900">
                <a:tc>
                  <a:txBody>
                    <a:bodyPr/>
                    <a:lstStyle/>
                    <a:p>
                      <a:pPr algn="ctr" fontAlgn="base"/>
                      <a:r>
                        <a:rPr lang="en-US" sz="1200">
                          <a:effectLst/>
                        </a:rPr>
                        <a:t>GENERAL ​</a:t>
                      </a:r>
                      <a:endParaRPr lang="en-US" b="1">
                        <a:solidFill>
                          <a:srgbClr val="FFFFFF"/>
                        </a:solidFill>
                        <a:effectLst/>
                      </a:endParaRPr>
                    </a:p>
                  </a:txBody>
                  <a:tcPr/>
                </a:tc>
                <a:extLst>
                  <a:ext uri="{0D108BD9-81ED-4DB2-BD59-A6C34878D82A}">
                    <a16:rowId xmlns:a16="http://schemas.microsoft.com/office/drawing/2014/main" val="1945416492"/>
                  </a:ext>
                </a:extLst>
              </a:tr>
              <a:tr h="342900">
                <a:tc>
                  <a:txBody>
                    <a:bodyPr/>
                    <a:lstStyle/>
                    <a:p>
                      <a:pPr algn="ctr" fontAlgn="base"/>
                      <a:r>
                        <a:rPr lang="en-US" sz="1200">
                          <a:effectLst/>
                        </a:rPr>
                        <a:t>EXTERNAL​</a:t>
                      </a:r>
                      <a:endParaRPr lang="en-US">
                        <a:effectLst/>
                      </a:endParaRPr>
                    </a:p>
                  </a:txBody>
                  <a:tcPr/>
                </a:tc>
                <a:extLst>
                  <a:ext uri="{0D108BD9-81ED-4DB2-BD59-A6C34878D82A}">
                    <a16:rowId xmlns:a16="http://schemas.microsoft.com/office/drawing/2014/main" val="1032074878"/>
                  </a:ext>
                </a:extLst>
              </a:tr>
              <a:tr h="342900">
                <a:tc>
                  <a:txBody>
                    <a:bodyPr/>
                    <a:lstStyle/>
                    <a:p>
                      <a:pPr algn="ctr" fontAlgn="base"/>
                      <a:r>
                        <a:rPr lang="en-US" sz="1200">
                          <a:effectLst/>
                        </a:rPr>
                        <a:t>Public Holidays​</a:t>
                      </a:r>
                      <a:endParaRPr lang="en-US">
                        <a:effectLst/>
                      </a:endParaRPr>
                    </a:p>
                  </a:txBody>
                  <a:tcPr/>
                </a:tc>
                <a:extLst>
                  <a:ext uri="{0D108BD9-81ED-4DB2-BD59-A6C34878D82A}">
                    <a16:rowId xmlns:a16="http://schemas.microsoft.com/office/drawing/2014/main" val="1168752323"/>
                  </a:ext>
                </a:extLst>
              </a:tr>
              <a:tr h="342900">
                <a:tc>
                  <a:txBody>
                    <a:bodyPr/>
                    <a:lstStyle/>
                    <a:p>
                      <a:pPr algn="ctr" fontAlgn="base"/>
                      <a:r>
                        <a:rPr lang="en-US" sz="1200">
                          <a:effectLst/>
                        </a:rPr>
                        <a:t>Seasonal effects​</a:t>
                      </a:r>
                      <a:endParaRPr lang="en-US">
                        <a:effectLst/>
                      </a:endParaRPr>
                    </a:p>
                  </a:txBody>
                  <a:tcPr/>
                </a:tc>
                <a:extLst>
                  <a:ext uri="{0D108BD9-81ED-4DB2-BD59-A6C34878D82A}">
                    <a16:rowId xmlns:a16="http://schemas.microsoft.com/office/drawing/2014/main" val="4074531180"/>
                  </a:ext>
                </a:extLst>
              </a:tr>
              <a:tr h="342900">
                <a:tc>
                  <a:txBody>
                    <a:bodyPr/>
                    <a:lstStyle/>
                    <a:p>
                      <a:pPr algn="ctr" fontAlgn="base"/>
                      <a:r>
                        <a:rPr lang="en-US" sz="1200">
                          <a:effectLst/>
                        </a:rPr>
                        <a:t>Trends​</a:t>
                      </a:r>
                      <a:endParaRPr lang="en-US">
                        <a:effectLst/>
                      </a:endParaRPr>
                    </a:p>
                  </a:txBody>
                  <a:tcPr/>
                </a:tc>
                <a:extLst>
                  <a:ext uri="{0D108BD9-81ED-4DB2-BD59-A6C34878D82A}">
                    <a16:rowId xmlns:a16="http://schemas.microsoft.com/office/drawing/2014/main" val="2087012835"/>
                  </a:ext>
                </a:extLst>
              </a:tr>
            </a:tbl>
          </a:graphicData>
        </a:graphic>
      </p:graphicFrame>
      <p:graphicFrame>
        <p:nvGraphicFramePr>
          <p:cNvPr id="898" name="Table 897">
            <a:extLst>
              <a:ext uri="{FF2B5EF4-FFF2-40B4-BE49-F238E27FC236}">
                <a16:creationId xmlns:a16="http://schemas.microsoft.com/office/drawing/2014/main" id="{51048654-C47F-4999-92B6-70303EC30264}"/>
              </a:ext>
            </a:extLst>
          </p:cNvPr>
          <p:cNvGraphicFramePr>
            <a:graphicFrameLocks noGrp="1"/>
          </p:cNvGraphicFramePr>
          <p:nvPr>
            <p:extLst>
              <p:ext uri="{D42A27DB-BD31-4B8C-83A1-F6EECF244321}">
                <p14:modId xmlns:p14="http://schemas.microsoft.com/office/powerpoint/2010/main" val="1974461328"/>
              </p:ext>
            </p:extLst>
          </p:nvPr>
        </p:nvGraphicFramePr>
        <p:xfrm>
          <a:off x="1474027" y="4782758"/>
          <a:ext cx="2842073" cy="321978"/>
        </p:xfrm>
        <a:graphic>
          <a:graphicData uri="http://schemas.openxmlformats.org/drawingml/2006/table">
            <a:tbl>
              <a:tblPr firstRow="1" bandRow="1">
                <a:tableStyleId>{5C22544A-7EE6-4342-B048-85BDC9FD1C3A}</a:tableStyleId>
              </a:tblPr>
              <a:tblGrid>
                <a:gridCol w="2842073">
                  <a:extLst>
                    <a:ext uri="{9D8B030D-6E8A-4147-A177-3AD203B41FA5}">
                      <a16:colId xmlns:a16="http://schemas.microsoft.com/office/drawing/2014/main" val="621904929"/>
                    </a:ext>
                  </a:extLst>
                </a:gridCol>
              </a:tblGrid>
              <a:tr h="321978">
                <a:tc>
                  <a:txBody>
                    <a:bodyPr/>
                    <a:lstStyle/>
                    <a:p>
                      <a:pPr algn="ctr" fontAlgn="base"/>
                      <a:r>
                        <a:rPr lang="en-US" sz="1200">
                          <a:effectLst/>
                        </a:rPr>
                        <a:t>SPECIFIC​</a:t>
                      </a:r>
                      <a:endParaRPr lang="en-US" b="1">
                        <a:solidFill>
                          <a:srgbClr val="FFFFFF"/>
                        </a:solidFill>
                        <a:effectLst/>
                      </a:endParaRPr>
                    </a:p>
                  </a:txBody>
                  <a:tcPr/>
                </a:tc>
                <a:extLst>
                  <a:ext uri="{0D108BD9-81ED-4DB2-BD59-A6C34878D82A}">
                    <a16:rowId xmlns:a16="http://schemas.microsoft.com/office/drawing/2014/main" val="4038223462"/>
                  </a:ext>
                </a:extLst>
              </a:tr>
            </a:tbl>
          </a:graphicData>
        </a:graphic>
      </p:graphicFrame>
      <p:graphicFrame>
        <p:nvGraphicFramePr>
          <p:cNvPr id="900" name="Table 899">
            <a:extLst>
              <a:ext uri="{FF2B5EF4-FFF2-40B4-BE49-F238E27FC236}">
                <a16:creationId xmlns:a16="http://schemas.microsoft.com/office/drawing/2014/main" id="{11B21B19-A20C-7F77-BFC0-6F17C9179AA5}"/>
              </a:ext>
            </a:extLst>
          </p:cNvPr>
          <p:cNvGraphicFramePr>
            <a:graphicFrameLocks noGrp="1"/>
          </p:cNvGraphicFramePr>
          <p:nvPr>
            <p:extLst>
              <p:ext uri="{D42A27DB-BD31-4B8C-83A1-F6EECF244321}">
                <p14:modId xmlns:p14="http://schemas.microsoft.com/office/powerpoint/2010/main" val="2336428392"/>
              </p:ext>
            </p:extLst>
          </p:nvPr>
        </p:nvGraphicFramePr>
        <p:xfrm>
          <a:off x="1468057" y="5126060"/>
          <a:ext cx="2832523" cy="1644306"/>
        </p:xfrm>
        <a:graphic>
          <a:graphicData uri="http://schemas.openxmlformats.org/drawingml/2006/table">
            <a:tbl>
              <a:tblPr firstRow="1" bandRow="1">
                <a:tableStyleId>{5C22544A-7EE6-4342-B048-85BDC9FD1C3A}</a:tableStyleId>
              </a:tblPr>
              <a:tblGrid>
                <a:gridCol w="1373859">
                  <a:extLst>
                    <a:ext uri="{9D8B030D-6E8A-4147-A177-3AD203B41FA5}">
                      <a16:colId xmlns:a16="http://schemas.microsoft.com/office/drawing/2014/main" val="1166610555"/>
                    </a:ext>
                  </a:extLst>
                </a:gridCol>
                <a:gridCol w="1458664">
                  <a:extLst>
                    <a:ext uri="{9D8B030D-6E8A-4147-A177-3AD203B41FA5}">
                      <a16:colId xmlns:a16="http://schemas.microsoft.com/office/drawing/2014/main" val="2268560361"/>
                    </a:ext>
                  </a:extLst>
                </a:gridCol>
              </a:tblGrid>
              <a:tr h="218487">
                <a:tc>
                  <a:txBody>
                    <a:bodyPr/>
                    <a:lstStyle/>
                    <a:p>
                      <a:pPr algn="ctr" fontAlgn="base"/>
                      <a:r>
                        <a:rPr lang="en-US" sz="1200">
                          <a:effectLst/>
                        </a:rPr>
                        <a:t>EXTERNAL ​</a:t>
                      </a:r>
                      <a:endParaRPr lang="en-US" b="1">
                        <a:solidFill>
                          <a:srgbClr val="FFFFFF"/>
                        </a:solidFill>
                        <a:effectLst/>
                      </a:endParaRPr>
                    </a:p>
                  </a:txBody>
                  <a:tcPr/>
                </a:tc>
                <a:tc>
                  <a:txBody>
                    <a:bodyPr/>
                    <a:lstStyle/>
                    <a:p>
                      <a:pPr algn="ctr" fontAlgn="base"/>
                      <a:r>
                        <a:rPr lang="en-US" sz="1200">
                          <a:effectLst/>
                        </a:rPr>
                        <a:t>INTERNAL ​</a:t>
                      </a:r>
                      <a:endParaRPr lang="en-US" b="1">
                        <a:solidFill>
                          <a:srgbClr val="FFFFFF"/>
                        </a:solidFill>
                        <a:effectLst/>
                      </a:endParaRPr>
                    </a:p>
                  </a:txBody>
                  <a:tcPr/>
                </a:tc>
                <a:extLst>
                  <a:ext uri="{0D108BD9-81ED-4DB2-BD59-A6C34878D82A}">
                    <a16:rowId xmlns:a16="http://schemas.microsoft.com/office/drawing/2014/main" val="587179555"/>
                  </a:ext>
                </a:extLst>
              </a:tr>
              <a:tr h="364146">
                <a:tc>
                  <a:txBody>
                    <a:bodyPr/>
                    <a:lstStyle/>
                    <a:p>
                      <a:pPr algn="ctr" fontAlgn="base"/>
                      <a:r>
                        <a:rPr lang="en-US" sz="1200">
                          <a:effectLst/>
                        </a:rPr>
                        <a:t>Economic Indicators​</a:t>
                      </a:r>
                      <a:endParaRPr lang="en-US">
                        <a:effectLst/>
                      </a:endParaRPr>
                    </a:p>
                  </a:txBody>
                  <a:tcPr/>
                </a:tc>
                <a:tc>
                  <a:txBody>
                    <a:bodyPr/>
                    <a:lstStyle/>
                    <a:p>
                      <a:pPr algn="ctr" fontAlgn="base"/>
                      <a:r>
                        <a:rPr lang="en-US" sz="1200">
                          <a:effectLst/>
                        </a:rPr>
                        <a:t>Production Planning​</a:t>
                      </a:r>
                      <a:endParaRPr lang="en-US">
                        <a:effectLst/>
                      </a:endParaRPr>
                    </a:p>
                  </a:txBody>
                  <a:tcPr/>
                </a:tc>
                <a:extLst>
                  <a:ext uri="{0D108BD9-81ED-4DB2-BD59-A6C34878D82A}">
                    <a16:rowId xmlns:a16="http://schemas.microsoft.com/office/drawing/2014/main" val="1820896301"/>
                  </a:ext>
                </a:extLst>
              </a:tr>
              <a:tr h="218487">
                <a:tc>
                  <a:txBody>
                    <a:bodyPr/>
                    <a:lstStyle/>
                    <a:p>
                      <a:pPr algn="ctr" fontAlgn="base"/>
                      <a:r>
                        <a:rPr lang="en-US" sz="1200">
                          <a:effectLst/>
                        </a:rPr>
                        <a:t>Market Risks​</a:t>
                      </a:r>
                      <a:endParaRPr lang="en-US">
                        <a:effectLst/>
                      </a:endParaRPr>
                    </a:p>
                  </a:txBody>
                  <a:tcPr/>
                </a:tc>
                <a:tc>
                  <a:txBody>
                    <a:bodyPr/>
                    <a:lstStyle/>
                    <a:p>
                      <a:pPr algn="ctr" fontAlgn="base"/>
                      <a:r>
                        <a:rPr lang="en-US" sz="1200">
                          <a:effectLst/>
                        </a:rPr>
                        <a:t>Payment Deadlines​</a:t>
                      </a:r>
                      <a:endParaRPr lang="en-US">
                        <a:effectLst/>
                      </a:endParaRPr>
                    </a:p>
                  </a:txBody>
                  <a:tcPr/>
                </a:tc>
                <a:extLst>
                  <a:ext uri="{0D108BD9-81ED-4DB2-BD59-A6C34878D82A}">
                    <a16:rowId xmlns:a16="http://schemas.microsoft.com/office/drawing/2014/main" val="3730723847"/>
                  </a:ext>
                </a:extLst>
              </a:tr>
              <a:tr h="364146">
                <a:tc>
                  <a:txBody>
                    <a:bodyPr/>
                    <a:lstStyle/>
                    <a:p>
                      <a:pPr algn="ctr" fontAlgn="base"/>
                      <a:r>
                        <a:rPr lang="en-US" sz="1200">
                          <a:effectLst/>
                        </a:rPr>
                        <a:t>Trade Restrictions ​</a:t>
                      </a:r>
                      <a:endParaRPr lang="en-US">
                        <a:effectLst/>
                      </a:endParaRPr>
                    </a:p>
                  </a:txBody>
                  <a:tcPr/>
                </a:tc>
                <a:tc>
                  <a:txBody>
                    <a:bodyPr/>
                    <a:lstStyle/>
                    <a:p>
                      <a:pPr algn="ctr" fontAlgn="base"/>
                      <a:r>
                        <a:rPr lang="en-US" sz="1200">
                          <a:effectLst/>
                        </a:rPr>
                        <a:t>Extraordinary Events​</a:t>
                      </a:r>
                      <a:endParaRPr lang="en-US">
                        <a:effectLst/>
                      </a:endParaRPr>
                    </a:p>
                  </a:txBody>
                  <a:tcPr/>
                </a:tc>
                <a:extLst>
                  <a:ext uri="{0D108BD9-81ED-4DB2-BD59-A6C34878D82A}">
                    <a16:rowId xmlns:a16="http://schemas.microsoft.com/office/drawing/2014/main" val="3749410873"/>
                  </a:ext>
                </a:extLst>
              </a:tr>
              <a:tr h="218487">
                <a:tc>
                  <a:txBody>
                    <a:bodyPr/>
                    <a:lstStyle/>
                    <a:p>
                      <a:pPr algn="ctr" fontAlgn="base"/>
                      <a:r>
                        <a:rPr lang="en-US" sz="1200">
                          <a:effectLst/>
                        </a:rPr>
                        <a:t>Consumer Indexes​</a:t>
                      </a:r>
                      <a:endParaRPr lang="en-US">
                        <a:effectLst/>
                      </a:endParaRPr>
                    </a:p>
                  </a:txBody>
                  <a:tcPr/>
                </a:tc>
                <a:tc>
                  <a:txBody>
                    <a:bodyPr/>
                    <a:lstStyle/>
                    <a:p>
                      <a:pPr fontAlgn="auto"/>
                      <a:r>
                        <a:rPr lang="en-US" sz="1200">
                          <a:effectLst/>
                        </a:rPr>
                        <a:t>​</a:t>
                      </a:r>
                      <a:endParaRPr lang="en-US" sz="1200">
                        <a:effectLst/>
                        <a:latin typeface="Calibri" panose="020F0502020204030204" pitchFamily="34" charset="0"/>
                      </a:endParaRPr>
                    </a:p>
                  </a:txBody>
                  <a:tcPr/>
                </a:tc>
                <a:extLst>
                  <a:ext uri="{0D108BD9-81ED-4DB2-BD59-A6C34878D82A}">
                    <a16:rowId xmlns:a16="http://schemas.microsoft.com/office/drawing/2014/main" val="3579304224"/>
                  </a:ext>
                </a:extLst>
              </a:tr>
            </a:tbl>
          </a:graphicData>
        </a:graphic>
      </p:graphicFrame>
      <p:sp>
        <p:nvSpPr>
          <p:cNvPr id="901" name="TextBox 900">
            <a:extLst>
              <a:ext uri="{FF2B5EF4-FFF2-40B4-BE49-F238E27FC236}">
                <a16:creationId xmlns:a16="http://schemas.microsoft.com/office/drawing/2014/main" id="{3ED73EE5-7AFD-5CCE-B25F-B6F206B881FB}"/>
              </a:ext>
            </a:extLst>
          </p:cNvPr>
          <p:cNvSpPr txBox="1"/>
          <p:nvPr/>
        </p:nvSpPr>
        <p:spPr>
          <a:xfrm>
            <a:off x="4252175" y="4477555"/>
            <a:ext cx="1841679"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Wingdings"/>
              <a:buChar char="§"/>
            </a:pPr>
            <a:r>
              <a:rPr lang="en-US" sz="1200">
                <a:solidFill>
                  <a:srgbClr val="374151"/>
                </a:solidFill>
                <a:latin typeface="Calibri"/>
                <a:ea typeface="Calibri"/>
                <a:cs typeface="Calibri"/>
              </a:rPr>
              <a:t>Influencing factors in data create patterns detected by models.</a:t>
            </a:r>
            <a:endParaRPr lang="en-US"/>
          </a:p>
          <a:p>
            <a:pPr marL="171450" indent="-171450">
              <a:buFont typeface="Wingdings"/>
              <a:buChar char="§"/>
            </a:pPr>
            <a:r>
              <a:rPr lang="en-US" sz="1200">
                <a:solidFill>
                  <a:srgbClr val="374151"/>
                </a:solidFill>
                <a:latin typeface="Calibri"/>
                <a:ea typeface="Calibri"/>
                <a:cs typeface="Calibri"/>
              </a:rPr>
              <a:t>Directly projecting these factors into the future may not always be feasible.</a:t>
            </a:r>
          </a:p>
          <a:p>
            <a:pPr marL="171450" indent="-171450">
              <a:buFont typeface="Wingdings"/>
              <a:buChar char="§"/>
            </a:pPr>
            <a:r>
              <a:rPr lang="en-US" sz="1200">
                <a:solidFill>
                  <a:srgbClr val="374151"/>
                </a:solidFill>
                <a:latin typeface="Calibri"/>
                <a:ea typeface="Calibri"/>
                <a:cs typeface="Calibri"/>
              </a:rPr>
              <a:t>Modeling these factors enhances forecast data quality, improving</a:t>
            </a:r>
            <a:r>
              <a:rPr lang="en-US" sz="1200">
                <a:solidFill>
                  <a:srgbClr val="374151"/>
                </a:solidFill>
                <a:latin typeface="Söhne"/>
              </a:rPr>
              <a:t> accuracy and reliability.</a:t>
            </a:r>
          </a:p>
        </p:txBody>
      </p:sp>
      <p:sp>
        <p:nvSpPr>
          <p:cNvPr id="902" name="TextBox 901">
            <a:extLst>
              <a:ext uri="{FF2B5EF4-FFF2-40B4-BE49-F238E27FC236}">
                <a16:creationId xmlns:a16="http://schemas.microsoft.com/office/drawing/2014/main" id="{194ADCE6-174A-DC36-48AE-3BC2E0637E14}"/>
              </a:ext>
            </a:extLst>
          </p:cNvPr>
          <p:cNvSpPr txBox="1"/>
          <p:nvPr/>
        </p:nvSpPr>
        <p:spPr>
          <a:xfrm>
            <a:off x="45612" y="4400281"/>
            <a:ext cx="418563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highlight>
                  <a:srgbClr val="FFFF00"/>
                </a:highlight>
                <a:ea typeface="Calibri"/>
                <a:cs typeface="Calibri"/>
              </a:rPr>
              <a:t>Influencing factors on company cashflow forecasting</a:t>
            </a:r>
            <a:endParaRPr lang="en-US" b="1">
              <a:highlight>
                <a:srgbClr val="FFFF00"/>
              </a:highlight>
              <a:ea typeface="Calibri"/>
              <a:cs typeface="Calibri"/>
            </a:endParaRPr>
          </a:p>
        </p:txBody>
      </p:sp>
      <p:sp>
        <p:nvSpPr>
          <p:cNvPr id="903" name="TextBox 902">
            <a:extLst>
              <a:ext uri="{FF2B5EF4-FFF2-40B4-BE49-F238E27FC236}">
                <a16:creationId xmlns:a16="http://schemas.microsoft.com/office/drawing/2014/main" id="{261CC3DF-4154-6755-C3DB-3CC61BFCDBD8}"/>
              </a:ext>
            </a:extLst>
          </p:cNvPr>
          <p:cNvSpPr txBox="1"/>
          <p:nvPr/>
        </p:nvSpPr>
        <p:spPr>
          <a:xfrm>
            <a:off x="5293217" y="98738"/>
            <a:ext cx="587705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highlight>
                  <a:srgbClr val="FFFF00"/>
                </a:highlight>
              </a:rPr>
              <a:t>We rely on eight model groups, each with unique strengths and weaknesses.</a:t>
            </a:r>
          </a:p>
        </p:txBody>
      </p:sp>
      <p:graphicFrame>
        <p:nvGraphicFramePr>
          <p:cNvPr id="905" name="Table 904">
            <a:extLst>
              <a:ext uri="{FF2B5EF4-FFF2-40B4-BE49-F238E27FC236}">
                <a16:creationId xmlns:a16="http://schemas.microsoft.com/office/drawing/2014/main" id="{C830A1D3-8597-61A2-9C67-BB5A4109DAD0}"/>
              </a:ext>
            </a:extLst>
          </p:cNvPr>
          <p:cNvGraphicFramePr>
            <a:graphicFrameLocks noGrp="1"/>
          </p:cNvGraphicFramePr>
          <p:nvPr>
            <p:extLst>
              <p:ext uri="{D42A27DB-BD31-4B8C-83A1-F6EECF244321}">
                <p14:modId xmlns:p14="http://schemas.microsoft.com/office/powerpoint/2010/main" val="452060847"/>
              </p:ext>
            </p:extLst>
          </p:nvPr>
        </p:nvGraphicFramePr>
        <p:xfrm>
          <a:off x="5390948" y="491329"/>
          <a:ext cx="6792378" cy="792480"/>
        </p:xfrm>
        <a:graphic>
          <a:graphicData uri="http://schemas.openxmlformats.org/drawingml/2006/table">
            <a:tbl>
              <a:tblPr firstRow="1" bandRow="1">
                <a:tableStyleId>{5C22544A-7EE6-4342-B048-85BDC9FD1C3A}</a:tableStyleId>
              </a:tblPr>
              <a:tblGrid>
                <a:gridCol w="1758342">
                  <a:extLst>
                    <a:ext uri="{9D8B030D-6E8A-4147-A177-3AD203B41FA5}">
                      <a16:colId xmlns:a16="http://schemas.microsoft.com/office/drawing/2014/main" val="3627153073"/>
                    </a:ext>
                  </a:extLst>
                </a:gridCol>
                <a:gridCol w="1811896">
                  <a:extLst>
                    <a:ext uri="{9D8B030D-6E8A-4147-A177-3AD203B41FA5}">
                      <a16:colId xmlns:a16="http://schemas.microsoft.com/office/drawing/2014/main" val="641866578"/>
                    </a:ext>
                  </a:extLst>
                </a:gridCol>
                <a:gridCol w="1615533">
                  <a:extLst>
                    <a:ext uri="{9D8B030D-6E8A-4147-A177-3AD203B41FA5}">
                      <a16:colId xmlns:a16="http://schemas.microsoft.com/office/drawing/2014/main" val="2688382088"/>
                    </a:ext>
                  </a:extLst>
                </a:gridCol>
                <a:gridCol w="1606607">
                  <a:extLst>
                    <a:ext uri="{9D8B030D-6E8A-4147-A177-3AD203B41FA5}">
                      <a16:colId xmlns:a16="http://schemas.microsoft.com/office/drawing/2014/main" val="1418767917"/>
                    </a:ext>
                  </a:extLst>
                </a:gridCol>
              </a:tblGrid>
              <a:tr h="209550">
                <a:tc>
                  <a:txBody>
                    <a:bodyPr/>
                    <a:lstStyle/>
                    <a:p>
                      <a:pPr algn="ctr" fontAlgn="base"/>
                      <a:r>
                        <a:rPr lang="en-US" sz="1000">
                          <a:effectLst/>
                        </a:rPr>
                        <a:t>Bayesian Structural Time Series​</a:t>
                      </a:r>
                      <a:endParaRPr lang="en-US" b="1">
                        <a:solidFill>
                          <a:srgbClr val="FFFFFF"/>
                        </a:solidFill>
                        <a:effectLst/>
                      </a:endParaRPr>
                    </a:p>
                  </a:txBody>
                  <a:tcPr/>
                </a:tc>
                <a:tc>
                  <a:txBody>
                    <a:bodyPr/>
                    <a:lstStyle/>
                    <a:p>
                      <a:pPr algn="ctr" fontAlgn="base"/>
                      <a:r>
                        <a:rPr lang="en-US" sz="1000">
                          <a:effectLst/>
                        </a:rPr>
                        <a:t>TBATS (ARIMA-based)​</a:t>
                      </a:r>
                      <a:endParaRPr lang="en-US" b="1">
                        <a:solidFill>
                          <a:srgbClr val="FFFFFF"/>
                        </a:solidFill>
                        <a:effectLst/>
                      </a:endParaRPr>
                    </a:p>
                  </a:txBody>
                  <a:tcPr/>
                </a:tc>
                <a:tc>
                  <a:txBody>
                    <a:bodyPr/>
                    <a:lstStyle/>
                    <a:p>
                      <a:pPr algn="ctr" fontAlgn="base"/>
                      <a:r>
                        <a:rPr lang="en-US" sz="1000">
                          <a:effectLst/>
                        </a:rPr>
                        <a:t>Neural Networks/ LSTM​</a:t>
                      </a:r>
                      <a:endParaRPr lang="en-US" b="1">
                        <a:solidFill>
                          <a:srgbClr val="FFFFFF"/>
                        </a:solidFill>
                        <a:effectLst/>
                      </a:endParaRPr>
                    </a:p>
                  </a:txBody>
                  <a:tcPr/>
                </a:tc>
                <a:tc>
                  <a:txBody>
                    <a:bodyPr/>
                    <a:lstStyle/>
                    <a:p>
                      <a:pPr algn="ctr" fontAlgn="base"/>
                      <a:r>
                        <a:rPr lang="en-US" sz="1000">
                          <a:effectLst/>
                        </a:rPr>
                        <a:t>Support Vector Machine​</a:t>
                      </a:r>
                      <a:endParaRPr lang="en-US" b="1">
                        <a:solidFill>
                          <a:srgbClr val="FFFFFF"/>
                        </a:solidFill>
                        <a:effectLst/>
                      </a:endParaRPr>
                    </a:p>
                  </a:txBody>
                  <a:tcPr/>
                </a:tc>
                <a:extLst>
                  <a:ext uri="{0D108BD9-81ED-4DB2-BD59-A6C34878D82A}">
                    <a16:rowId xmlns:a16="http://schemas.microsoft.com/office/drawing/2014/main" val="397088955"/>
                  </a:ext>
                </a:extLst>
              </a:tr>
              <a:tr h="209550">
                <a:tc>
                  <a:txBody>
                    <a:bodyPr/>
                    <a:lstStyle/>
                    <a:p>
                      <a:pPr algn="ctr" fontAlgn="base"/>
                      <a:r>
                        <a:rPr lang="en-US" sz="1000">
                          <a:effectLst/>
                        </a:rPr>
                        <a:t>Linear Regression Models​</a:t>
                      </a:r>
                      <a:endParaRPr lang="en-US">
                        <a:effectLst/>
                      </a:endParaRPr>
                    </a:p>
                  </a:txBody>
                  <a:tcPr/>
                </a:tc>
                <a:tc>
                  <a:txBody>
                    <a:bodyPr/>
                    <a:lstStyle/>
                    <a:p>
                      <a:pPr algn="ctr" fontAlgn="base"/>
                      <a:r>
                        <a:rPr lang="en-US" sz="1000">
                          <a:effectLst/>
                        </a:rPr>
                        <a:t>Robust Linear Regression Models​</a:t>
                      </a:r>
                      <a:endParaRPr lang="en-US">
                        <a:effectLst/>
                      </a:endParaRPr>
                    </a:p>
                  </a:txBody>
                  <a:tcPr/>
                </a:tc>
                <a:tc>
                  <a:txBody>
                    <a:bodyPr/>
                    <a:lstStyle/>
                    <a:p>
                      <a:pPr algn="ctr" fontAlgn="base"/>
                      <a:r>
                        <a:rPr lang="en-US" sz="1000">
                          <a:effectLst/>
                        </a:rPr>
                        <a:t>Prophet ​</a:t>
                      </a:r>
                      <a:endParaRPr lang="en-US">
                        <a:effectLst/>
                      </a:endParaRPr>
                    </a:p>
                  </a:txBody>
                  <a:tcPr/>
                </a:tc>
                <a:tc>
                  <a:txBody>
                    <a:bodyPr/>
                    <a:lstStyle/>
                    <a:p>
                      <a:pPr algn="ctr" fontAlgn="base"/>
                      <a:r>
                        <a:rPr lang="en-US" sz="1000">
                          <a:effectLst/>
                        </a:rPr>
                        <a:t>XGBoost​</a:t>
                      </a:r>
                      <a:endParaRPr lang="en-US">
                        <a:effectLst/>
                      </a:endParaRPr>
                    </a:p>
                  </a:txBody>
                  <a:tcPr/>
                </a:tc>
                <a:extLst>
                  <a:ext uri="{0D108BD9-81ED-4DB2-BD59-A6C34878D82A}">
                    <a16:rowId xmlns:a16="http://schemas.microsoft.com/office/drawing/2014/main" val="234922204"/>
                  </a:ext>
                </a:extLst>
              </a:tr>
            </a:tbl>
          </a:graphicData>
        </a:graphic>
      </p:graphicFrame>
      <p:sp>
        <p:nvSpPr>
          <p:cNvPr id="906" name="TextBox 905">
            <a:extLst>
              <a:ext uri="{FF2B5EF4-FFF2-40B4-BE49-F238E27FC236}">
                <a16:creationId xmlns:a16="http://schemas.microsoft.com/office/drawing/2014/main" id="{B8BC94A0-75D4-F69D-0CD0-0667CE3FDFCF}"/>
              </a:ext>
            </a:extLst>
          </p:cNvPr>
          <p:cNvSpPr txBox="1"/>
          <p:nvPr/>
        </p:nvSpPr>
        <p:spPr>
          <a:xfrm>
            <a:off x="5409127" y="1371063"/>
            <a:ext cx="6667500"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Wingdings"/>
              <a:buChar char="§"/>
            </a:pPr>
            <a:r>
              <a:rPr lang="en-US" sz="1200">
                <a:solidFill>
                  <a:srgbClr val="374151"/>
                </a:solidFill>
                <a:ea typeface="+mn-lt"/>
                <a:cs typeface="+mn-lt"/>
              </a:rPr>
              <a:t>Regression models handle missing data effectively, while ARIMA models struggle with this challenge.</a:t>
            </a:r>
            <a:endParaRPr lang="en-US"/>
          </a:p>
          <a:p>
            <a:pPr marL="171450" indent="-171450">
              <a:buFont typeface="Wingdings"/>
              <a:buChar char="§"/>
            </a:pPr>
            <a:r>
              <a:rPr lang="en-US" sz="1200">
                <a:solidFill>
                  <a:srgbClr val="374151"/>
                </a:solidFill>
                <a:ea typeface="+mn-lt"/>
                <a:cs typeface="+mn-lt"/>
              </a:rPr>
              <a:t>Neural networks excel at pattern identification but require substantial data, which may not be available for monthly forecasts.</a:t>
            </a:r>
          </a:p>
          <a:p>
            <a:pPr marL="171450" indent="-171450">
              <a:buFont typeface="Wingdings"/>
              <a:buChar char="§"/>
            </a:pPr>
            <a:r>
              <a:rPr lang="en-US" sz="1200">
                <a:solidFill>
                  <a:srgbClr val="374151"/>
                </a:solidFill>
                <a:ea typeface="+mn-lt"/>
                <a:cs typeface="+mn-lt"/>
              </a:rPr>
              <a:t>Automated analysis of existing data can quickly identify models to reject without the need for further testing.</a:t>
            </a:r>
          </a:p>
          <a:p>
            <a:pPr marL="171450" indent="-171450">
              <a:buFont typeface="Wingdings"/>
              <a:buChar char="§"/>
            </a:pPr>
            <a:r>
              <a:rPr lang="en-US" sz="1200" b="1">
                <a:solidFill>
                  <a:srgbClr val="213154"/>
                </a:solidFill>
                <a:ea typeface="Calibri"/>
                <a:cs typeface="Calibri"/>
              </a:rPr>
              <a:t>Like in Harris,  HighRadius Rivanna AI Platform relies on Regression  and classification done using Decision Trees and Random Forest methods.</a:t>
            </a:r>
          </a:p>
        </p:txBody>
      </p:sp>
      <p:graphicFrame>
        <p:nvGraphicFramePr>
          <p:cNvPr id="2299" name="TextBox 151">
            <a:extLst>
              <a:ext uri="{FF2B5EF4-FFF2-40B4-BE49-F238E27FC236}">
                <a16:creationId xmlns:a16="http://schemas.microsoft.com/office/drawing/2014/main" id="{6F09DDA4-E3D1-2926-FAB5-563030C215F8}"/>
              </a:ext>
            </a:extLst>
          </p:cNvPr>
          <p:cNvGraphicFramePr/>
          <p:nvPr>
            <p:extLst>
              <p:ext uri="{D42A27DB-BD31-4B8C-83A1-F6EECF244321}">
                <p14:modId xmlns:p14="http://schemas.microsoft.com/office/powerpoint/2010/main" val="1877074669"/>
              </p:ext>
            </p:extLst>
          </p:nvPr>
        </p:nvGraphicFramePr>
        <p:xfrm>
          <a:off x="6144072" y="3036328"/>
          <a:ext cx="6215265" cy="232497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661865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Speech Bubble: Rectangle 69">
            <a:extLst>
              <a:ext uri="{FF2B5EF4-FFF2-40B4-BE49-F238E27FC236}">
                <a16:creationId xmlns:a16="http://schemas.microsoft.com/office/drawing/2014/main" id="{50D3BCEF-3E03-C877-A5F5-0C093F8458F6}"/>
              </a:ext>
            </a:extLst>
          </p:cNvPr>
          <p:cNvSpPr/>
          <p:nvPr/>
        </p:nvSpPr>
        <p:spPr>
          <a:xfrm rot="5400000">
            <a:off x="9905390" y="138974"/>
            <a:ext cx="1365232" cy="1999207"/>
          </a:xfrm>
          <a:prstGeom prst="wedgeRectCallout">
            <a:avLst/>
          </a:prstGeom>
          <a:solidFill>
            <a:schemeClr val="accent1">
              <a:lumMod val="40000"/>
              <a:lumOff val="60000"/>
              <a:alpha val="83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3" name="Group 32">
            <a:extLst>
              <a:ext uri="{FF2B5EF4-FFF2-40B4-BE49-F238E27FC236}">
                <a16:creationId xmlns:a16="http://schemas.microsoft.com/office/drawing/2014/main" id="{063EBC94-9E9A-6492-401B-F9C6A408D901}"/>
              </a:ext>
            </a:extLst>
          </p:cNvPr>
          <p:cNvGrpSpPr/>
          <p:nvPr/>
        </p:nvGrpSpPr>
        <p:grpSpPr>
          <a:xfrm>
            <a:off x="580242" y="55992"/>
            <a:ext cx="8854886" cy="1982298"/>
            <a:chOff x="985120" y="3228381"/>
            <a:chExt cx="8854886" cy="1982298"/>
          </a:xfrm>
        </p:grpSpPr>
        <p:grpSp>
          <p:nvGrpSpPr>
            <p:cNvPr id="34" name="Group 33">
              <a:extLst>
                <a:ext uri="{FF2B5EF4-FFF2-40B4-BE49-F238E27FC236}">
                  <a16:creationId xmlns:a16="http://schemas.microsoft.com/office/drawing/2014/main" id="{1F59F747-5999-9F54-5E51-7034D704C2F2}"/>
                </a:ext>
              </a:extLst>
            </p:cNvPr>
            <p:cNvGrpSpPr/>
            <p:nvPr/>
          </p:nvGrpSpPr>
          <p:grpSpPr>
            <a:xfrm>
              <a:off x="985120" y="3228381"/>
              <a:ext cx="8854886" cy="1954502"/>
              <a:chOff x="985120" y="3228381"/>
              <a:chExt cx="8854886" cy="1954502"/>
            </a:xfrm>
          </p:grpSpPr>
          <p:grpSp>
            <p:nvGrpSpPr>
              <p:cNvPr id="44" name="Group 43">
                <a:extLst>
                  <a:ext uri="{FF2B5EF4-FFF2-40B4-BE49-F238E27FC236}">
                    <a16:creationId xmlns:a16="http://schemas.microsoft.com/office/drawing/2014/main" id="{B5397FE0-5C7F-C56B-A5FC-4522620CC506}"/>
                  </a:ext>
                </a:extLst>
              </p:cNvPr>
              <p:cNvGrpSpPr/>
              <p:nvPr/>
            </p:nvGrpSpPr>
            <p:grpSpPr>
              <a:xfrm>
                <a:off x="985120" y="3228381"/>
                <a:ext cx="8854886" cy="1954502"/>
                <a:chOff x="985120" y="3228381"/>
                <a:chExt cx="8854886" cy="1954502"/>
              </a:xfrm>
            </p:grpSpPr>
            <p:grpSp>
              <p:nvGrpSpPr>
                <p:cNvPr id="46" name="Group 45">
                  <a:extLst>
                    <a:ext uri="{FF2B5EF4-FFF2-40B4-BE49-F238E27FC236}">
                      <a16:creationId xmlns:a16="http://schemas.microsoft.com/office/drawing/2014/main" id="{782B75B5-0B47-0D06-263E-B006968FB847}"/>
                    </a:ext>
                  </a:extLst>
                </p:cNvPr>
                <p:cNvGrpSpPr/>
                <p:nvPr/>
              </p:nvGrpSpPr>
              <p:grpSpPr>
                <a:xfrm>
                  <a:off x="985120" y="3228381"/>
                  <a:ext cx="7325794" cy="1954502"/>
                  <a:chOff x="985120" y="3228381"/>
                  <a:chExt cx="7325794" cy="1954502"/>
                </a:xfrm>
              </p:grpSpPr>
              <p:grpSp>
                <p:nvGrpSpPr>
                  <p:cNvPr id="51" name="Group 50">
                    <a:extLst>
                      <a:ext uri="{FF2B5EF4-FFF2-40B4-BE49-F238E27FC236}">
                        <a16:creationId xmlns:a16="http://schemas.microsoft.com/office/drawing/2014/main" id="{3467AF61-5B63-3C04-01FD-AEBB23D40FAF}"/>
                      </a:ext>
                    </a:extLst>
                  </p:cNvPr>
                  <p:cNvGrpSpPr/>
                  <p:nvPr/>
                </p:nvGrpSpPr>
                <p:grpSpPr>
                  <a:xfrm>
                    <a:off x="985120" y="3228381"/>
                    <a:ext cx="7325794" cy="1954502"/>
                    <a:chOff x="985120" y="3228381"/>
                    <a:chExt cx="7325794" cy="1954502"/>
                  </a:xfrm>
                </p:grpSpPr>
                <p:sp>
                  <p:nvSpPr>
                    <p:cNvPr id="53" name="Flowchart: Connector 52">
                      <a:extLst>
                        <a:ext uri="{FF2B5EF4-FFF2-40B4-BE49-F238E27FC236}">
                          <a16:creationId xmlns:a16="http://schemas.microsoft.com/office/drawing/2014/main" id="{4A16FB98-7C15-31C7-C5B7-AA913B2FA043}"/>
                        </a:ext>
                      </a:extLst>
                    </p:cNvPr>
                    <p:cNvSpPr/>
                    <p:nvPr/>
                  </p:nvSpPr>
                  <p:spPr>
                    <a:xfrm>
                      <a:off x="4105571" y="3229821"/>
                      <a:ext cx="514939" cy="515566"/>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grpSp>
                  <p:nvGrpSpPr>
                    <p:cNvPr id="54" name="Group 53">
                      <a:extLst>
                        <a:ext uri="{FF2B5EF4-FFF2-40B4-BE49-F238E27FC236}">
                          <a16:creationId xmlns:a16="http://schemas.microsoft.com/office/drawing/2014/main" id="{DDA56D05-8D89-06D8-E241-45113B27AF8A}"/>
                        </a:ext>
                      </a:extLst>
                    </p:cNvPr>
                    <p:cNvGrpSpPr/>
                    <p:nvPr/>
                  </p:nvGrpSpPr>
                  <p:grpSpPr>
                    <a:xfrm>
                      <a:off x="985120" y="3254313"/>
                      <a:ext cx="2550560" cy="1928570"/>
                      <a:chOff x="985120" y="3254313"/>
                      <a:chExt cx="2550560" cy="1928570"/>
                    </a:xfrm>
                  </p:grpSpPr>
                  <p:sp>
                    <p:nvSpPr>
                      <p:cNvPr id="62" name="Flowchart: Connector 61">
                        <a:extLst>
                          <a:ext uri="{FF2B5EF4-FFF2-40B4-BE49-F238E27FC236}">
                            <a16:creationId xmlns:a16="http://schemas.microsoft.com/office/drawing/2014/main" id="{51CEEB03-3D6E-FD09-4796-616AF2BE7BA3}"/>
                          </a:ext>
                        </a:extLst>
                      </p:cNvPr>
                      <p:cNvSpPr/>
                      <p:nvPr/>
                    </p:nvSpPr>
                    <p:spPr>
                      <a:xfrm>
                        <a:off x="1170858" y="3254313"/>
                        <a:ext cx="514939" cy="515566"/>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63" name="Flowchart: Connector 62">
                        <a:extLst>
                          <a:ext uri="{FF2B5EF4-FFF2-40B4-BE49-F238E27FC236}">
                            <a16:creationId xmlns:a16="http://schemas.microsoft.com/office/drawing/2014/main" id="{E39871C6-781C-6118-D3B7-00CA71AB5A87}"/>
                          </a:ext>
                        </a:extLst>
                      </p:cNvPr>
                      <p:cNvSpPr/>
                      <p:nvPr/>
                    </p:nvSpPr>
                    <p:spPr>
                      <a:xfrm>
                        <a:off x="2671006" y="3254313"/>
                        <a:ext cx="514939" cy="515566"/>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cxnSp>
                    <p:nvCxnSpPr>
                      <p:cNvPr id="64" name="Straight Arrow Connector 63">
                        <a:extLst>
                          <a:ext uri="{FF2B5EF4-FFF2-40B4-BE49-F238E27FC236}">
                            <a16:creationId xmlns:a16="http://schemas.microsoft.com/office/drawing/2014/main" id="{F3F1E28F-1C41-299C-EAB6-2BB4DCD30C98}"/>
                          </a:ext>
                        </a:extLst>
                      </p:cNvPr>
                      <p:cNvCxnSpPr>
                        <a:cxnSpLocks/>
                      </p:cNvCxnSpPr>
                      <p:nvPr/>
                    </p:nvCxnSpPr>
                    <p:spPr>
                      <a:xfrm>
                        <a:off x="1980495" y="3525997"/>
                        <a:ext cx="3307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TextBox 33">
                        <a:extLst>
                          <a:ext uri="{FF2B5EF4-FFF2-40B4-BE49-F238E27FC236}">
                            <a16:creationId xmlns:a16="http://schemas.microsoft.com/office/drawing/2014/main" id="{B4F0B057-7205-DC11-8C62-69EA2560FBA1}"/>
                          </a:ext>
                        </a:extLst>
                      </p:cNvPr>
                      <p:cNvSpPr txBox="1"/>
                      <p:nvPr/>
                    </p:nvSpPr>
                    <p:spPr>
                      <a:xfrm>
                        <a:off x="985120" y="3817347"/>
                        <a:ext cx="1465363" cy="92333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900"/>
                          <a:t>REQUIREMENTS</a:t>
                        </a:r>
                        <a:endParaRPr lang="en-US" sz="900"/>
                      </a:p>
                      <a:p>
                        <a:pPr marL="171450" indent="-171450">
                          <a:buFont typeface="Arial"/>
                          <a:buChar char="•"/>
                        </a:pPr>
                        <a:r>
                          <a:rPr lang="en-IN" sz="900">
                            <a:cs typeface="Calibri"/>
                          </a:rPr>
                          <a:t>Analysis of Business Model</a:t>
                        </a:r>
                      </a:p>
                      <a:p>
                        <a:pPr marL="171450" indent="-171450">
                          <a:buFont typeface="Arial"/>
                          <a:buChar char="•"/>
                        </a:pPr>
                        <a:r>
                          <a:rPr lang="en-IN" sz="900">
                            <a:cs typeface="Calibri"/>
                          </a:rPr>
                          <a:t>Forecasting Categories</a:t>
                        </a:r>
                      </a:p>
                      <a:p>
                        <a:pPr marL="171450" indent="-171450">
                          <a:buFont typeface="Arial"/>
                          <a:buChar char="•"/>
                        </a:pPr>
                        <a:r>
                          <a:rPr lang="en-IN" sz="900" b="1">
                            <a:cs typeface="Calibri"/>
                          </a:rPr>
                          <a:t>Forecast Requirements</a:t>
                        </a:r>
                      </a:p>
                      <a:p>
                        <a:endParaRPr lang="en-IN" sz="900">
                          <a:cs typeface="Calibri"/>
                        </a:endParaRPr>
                      </a:p>
                    </p:txBody>
                  </p:sp>
                  <p:sp>
                    <p:nvSpPr>
                      <p:cNvPr id="66" name="TextBox 34">
                        <a:extLst>
                          <a:ext uri="{FF2B5EF4-FFF2-40B4-BE49-F238E27FC236}">
                            <a16:creationId xmlns:a16="http://schemas.microsoft.com/office/drawing/2014/main" id="{DEAFECE9-6D13-C4C6-0E9C-07B849227C6A}"/>
                          </a:ext>
                        </a:extLst>
                      </p:cNvPr>
                      <p:cNvSpPr txBox="1"/>
                      <p:nvPr/>
                    </p:nvSpPr>
                    <p:spPr>
                      <a:xfrm>
                        <a:off x="2426966" y="3813277"/>
                        <a:ext cx="1108714" cy="1369606"/>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900">
                            <a:cs typeface="Calibri"/>
                          </a:rPr>
                          <a:t>DATA BASIS</a:t>
                        </a:r>
                      </a:p>
                      <a:p>
                        <a:pPr marL="171450" indent="-171450">
                          <a:buFont typeface="Arial"/>
                          <a:buChar char="•"/>
                        </a:pPr>
                        <a:r>
                          <a:rPr lang="en-IN" sz="900">
                            <a:cs typeface="Calibri"/>
                          </a:rPr>
                          <a:t>Identification of data needed &amp; available</a:t>
                        </a:r>
                      </a:p>
                      <a:p>
                        <a:pPr marL="171450" indent="-171450">
                          <a:buFont typeface="Arial"/>
                          <a:buChar char="•"/>
                        </a:pPr>
                        <a:r>
                          <a:rPr lang="en-IN" sz="900" b="1">
                            <a:cs typeface="Calibri"/>
                          </a:rPr>
                          <a:t>Data Import From Upstream systems</a:t>
                        </a:r>
                      </a:p>
                      <a:p>
                        <a:endParaRPr lang="en-IN" sz="1000">
                          <a:cs typeface="Calibri"/>
                        </a:endParaRPr>
                      </a:p>
                      <a:p>
                        <a:endParaRPr lang="en-IN" sz="1000">
                          <a:cs typeface="Calibri"/>
                        </a:endParaRPr>
                      </a:p>
                    </p:txBody>
                  </p:sp>
                </p:grpSp>
                <p:grpSp>
                  <p:nvGrpSpPr>
                    <p:cNvPr id="55" name="Group 54">
                      <a:extLst>
                        <a:ext uri="{FF2B5EF4-FFF2-40B4-BE49-F238E27FC236}">
                          <a16:creationId xmlns:a16="http://schemas.microsoft.com/office/drawing/2014/main" id="{D469E9E2-2A2D-338D-4973-B928B93F4DFD}"/>
                        </a:ext>
                      </a:extLst>
                    </p:cNvPr>
                    <p:cNvGrpSpPr/>
                    <p:nvPr/>
                  </p:nvGrpSpPr>
                  <p:grpSpPr>
                    <a:xfrm>
                      <a:off x="5171125" y="3228381"/>
                      <a:ext cx="3139789" cy="1598279"/>
                      <a:chOff x="5171125" y="3228381"/>
                      <a:chExt cx="3139789" cy="1598279"/>
                    </a:xfrm>
                  </p:grpSpPr>
                  <p:sp>
                    <p:nvSpPr>
                      <p:cNvPr id="57" name="Flowchart: Connector 56">
                        <a:extLst>
                          <a:ext uri="{FF2B5EF4-FFF2-40B4-BE49-F238E27FC236}">
                            <a16:creationId xmlns:a16="http://schemas.microsoft.com/office/drawing/2014/main" id="{366B5D2D-6520-DE6A-81C9-6868B2547EC2}"/>
                          </a:ext>
                        </a:extLst>
                      </p:cNvPr>
                      <p:cNvSpPr/>
                      <p:nvPr/>
                    </p:nvSpPr>
                    <p:spPr>
                      <a:xfrm>
                        <a:off x="5515414" y="3229821"/>
                        <a:ext cx="514939" cy="515566"/>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58" name="Flowchart: Connector 57">
                        <a:extLst>
                          <a:ext uri="{FF2B5EF4-FFF2-40B4-BE49-F238E27FC236}">
                            <a16:creationId xmlns:a16="http://schemas.microsoft.com/office/drawing/2014/main" id="{D950861A-2DC7-DB49-528F-240612183BD2}"/>
                          </a:ext>
                        </a:extLst>
                      </p:cNvPr>
                      <p:cNvSpPr/>
                      <p:nvPr/>
                    </p:nvSpPr>
                    <p:spPr>
                      <a:xfrm>
                        <a:off x="7108214" y="3228381"/>
                        <a:ext cx="514939" cy="515566"/>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cxnSp>
                    <p:nvCxnSpPr>
                      <p:cNvPr id="59" name="Straight Arrow Connector 58">
                        <a:extLst>
                          <a:ext uri="{FF2B5EF4-FFF2-40B4-BE49-F238E27FC236}">
                            <a16:creationId xmlns:a16="http://schemas.microsoft.com/office/drawing/2014/main" id="{E058BAB1-9A66-00DC-314C-23CE44474200}"/>
                          </a:ext>
                        </a:extLst>
                      </p:cNvPr>
                      <p:cNvCxnSpPr>
                        <a:cxnSpLocks/>
                      </p:cNvCxnSpPr>
                      <p:nvPr/>
                    </p:nvCxnSpPr>
                    <p:spPr>
                      <a:xfrm>
                        <a:off x="6387594" y="3525997"/>
                        <a:ext cx="3307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TextBox 28">
                        <a:extLst>
                          <a:ext uri="{FF2B5EF4-FFF2-40B4-BE49-F238E27FC236}">
                            <a16:creationId xmlns:a16="http://schemas.microsoft.com/office/drawing/2014/main" id="{990DF815-D657-AAC5-D43D-DB2A5368389A}"/>
                          </a:ext>
                        </a:extLst>
                      </p:cNvPr>
                      <p:cNvSpPr txBox="1"/>
                      <p:nvPr/>
                    </p:nvSpPr>
                    <p:spPr>
                      <a:xfrm>
                        <a:off x="5171125" y="3762475"/>
                        <a:ext cx="1882312" cy="106182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900"/>
                          <a:t>CALLIBRATION</a:t>
                        </a:r>
                      </a:p>
                      <a:p>
                        <a:pPr marL="171450" indent="-171450">
                          <a:buFont typeface="Arial"/>
                          <a:buChar char="•"/>
                        </a:pPr>
                        <a:r>
                          <a:rPr lang="en-IN" sz="900">
                            <a:cs typeface="Calibri"/>
                          </a:rPr>
                          <a:t>Automatic Determination of Seasonal effects, breaks in Trends &amp; public holiday effects</a:t>
                        </a:r>
                      </a:p>
                      <a:p>
                        <a:pPr marL="171450" indent="-171450">
                          <a:buFont typeface="Arial"/>
                          <a:buChar char="•"/>
                        </a:pPr>
                        <a:r>
                          <a:rPr lang="en-IN" sz="900">
                            <a:cs typeface="Calibri"/>
                          </a:rPr>
                          <a:t>Consideration of the specific influencing factors &amp; regular specific effects</a:t>
                        </a:r>
                      </a:p>
                    </p:txBody>
                  </p:sp>
                  <p:sp>
                    <p:nvSpPr>
                      <p:cNvPr id="61" name="TextBox 29">
                        <a:extLst>
                          <a:ext uri="{FF2B5EF4-FFF2-40B4-BE49-F238E27FC236}">
                            <a16:creationId xmlns:a16="http://schemas.microsoft.com/office/drawing/2014/main" id="{FAD6CC72-A098-7EFE-9032-7A5734B28045}"/>
                          </a:ext>
                        </a:extLst>
                      </p:cNvPr>
                      <p:cNvSpPr txBox="1"/>
                      <p:nvPr/>
                    </p:nvSpPr>
                    <p:spPr>
                      <a:xfrm>
                        <a:off x="6911032" y="3764831"/>
                        <a:ext cx="1399882" cy="106182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900">
                            <a:cs typeface="Calibri"/>
                          </a:rPr>
                          <a:t>VALIDATION</a:t>
                        </a:r>
                      </a:p>
                      <a:p>
                        <a:pPr marL="171450" indent="-171450">
                          <a:buFont typeface="Arial"/>
                          <a:buChar char="•"/>
                        </a:pPr>
                        <a:r>
                          <a:rPr lang="en-IN" sz="900">
                            <a:cs typeface="Calibri"/>
                          </a:rPr>
                          <a:t>Test forecast with every model</a:t>
                        </a:r>
                      </a:p>
                      <a:p>
                        <a:endParaRPr lang="en-IN" sz="900">
                          <a:cs typeface="Calibri"/>
                        </a:endParaRPr>
                      </a:p>
                      <a:p>
                        <a:pPr marL="171450" indent="-171450">
                          <a:buFont typeface="Arial"/>
                          <a:buChar char="•"/>
                        </a:pPr>
                        <a:r>
                          <a:rPr lang="en-IN" sz="900">
                            <a:cs typeface="Calibri"/>
                          </a:rPr>
                          <a:t>Selection of the best model based on least deviation</a:t>
                        </a:r>
                      </a:p>
                    </p:txBody>
                  </p:sp>
                </p:grpSp>
                <p:cxnSp>
                  <p:nvCxnSpPr>
                    <p:cNvPr id="56" name="Straight Arrow Connector 55">
                      <a:extLst>
                        <a:ext uri="{FF2B5EF4-FFF2-40B4-BE49-F238E27FC236}">
                          <a16:creationId xmlns:a16="http://schemas.microsoft.com/office/drawing/2014/main" id="{16B816D7-CF49-BCF5-8C3A-F7F70433DE60}"/>
                        </a:ext>
                      </a:extLst>
                    </p:cNvPr>
                    <p:cNvCxnSpPr>
                      <a:cxnSpLocks/>
                    </p:cNvCxnSpPr>
                    <p:nvPr/>
                  </p:nvCxnSpPr>
                  <p:spPr>
                    <a:xfrm rot="10800000" flipH="1" flipV="1">
                      <a:off x="3535680" y="3525997"/>
                      <a:ext cx="3307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52" name="Straight Arrow Connector 51">
                    <a:extLst>
                      <a:ext uri="{FF2B5EF4-FFF2-40B4-BE49-F238E27FC236}">
                        <a16:creationId xmlns:a16="http://schemas.microsoft.com/office/drawing/2014/main" id="{D5FB1A77-168D-99B0-F640-E0A90248DA68}"/>
                      </a:ext>
                    </a:extLst>
                  </p:cNvPr>
                  <p:cNvCxnSpPr>
                    <a:cxnSpLocks/>
                  </p:cNvCxnSpPr>
                  <p:nvPr/>
                </p:nvCxnSpPr>
                <p:spPr>
                  <a:xfrm>
                    <a:off x="4913654" y="3525997"/>
                    <a:ext cx="3307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45338A32-FD50-4C5A-C6C0-6FFC79748F5B}"/>
                    </a:ext>
                  </a:extLst>
                </p:cNvPr>
                <p:cNvGrpSpPr/>
                <p:nvPr/>
              </p:nvGrpSpPr>
              <p:grpSpPr>
                <a:xfrm>
                  <a:off x="8237963" y="3251610"/>
                  <a:ext cx="1602043" cy="1792770"/>
                  <a:chOff x="8237963" y="3251610"/>
                  <a:chExt cx="1602043" cy="1792770"/>
                </a:xfrm>
              </p:grpSpPr>
              <p:sp>
                <p:nvSpPr>
                  <p:cNvPr id="49" name="Flowchart: Connector 48">
                    <a:extLst>
                      <a:ext uri="{FF2B5EF4-FFF2-40B4-BE49-F238E27FC236}">
                        <a16:creationId xmlns:a16="http://schemas.microsoft.com/office/drawing/2014/main" id="{F60924C8-FA23-D3D4-5F6B-FB5F4470075F}"/>
                      </a:ext>
                    </a:extLst>
                  </p:cNvPr>
                  <p:cNvSpPr/>
                  <p:nvPr/>
                </p:nvSpPr>
                <p:spPr>
                  <a:xfrm>
                    <a:off x="8661332" y="3251610"/>
                    <a:ext cx="514939" cy="515566"/>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50" name="TextBox 18">
                    <a:extLst>
                      <a:ext uri="{FF2B5EF4-FFF2-40B4-BE49-F238E27FC236}">
                        <a16:creationId xmlns:a16="http://schemas.microsoft.com/office/drawing/2014/main" id="{B55D1889-91B4-58B0-04AF-D4D673349FCC}"/>
                      </a:ext>
                    </a:extLst>
                  </p:cNvPr>
                  <p:cNvSpPr txBox="1"/>
                  <p:nvPr/>
                </p:nvSpPr>
                <p:spPr>
                  <a:xfrm>
                    <a:off x="8237963" y="3813274"/>
                    <a:ext cx="1602043" cy="1231106"/>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900">
                        <a:cs typeface="Calibri"/>
                      </a:rPr>
                      <a:t>PREDICTION</a:t>
                    </a:r>
                  </a:p>
                  <a:p>
                    <a:pPr marL="171450" indent="-171450">
                      <a:buFont typeface="Arial"/>
                      <a:buChar char="•"/>
                    </a:pPr>
                    <a:r>
                      <a:rPr lang="en-IN" sz="900">
                        <a:cs typeface="Calibri"/>
                      </a:rPr>
                      <a:t>Preparation of Forecast</a:t>
                    </a:r>
                  </a:p>
                  <a:p>
                    <a:pPr marL="171450" indent="-171450">
                      <a:buFont typeface="Arial"/>
                      <a:buChar char="•"/>
                    </a:pPr>
                    <a:r>
                      <a:rPr lang="en-IN" sz="900">
                        <a:cs typeface="Calibri"/>
                      </a:rPr>
                      <a:t>Generation of the model reports with information about the influencing factors/estimated results</a:t>
                    </a:r>
                  </a:p>
                  <a:p>
                    <a:endParaRPr lang="en-IN" sz="1000">
                      <a:cs typeface="Calibri"/>
                    </a:endParaRPr>
                  </a:p>
                  <a:p>
                    <a:endParaRPr lang="en-IN" sz="1000">
                      <a:cs typeface="Calibri"/>
                    </a:endParaRPr>
                  </a:p>
                </p:txBody>
              </p:sp>
            </p:grpSp>
            <p:cxnSp>
              <p:nvCxnSpPr>
                <p:cNvPr id="48" name="Straight Arrow Connector 47">
                  <a:extLst>
                    <a:ext uri="{FF2B5EF4-FFF2-40B4-BE49-F238E27FC236}">
                      <a16:creationId xmlns:a16="http://schemas.microsoft.com/office/drawing/2014/main" id="{AD5B83F1-C3C9-4199-DC70-C4550889E4F5}"/>
                    </a:ext>
                  </a:extLst>
                </p:cNvPr>
                <p:cNvCxnSpPr>
                  <a:cxnSpLocks/>
                </p:cNvCxnSpPr>
                <p:nvPr/>
              </p:nvCxnSpPr>
              <p:spPr>
                <a:xfrm>
                  <a:off x="7951343" y="3510983"/>
                  <a:ext cx="3307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5" name="TextBox 13">
                <a:extLst>
                  <a:ext uri="{FF2B5EF4-FFF2-40B4-BE49-F238E27FC236}">
                    <a16:creationId xmlns:a16="http://schemas.microsoft.com/office/drawing/2014/main" id="{6FDC7699-4DC7-0487-0CAE-A752E8512533}"/>
                  </a:ext>
                </a:extLst>
              </p:cNvPr>
              <p:cNvSpPr txBox="1"/>
              <p:nvPr/>
            </p:nvSpPr>
            <p:spPr>
              <a:xfrm>
                <a:off x="3760086" y="3811898"/>
                <a:ext cx="1575837" cy="121571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cs typeface="Calibri"/>
                  </a:rPr>
                  <a:t>DATA ANALYSIS</a:t>
                </a:r>
              </a:p>
              <a:p>
                <a:pPr marL="171450" indent="-171450">
                  <a:buFont typeface="Arial"/>
                  <a:buChar char="•"/>
                </a:pPr>
                <a:r>
                  <a:rPr lang="en-US" sz="900">
                    <a:cs typeface="Calibri"/>
                  </a:rPr>
                  <a:t>Analysis of Data Basis</a:t>
                </a:r>
              </a:p>
              <a:p>
                <a:pPr marL="171450" indent="-171450">
                  <a:buFont typeface="Arial"/>
                  <a:buChar char="•"/>
                </a:pPr>
                <a:r>
                  <a:rPr lang="en-US" sz="900">
                    <a:cs typeface="Calibri"/>
                  </a:rPr>
                  <a:t>Adjustment for data outliers</a:t>
                </a:r>
              </a:p>
              <a:p>
                <a:pPr marL="171450" indent="-171450">
                  <a:buFont typeface="Arial"/>
                  <a:buChar char="•"/>
                </a:pPr>
                <a:r>
                  <a:rPr lang="en-US" sz="900">
                    <a:cs typeface="Calibri"/>
                  </a:rPr>
                  <a:t>Determination &amp; modelling of </a:t>
                </a:r>
                <a:r>
                  <a:rPr lang="en-US" sz="900" b="1">
                    <a:cs typeface="Calibri"/>
                  </a:rPr>
                  <a:t>specific influencing factors</a:t>
                </a:r>
              </a:p>
              <a:p>
                <a:endParaRPr lang="en-US" sz="1000">
                  <a:cs typeface="Calibri"/>
                </a:endParaRPr>
              </a:p>
            </p:txBody>
          </p:sp>
        </p:grpSp>
        <p:sp>
          <p:nvSpPr>
            <p:cNvPr id="35" name="Arrow: Bent-Up 34">
              <a:extLst>
                <a:ext uri="{FF2B5EF4-FFF2-40B4-BE49-F238E27FC236}">
                  <a16:creationId xmlns:a16="http://schemas.microsoft.com/office/drawing/2014/main" id="{A96E8867-44DF-DAC2-571F-DAD873D3BFF2}"/>
                </a:ext>
              </a:extLst>
            </p:cNvPr>
            <p:cNvSpPr/>
            <p:nvPr/>
          </p:nvSpPr>
          <p:spPr>
            <a:xfrm flipH="1">
              <a:off x="5661625" y="4772477"/>
              <a:ext cx="3242662" cy="264500"/>
            </a:xfrm>
            <a:prstGeom prst="bentUpArrow">
              <a:avLst>
                <a:gd name="adj1" fmla="val 10049"/>
                <a:gd name="adj2" fmla="val 25000"/>
                <a:gd name="adj3" fmla="val 48494"/>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36" name="Rectangle 35">
              <a:extLst>
                <a:ext uri="{FF2B5EF4-FFF2-40B4-BE49-F238E27FC236}">
                  <a16:creationId xmlns:a16="http://schemas.microsoft.com/office/drawing/2014/main" id="{FE6AA0A8-ED7B-A61C-40A0-F0B7652CD0B6}"/>
                </a:ext>
              </a:extLst>
            </p:cNvPr>
            <p:cNvSpPr/>
            <p:nvPr/>
          </p:nvSpPr>
          <p:spPr>
            <a:xfrm>
              <a:off x="6341409" y="4824304"/>
              <a:ext cx="2121502" cy="386375"/>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t>Retrain model with Feedback loop / Ongoing optimization</a:t>
              </a:r>
              <a:endParaRPr lang="en-IN" sz="1200"/>
            </a:p>
          </p:txBody>
        </p:sp>
        <p:sp>
          <p:nvSpPr>
            <p:cNvPr id="37" name="Rectangle 36">
              <a:extLst>
                <a:ext uri="{FF2B5EF4-FFF2-40B4-BE49-F238E27FC236}">
                  <a16:creationId xmlns:a16="http://schemas.microsoft.com/office/drawing/2014/main" id="{55976B47-B8FE-1D83-8B9D-5CEC8CCDC517}"/>
                </a:ext>
              </a:extLst>
            </p:cNvPr>
            <p:cNvSpPr/>
            <p:nvPr/>
          </p:nvSpPr>
          <p:spPr>
            <a:xfrm>
              <a:off x="3852074" y="4993580"/>
              <a:ext cx="1108714" cy="217099"/>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00"/>
                <a:t>New data basis</a:t>
              </a:r>
              <a:endParaRPr lang="en-IN" sz="1100"/>
            </a:p>
          </p:txBody>
        </p:sp>
        <p:pic>
          <p:nvPicPr>
            <p:cNvPr id="38" name="Graphic 26" descr="Table outline">
              <a:extLst>
                <a:ext uri="{FF2B5EF4-FFF2-40B4-BE49-F238E27FC236}">
                  <a16:creationId xmlns:a16="http://schemas.microsoft.com/office/drawing/2014/main" id="{263C7E60-5A5F-A367-F23E-3B4F42776A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55543" y="3279225"/>
              <a:ext cx="406400" cy="391886"/>
            </a:xfrm>
            <a:prstGeom prst="rect">
              <a:avLst/>
            </a:prstGeom>
          </p:spPr>
        </p:pic>
        <p:pic>
          <p:nvPicPr>
            <p:cNvPr id="39" name="Graphic 27" descr="Bar graph with upward trend with solid fill">
              <a:extLst>
                <a:ext uri="{FF2B5EF4-FFF2-40B4-BE49-F238E27FC236}">
                  <a16:creationId xmlns:a16="http://schemas.microsoft.com/office/drawing/2014/main" id="{C9F2F20A-C522-C105-7959-C6B87F36EF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81144" y="3351797"/>
              <a:ext cx="319315" cy="312059"/>
            </a:xfrm>
            <a:prstGeom prst="rect">
              <a:avLst/>
            </a:prstGeom>
          </p:spPr>
        </p:pic>
        <p:pic>
          <p:nvPicPr>
            <p:cNvPr id="40" name="Graphic 20" descr="Cheers outline">
              <a:extLst>
                <a:ext uri="{FF2B5EF4-FFF2-40B4-BE49-F238E27FC236}">
                  <a16:creationId xmlns:a16="http://schemas.microsoft.com/office/drawing/2014/main" id="{0818DE85-588E-21E6-11D3-9284207982A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11853" y="3328349"/>
              <a:ext cx="410138" cy="410137"/>
            </a:xfrm>
            <a:prstGeom prst="rect">
              <a:avLst/>
            </a:prstGeom>
          </p:spPr>
        </p:pic>
        <p:pic>
          <p:nvPicPr>
            <p:cNvPr id="41" name="Graphic 22" descr="Database with solid fill">
              <a:extLst>
                <a:ext uri="{FF2B5EF4-FFF2-40B4-BE49-F238E27FC236}">
                  <a16:creationId xmlns:a16="http://schemas.microsoft.com/office/drawing/2014/main" id="{B184168B-A74A-A59E-269C-0AD29E6D435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757714" y="3330803"/>
              <a:ext cx="355601" cy="370115"/>
            </a:xfrm>
            <a:prstGeom prst="rect">
              <a:avLst/>
            </a:prstGeom>
          </p:spPr>
        </p:pic>
        <p:pic>
          <p:nvPicPr>
            <p:cNvPr id="42" name="Graphic 24" descr="Research with solid fill">
              <a:extLst>
                <a:ext uri="{FF2B5EF4-FFF2-40B4-BE49-F238E27FC236}">
                  <a16:creationId xmlns:a16="http://schemas.microsoft.com/office/drawing/2014/main" id="{F0295DF5-4A87-3BF7-E094-B07D95F7F15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01885" y="3330805"/>
              <a:ext cx="290288" cy="297545"/>
            </a:xfrm>
            <a:prstGeom prst="rect">
              <a:avLst/>
            </a:prstGeom>
          </p:spPr>
        </p:pic>
        <p:pic>
          <p:nvPicPr>
            <p:cNvPr id="43" name="Graphic 25" descr="Bar chart with solid fill">
              <a:extLst>
                <a:ext uri="{FF2B5EF4-FFF2-40B4-BE49-F238E27FC236}">
                  <a16:creationId xmlns:a16="http://schemas.microsoft.com/office/drawing/2014/main" id="{F7D04CE1-E8FF-5127-FB2A-D1ACA4DD4F7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31543" y="3330804"/>
              <a:ext cx="312059" cy="319316"/>
            </a:xfrm>
            <a:prstGeom prst="rect">
              <a:avLst/>
            </a:prstGeom>
          </p:spPr>
        </p:pic>
      </p:grpSp>
      <p:cxnSp>
        <p:nvCxnSpPr>
          <p:cNvPr id="67" name="Straight Connector 66">
            <a:extLst>
              <a:ext uri="{FF2B5EF4-FFF2-40B4-BE49-F238E27FC236}">
                <a16:creationId xmlns:a16="http://schemas.microsoft.com/office/drawing/2014/main" id="{0D26C7E6-AEDA-89C3-D427-F12E2F1C6E60}"/>
              </a:ext>
            </a:extLst>
          </p:cNvPr>
          <p:cNvCxnSpPr>
            <a:cxnSpLocks/>
          </p:cNvCxnSpPr>
          <p:nvPr/>
        </p:nvCxnSpPr>
        <p:spPr>
          <a:xfrm>
            <a:off x="8499409" y="1519219"/>
            <a:ext cx="0" cy="333810"/>
          </a:xfrm>
          <a:prstGeom prst="line">
            <a:avLst/>
          </a:prstGeom>
          <a:ln w="317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D52DBE80-DA8C-391D-6BEC-4BF3ED166FF1}"/>
              </a:ext>
            </a:extLst>
          </p:cNvPr>
          <p:cNvSpPr txBox="1"/>
          <p:nvPr/>
        </p:nvSpPr>
        <p:spPr>
          <a:xfrm>
            <a:off x="9595945" y="569677"/>
            <a:ext cx="1991665" cy="1015663"/>
          </a:xfrm>
          <a:prstGeom prst="rect">
            <a:avLst/>
          </a:prstGeom>
          <a:noFill/>
        </p:spPr>
        <p:txBody>
          <a:bodyPr wrap="square">
            <a:spAutoFit/>
          </a:bodyPr>
          <a:lstStyle/>
          <a:p>
            <a:r>
              <a:rPr lang="en-US" sz="1200"/>
              <a:t>An overview of the process: from preparation work to the first forecast: The first step involves tasks which the system later performs itself.</a:t>
            </a:r>
            <a:endParaRPr lang="en-IN" sz="1200"/>
          </a:p>
        </p:txBody>
      </p:sp>
      <p:graphicFrame>
        <p:nvGraphicFramePr>
          <p:cNvPr id="68" name="TextBox 1">
            <a:extLst>
              <a:ext uri="{FF2B5EF4-FFF2-40B4-BE49-F238E27FC236}">
                <a16:creationId xmlns:a16="http://schemas.microsoft.com/office/drawing/2014/main" id="{93A34F54-5D3E-1050-1B7C-D5A4F5F17831}"/>
              </a:ext>
            </a:extLst>
          </p:cNvPr>
          <p:cNvGraphicFramePr/>
          <p:nvPr>
            <p:extLst>
              <p:ext uri="{D42A27DB-BD31-4B8C-83A1-F6EECF244321}">
                <p14:modId xmlns:p14="http://schemas.microsoft.com/office/powerpoint/2010/main" val="3032009059"/>
              </p:ext>
            </p:extLst>
          </p:nvPr>
        </p:nvGraphicFramePr>
        <p:xfrm>
          <a:off x="216266" y="3562821"/>
          <a:ext cx="4411505" cy="2946228"/>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
        <p:nvSpPr>
          <p:cNvPr id="110" name="TextBox 109">
            <a:extLst>
              <a:ext uri="{FF2B5EF4-FFF2-40B4-BE49-F238E27FC236}">
                <a16:creationId xmlns:a16="http://schemas.microsoft.com/office/drawing/2014/main" id="{D678B115-2AE8-2157-7AC2-7652CD29CD45}"/>
              </a:ext>
            </a:extLst>
          </p:cNvPr>
          <p:cNvSpPr txBox="1"/>
          <p:nvPr/>
        </p:nvSpPr>
        <p:spPr>
          <a:xfrm>
            <a:off x="164041" y="3124729"/>
            <a:ext cx="445822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highlight>
                  <a:srgbClr val="FFFF00"/>
                </a:highlight>
                <a:ea typeface="Calibri"/>
                <a:cs typeface="Calibri"/>
              </a:rPr>
              <a:t>Expected Benefits with AI enabled cash forecasting</a:t>
            </a:r>
            <a:r>
              <a:rPr lang="en-US" sz="1400">
                <a:highlight>
                  <a:srgbClr val="FFFF00"/>
                </a:highlight>
                <a:ea typeface="Calibri"/>
                <a:cs typeface="Calibri"/>
              </a:rPr>
              <a:t> </a:t>
            </a:r>
            <a:endParaRPr lang="en-US">
              <a:highlight>
                <a:srgbClr val="FFFF00"/>
              </a:highlight>
            </a:endParaRPr>
          </a:p>
        </p:txBody>
      </p:sp>
      <p:sp>
        <p:nvSpPr>
          <p:cNvPr id="111" name="TextBox 110">
            <a:extLst>
              <a:ext uri="{FF2B5EF4-FFF2-40B4-BE49-F238E27FC236}">
                <a16:creationId xmlns:a16="http://schemas.microsoft.com/office/drawing/2014/main" id="{2F3E38DF-339F-0670-E0BD-DF58EE13C310}"/>
              </a:ext>
            </a:extLst>
          </p:cNvPr>
          <p:cNvSpPr txBox="1"/>
          <p:nvPr/>
        </p:nvSpPr>
        <p:spPr>
          <a:xfrm>
            <a:off x="7825317" y="2269067"/>
            <a:ext cx="4108450" cy="21459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The modeled solution gathers all of the relevant information in a report which is generated along with the forecast data:</a:t>
            </a:r>
            <a:endParaRPr lang="en-US" sz="1200">
              <a:ea typeface="Calibri"/>
              <a:cs typeface="Calibri"/>
            </a:endParaRPr>
          </a:p>
          <a:p>
            <a:pPr>
              <a:buChar char="•"/>
            </a:pPr>
            <a:r>
              <a:rPr lang="en-US" sz="1200"/>
              <a:t>Predictions broken down into individual components per influencing factor given in the below graph</a:t>
            </a:r>
            <a:endParaRPr lang="en-US" sz="1200">
              <a:ea typeface="Calibri"/>
              <a:cs typeface="Calibri"/>
            </a:endParaRPr>
          </a:p>
          <a:p>
            <a:pPr>
              <a:buChar char="•"/>
            </a:pPr>
            <a:r>
              <a:rPr lang="en-US" sz="1200"/>
              <a:t>The scale and statistical significance of the individual factors</a:t>
            </a:r>
            <a:endParaRPr lang="en-US" sz="1200">
              <a:ea typeface="Calibri"/>
              <a:cs typeface="Calibri"/>
            </a:endParaRPr>
          </a:p>
          <a:p>
            <a:pPr>
              <a:buChar char="•"/>
            </a:pPr>
            <a:r>
              <a:rPr lang="en-US" sz="1200"/>
              <a:t>The granulation of seasonal modelling</a:t>
            </a:r>
            <a:endParaRPr lang="en-US" sz="1200">
              <a:ea typeface="Calibri"/>
              <a:cs typeface="Calibri"/>
            </a:endParaRPr>
          </a:p>
          <a:p>
            <a:pPr>
              <a:buChar char="•"/>
            </a:pPr>
            <a:r>
              <a:rPr lang="en-US" sz="1200"/>
              <a:t>Identified breaks in trends</a:t>
            </a:r>
            <a:endParaRPr lang="en-US" sz="1200">
              <a:ea typeface="Calibri"/>
              <a:cs typeface="Calibri"/>
            </a:endParaRPr>
          </a:p>
          <a:p>
            <a:pPr>
              <a:buChar char="•"/>
            </a:pPr>
            <a:r>
              <a:rPr lang="en-US" sz="1200"/>
              <a:t>The distribution of residuals (estimation errors)</a:t>
            </a:r>
            <a:endParaRPr lang="en-US" sz="1200">
              <a:ea typeface="Calibri"/>
              <a:cs typeface="Calibri"/>
            </a:endParaRPr>
          </a:p>
          <a:p>
            <a:pPr>
              <a:buChar char="•"/>
            </a:pPr>
            <a:r>
              <a:rPr lang="en-US" sz="1200"/>
              <a:t>Statistical test results (e.g. heteroscedasticity, autocorrelation, etc.)</a:t>
            </a:r>
            <a:endParaRPr lang="en-US" sz="1200">
              <a:ea typeface="Calibri"/>
              <a:cs typeface="Calibri"/>
            </a:endParaRPr>
          </a:p>
          <a:p>
            <a:pPr>
              <a:buChar char="•"/>
            </a:pPr>
            <a:r>
              <a:rPr lang="en-US" sz="1200"/>
              <a:t>Automatic pre-identification of potential outliers</a:t>
            </a:r>
            <a:endParaRPr lang="en-US" sz="1200">
              <a:ea typeface="Calibri"/>
              <a:cs typeface="Calibri"/>
            </a:endParaRPr>
          </a:p>
        </p:txBody>
      </p:sp>
      <p:pic>
        <p:nvPicPr>
          <p:cNvPr id="112" name="Picture 112" descr="A picture containing text, diagram, line, plot&#10;&#10;Description automatically generated">
            <a:extLst>
              <a:ext uri="{FF2B5EF4-FFF2-40B4-BE49-F238E27FC236}">
                <a16:creationId xmlns:a16="http://schemas.microsoft.com/office/drawing/2014/main" id="{15F1E8FD-3B1A-D3BA-48EA-8F2332FE2548}"/>
              </a:ext>
            </a:extLst>
          </p:cNvPr>
          <p:cNvPicPr>
            <a:picLocks noChangeAspect="1"/>
          </p:cNvPicPr>
          <p:nvPr/>
        </p:nvPicPr>
        <p:blipFill>
          <a:blip r:embed="rId19"/>
          <a:stretch>
            <a:fillRect/>
          </a:stretch>
        </p:blipFill>
        <p:spPr>
          <a:xfrm>
            <a:off x="7677150" y="4529500"/>
            <a:ext cx="4404783" cy="2275749"/>
          </a:xfrm>
          <a:prstGeom prst="rect">
            <a:avLst/>
          </a:prstGeom>
        </p:spPr>
      </p:pic>
      <p:sp>
        <p:nvSpPr>
          <p:cNvPr id="113" name="TextBox 112">
            <a:extLst>
              <a:ext uri="{FF2B5EF4-FFF2-40B4-BE49-F238E27FC236}">
                <a16:creationId xmlns:a16="http://schemas.microsoft.com/office/drawing/2014/main" id="{F497E548-4343-7E10-2B29-DC39B62D6BDB}"/>
              </a:ext>
            </a:extLst>
          </p:cNvPr>
          <p:cNvSpPr txBox="1"/>
          <p:nvPr/>
        </p:nvSpPr>
        <p:spPr>
          <a:xfrm>
            <a:off x="4724400" y="3210983"/>
            <a:ext cx="294428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highlight>
                  <a:srgbClr val="FF00FF"/>
                </a:highlight>
              </a:rPr>
              <a:t>The provided information aids treasurers in comprehending the generation of forecast figures, enabling them to identify errors and comprehend the factors behind sudden changes, thereby facilitating transparency and ease of checks.</a:t>
            </a:r>
          </a:p>
        </p:txBody>
      </p:sp>
      <p:sp>
        <p:nvSpPr>
          <p:cNvPr id="114" name="Arrow: Curved Right 113">
            <a:extLst>
              <a:ext uri="{FF2B5EF4-FFF2-40B4-BE49-F238E27FC236}">
                <a16:creationId xmlns:a16="http://schemas.microsoft.com/office/drawing/2014/main" id="{BAA0C699-2EDF-2791-99D0-20D6BE12570F}"/>
              </a:ext>
            </a:extLst>
          </p:cNvPr>
          <p:cNvSpPr/>
          <p:nvPr/>
        </p:nvSpPr>
        <p:spPr>
          <a:xfrm>
            <a:off x="6604000" y="4225395"/>
            <a:ext cx="624416" cy="973666"/>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67311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Rectangle: Rounded Corners 248">
            <a:extLst>
              <a:ext uri="{FF2B5EF4-FFF2-40B4-BE49-F238E27FC236}">
                <a16:creationId xmlns:a16="http://schemas.microsoft.com/office/drawing/2014/main" id="{7FF1AD42-2F52-3606-CA0C-32561F33F179}"/>
              </a:ext>
            </a:extLst>
          </p:cNvPr>
          <p:cNvSpPr/>
          <p:nvPr/>
        </p:nvSpPr>
        <p:spPr>
          <a:xfrm>
            <a:off x="8334497" y="520085"/>
            <a:ext cx="2204065" cy="4289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US" sz="1400" b="1">
              <a:solidFill>
                <a:srgbClr val="FFFF00"/>
              </a:solidFill>
              <a:ea typeface="Calibri"/>
              <a:cs typeface="Calibri"/>
            </a:endParaRPr>
          </a:p>
          <a:p>
            <a:r>
              <a:rPr lang="en-US" sz="1400" b="1">
                <a:solidFill>
                  <a:srgbClr val="FFFF00"/>
                </a:solidFill>
                <a:ea typeface="Calibri"/>
                <a:cs typeface="Calibri"/>
              </a:rPr>
              <a:t>Major challenges in Harris</a:t>
            </a:r>
          </a:p>
          <a:p>
            <a:pPr algn="ctr"/>
            <a:endParaRPr lang="en-US">
              <a:solidFill>
                <a:srgbClr val="FFFFFF"/>
              </a:solidFill>
              <a:ea typeface="Calibri"/>
              <a:cs typeface="Calibri"/>
            </a:endParaRPr>
          </a:p>
        </p:txBody>
      </p:sp>
      <p:graphicFrame>
        <p:nvGraphicFramePr>
          <p:cNvPr id="358" name="Table 358">
            <a:extLst>
              <a:ext uri="{FF2B5EF4-FFF2-40B4-BE49-F238E27FC236}">
                <a16:creationId xmlns:a16="http://schemas.microsoft.com/office/drawing/2014/main" id="{7267F697-81D7-D05B-8D2B-9B1EC9117AEC}"/>
              </a:ext>
            </a:extLst>
          </p:cNvPr>
          <p:cNvGraphicFramePr>
            <a:graphicFrameLocks noGrp="1"/>
          </p:cNvGraphicFramePr>
          <p:nvPr>
            <p:extLst>
              <p:ext uri="{D42A27DB-BD31-4B8C-83A1-F6EECF244321}">
                <p14:modId xmlns:p14="http://schemas.microsoft.com/office/powerpoint/2010/main" val="1517644764"/>
              </p:ext>
            </p:extLst>
          </p:nvPr>
        </p:nvGraphicFramePr>
        <p:xfrm>
          <a:off x="7423546" y="972343"/>
          <a:ext cx="4612573" cy="1341120"/>
        </p:xfrm>
        <a:graphic>
          <a:graphicData uri="http://schemas.openxmlformats.org/drawingml/2006/table">
            <a:tbl>
              <a:tblPr firstRow="1" bandRow="1">
                <a:tableStyleId>{5C22544A-7EE6-4342-B048-85BDC9FD1C3A}</a:tableStyleId>
              </a:tblPr>
              <a:tblGrid>
                <a:gridCol w="1942597">
                  <a:extLst>
                    <a:ext uri="{9D8B030D-6E8A-4147-A177-3AD203B41FA5}">
                      <a16:colId xmlns:a16="http://schemas.microsoft.com/office/drawing/2014/main" val="2418117915"/>
                    </a:ext>
                  </a:extLst>
                </a:gridCol>
                <a:gridCol w="2669976">
                  <a:extLst>
                    <a:ext uri="{9D8B030D-6E8A-4147-A177-3AD203B41FA5}">
                      <a16:colId xmlns:a16="http://schemas.microsoft.com/office/drawing/2014/main" val="1996578319"/>
                    </a:ext>
                  </a:extLst>
                </a:gridCol>
              </a:tblGrid>
              <a:tr h="421537">
                <a:tc>
                  <a:txBody>
                    <a:bodyPr/>
                    <a:lstStyle/>
                    <a:p>
                      <a:pPr marL="285750" marR="0" indent="-285750" algn="l">
                        <a:lnSpc>
                          <a:spcPct val="100000"/>
                        </a:lnSpc>
                        <a:spcBef>
                          <a:spcPts val="0"/>
                        </a:spcBef>
                        <a:spcAft>
                          <a:spcPts val="0"/>
                        </a:spcAft>
                        <a:buClr>
                          <a:srgbClr val="FFFFFF"/>
                        </a:buClr>
                        <a:buFont typeface="Arial,Sans-Serif"/>
                        <a:buChar char="•"/>
                      </a:pPr>
                      <a:r>
                        <a:rPr lang="en-US" sz="1000" b="0" i="0" u="none" strike="noStrike" noProof="0">
                          <a:solidFill>
                            <a:schemeClr val="accent5">
                              <a:lumMod val="40000"/>
                              <a:lumOff val="60000"/>
                            </a:schemeClr>
                          </a:solidFill>
                          <a:latin typeface="Calibri"/>
                        </a:rPr>
                        <a:t>Indirect Forecasting method with Low Accuracy</a:t>
                      </a:r>
                    </a:p>
                  </a:txBody>
                  <a:tcPr/>
                </a:tc>
                <a:tc>
                  <a:txBody>
                    <a:bodyPr/>
                    <a:lstStyle/>
                    <a:p>
                      <a:pPr marL="285750" marR="0" lvl="0" indent="-285750" algn="l">
                        <a:lnSpc>
                          <a:spcPct val="100000"/>
                        </a:lnSpc>
                        <a:spcBef>
                          <a:spcPts val="0"/>
                        </a:spcBef>
                        <a:spcAft>
                          <a:spcPts val="0"/>
                        </a:spcAft>
                        <a:buClr>
                          <a:srgbClr val="FFFFFF"/>
                        </a:buClr>
                        <a:buFont typeface="Arial,Sans-Serif"/>
                        <a:buChar char="•"/>
                      </a:pPr>
                      <a:r>
                        <a:rPr lang="en-US" sz="1000" b="0" i="0" u="none" strike="noStrike" noProof="0">
                          <a:solidFill>
                            <a:schemeClr val="accent5">
                              <a:lumMod val="40000"/>
                              <a:lumOff val="60000"/>
                            </a:schemeClr>
                          </a:solidFill>
                          <a:latin typeface="Calibri"/>
                        </a:rPr>
                        <a:t>Complex Process was time consuming</a:t>
                      </a:r>
                    </a:p>
                    <a:p>
                      <a:pPr lvl="0">
                        <a:buNone/>
                      </a:pPr>
                      <a:endParaRPr lang="en-US">
                        <a:solidFill>
                          <a:schemeClr val="accent5">
                            <a:lumMod val="40000"/>
                            <a:lumOff val="60000"/>
                          </a:schemeClr>
                        </a:solidFill>
                      </a:endParaRPr>
                    </a:p>
                  </a:txBody>
                  <a:tcPr/>
                </a:tc>
                <a:extLst>
                  <a:ext uri="{0D108BD9-81ED-4DB2-BD59-A6C34878D82A}">
                    <a16:rowId xmlns:a16="http://schemas.microsoft.com/office/drawing/2014/main" val="3715405846"/>
                  </a:ext>
                </a:extLst>
              </a:tr>
              <a:tr h="821531">
                <a:tc>
                  <a:txBody>
                    <a:bodyPr/>
                    <a:lstStyle/>
                    <a:p>
                      <a:pPr marL="285750" marR="0" lvl="0" indent="-285750" algn="l">
                        <a:lnSpc>
                          <a:spcPct val="100000"/>
                        </a:lnSpc>
                        <a:spcBef>
                          <a:spcPts val="0"/>
                        </a:spcBef>
                        <a:spcAft>
                          <a:spcPts val="0"/>
                        </a:spcAft>
                        <a:buClr>
                          <a:srgbClr val="000000"/>
                        </a:buClr>
                        <a:buFont typeface="Arial,Sans-Serif"/>
                        <a:buChar char="•"/>
                      </a:pPr>
                      <a:r>
                        <a:rPr lang="en-US" sz="1000" b="0" i="0" u="none" strike="noStrike" noProof="0">
                          <a:solidFill>
                            <a:schemeClr val="accent5">
                              <a:lumMod val="75000"/>
                            </a:schemeClr>
                          </a:solidFill>
                          <a:latin typeface="Calibri"/>
                        </a:rPr>
                        <a:t>Inefficient Data gathering process. Low Visibility into Future Cash Positions</a:t>
                      </a:r>
                      <a:endParaRPr lang="en-US" sz="1000">
                        <a:solidFill>
                          <a:schemeClr val="accent5">
                            <a:lumMod val="75000"/>
                          </a:schemeClr>
                        </a:solidFill>
                      </a:endParaRPr>
                    </a:p>
                    <a:p>
                      <a:pPr lvl="0">
                        <a:buNone/>
                      </a:pPr>
                      <a:endParaRPr lang="en-US">
                        <a:solidFill>
                          <a:schemeClr val="accent5">
                            <a:lumMod val="75000"/>
                          </a:schemeClr>
                        </a:solidFill>
                      </a:endParaRPr>
                    </a:p>
                  </a:txBody>
                  <a:tcPr/>
                </a:tc>
                <a:tc>
                  <a:txBody>
                    <a:bodyPr/>
                    <a:lstStyle/>
                    <a:p>
                      <a:pPr marL="285750" marR="0" lvl="0" indent="-285750" algn="l">
                        <a:lnSpc>
                          <a:spcPct val="100000"/>
                        </a:lnSpc>
                        <a:spcBef>
                          <a:spcPts val="0"/>
                        </a:spcBef>
                        <a:spcAft>
                          <a:spcPts val="0"/>
                        </a:spcAft>
                        <a:buClr>
                          <a:srgbClr val="000000"/>
                        </a:buClr>
                        <a:buFont typeface="Arial,Sans-Serif"/>
                        <a:buChar char="•"/>
                      </a:pPr>
                      <a:r>
                        <a:rPr lang="en-US" sz="1000" b="0" i="0" u="none" strike="noStrike" noProof="0">
                          <a:solidFill>
                            <a:schemeClr val="accent5">
                              <a:lumMod val="75000"/>
                            </a:schemeClr>
                          </a:solidFill>
                          <a:latin typeface="Calibri"/>
                        </a:rPr>
                        <a:t>Difficulty in meeting  short term objectives using Single forecast horizon </a:t>
                      </a:r>
                    </a:p>
                    <a:p>
                      <a:pPr lvl="0">
                        <a:buNone/>
                      </a:pPr>
                      <a:endParaRPr lang="en-US">
                        <a:solidFill>
                          <a:schemeClr val="accent5">
                            <a:lumMod val="75000"/>
                          </a:schemeClr>
                        </a:solidFill>
                      </a:endParaRPr>
                    </a:p>
                  </a:txBody>
                  <a:tcPr/>
                </a:tc>
                <a:extLst>
                  <a:ext uri="{0D108BD9-81ED-4DB2-BD59-A6C34878D82A}">
                    <a16:rowId xmlns:a16="http://schemas.microsoft.com/office/drawing/2014/main" val="134880614"/>
                  </a:ext>
                </a:extLst>
              </a:tr>
            </a:tbl>
          </a:graphicData>
        </a:graphic>
      </p:graphicFrame>
      <p:grpSp>
        <p:nvGrpSpPr>
          <p:cNvPr id="231" name="Group 230">
            <a:extLst>
              <a:ext uri="{FF2B5EF4-FFF2-40B4-BE49-F238E27FC236}">
                <a16:creationId xmlns:a16="http://schemas.microsoft.com/office/drawing/2014/main" id="{2AE309E6-9960-130F-C39C-273DB62BCDD0}"/>
              </a:ext>
            </a:extLst>
          </p:cNvPr>
          <p:cNvGrpSpPr/>
          <p:nvPr/>
        </p:nvGrpSpPr>
        <p:grpSpPr>
          <a:xfrm>
            <a:off x="9474798" y="2592403"/>
            <a:ext cx="2631282" cy="3007416"/>
            <a:chOff x="4827984" y="1720556"/>
            <a:chExt cx="2631282" cy="3007416"/>
          </a:xfrm>
        </p:grpSpPr>
        <p:graphicFrame>
          <p:nvGraphicFramePr>
            <p:cNvPr id="4" name="Diagram 4">
              <a:extLst>
                <a:ext uri="{FF2B5EF4-FFF2-40B4-BE49-F238E27FC236}">
                  <a16:creationId xmlns:a16="http://schemas.microsoft.com/office/drawing/2014/main" id="{7FD749C4-0A63-A278-E750-4D457B964801}"/>
                </a:ext>
              </a:extLst>
            </p:cNvPr>
            <p:cNvGraphicFramePr/>
            <p:nvPr>
              <p:extLst>
                <p:ext uri="{D42A27DB-BD31-4B8C-83A1-F6EECF244321}">
                  <p14:modId xmlns:p14="http://schemas.microsoft.com/office/powerpoint/2010/main" val="165186774"/>
                </p:ext>
              </p:extLst>
            </p:nvPr>
          </p:nvGraphicFramePr>
          <p:xfrm>
            <a:off x="4827984" y="2624137"/>
            <a:ext cx="2631282" cy="21038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18" name="Rectangle: Rounded Corners 217">
              <a:extLst>
                <a:ext uri="{FF2B5EF4-FFF2-40B4-BE49-F238E27FC236}">
                  <a16:creationId xmlns:a16="http://schemas.microsoft.com/office/drawing/2014/main" id="{FBCEAC55-9FFD-6510-25C1-861818C67E54}"/>
                </a:ext>
              </a:extLst>
            </p:cNvPr>
            <p:cNvSpPr/>
            <p:nvPr/>
          </p:nvSpPr>
          <p:spPr>
            <a:xfrm>
              <a:off x="5445139" y="1720556"/>
              <a:ext cx="1510246" cy="8804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US" sz="1200">
                <a:solidFill>
                  <a:srgbClr val="FFFFFF"/>
                </a:solidFill>
                <a:ea typeface="Calibri"/>
                <a:cs typeface="Calibri"/>
              </a:endParaRPr>
            </a:p>
            <a:p>
              <a:r>
                <a:rPr lang="en-US" sz="1200">
                  <a:solidFill>
                    <a:srgbClr val="FFFFFF"/>
                  </a:solidFill>
                  <a:ea typeface="Calibri"/>
                  <a:cs typeface="Calibri"/>
                </a:rPr>
                <a:t>Impact on Cash flow Forecasting of Harris after AI- Enabled Solution</a:t>
              </a:r>
              <a:endParaRPr lang="en-US"/>
            </a:p>
            <a:p>
              <a:pPr algn="ctr"/>
              <a:endParaRPr lang="en-US" sz="1200">
                <a:solidFill>
                  <a:srgbClr val="FFFFFF"/>
                </a:solidFill>
                <a:ea typeface="Calibri"/>
                <a:cs typeface="Calibri"/>
              </a:endParaRPr>
            </a:p>
          </p:txBody>
        </p:sp>
      </p:grpSp>
      <p:pic>
        <p:nvPicPr>
          <p:cNvPr id="391" name="Picture 391">
            <a:extLst>
              <a:ext uri="{FF2B5EF4-FFF2-40B4-BE49-F238E27FC236}">
                <a16:creationId xmlns:a16="http://schemas.microsoft.com/office/drawing/2014/main" id="{25B25F13-5BD3-F339-8315-61E93A59A8DD}"/>
              </a:ext>
            </a:extLst>
          </p:cNvPr>
          <p:cNvPicPr>
            <a:picLocks noChangeAspect="1"/>
          </p:cNvPicPr>
          <p:nvPr/>
        </p:nvPicPr>
        <p:blipFill>
          <a:blip r:embed="rId7"/>
          <a:stretch>
            <a:fillRect/>
          </a:stretch>
        </p:blipFill>
        <p:spPr>
          <a:xfrm>
            <a:off x="150576" y="4037868"/>
            <a:ext cx="5796307" cy="2710507"/>
          </a:xfrm>
          <a:prstGeom prst="rect">
            <a:avLst/>
          </a:prstGeom>
        </p:spPr>
      </p:pic>
      <p:grpSp>
        <p:nvGrpSpPr>
          <p:cNvPr id="35" name="Group 34">
            <a:extLst>
              <a:ext uri="{FF2B5EF4-FFF2-40B4-BE49-F238E27FC236}">
                <a16:creationId xmlns:a16="http://schemas.microsoft.com/office/drawing/2014/main" id="{C3DC41D9-FF9D-A820-3E83-6E9968C08BDC}"/>
              </a:ext>
            </a:extLst>
          </p:cNvPr>
          <p:cNvGrpSpPr/>
          <p:nvPr/>
        </p:nvGrpSpPr>
        <p:grpSpPr>
          <a:xfrm>
            <a:off x="556839" y="214741"/>
            <a:ext cx="6614296" cy="3033499"/>
            <a:chOff x="144089" y="3068008"/>
            <a:chExt cx="6661503" cy="3033499"/>
          </a:xfrm>
        </p:grpSpPr>
        <p:cxnSp>
          <p:nvCxnSpPr>
            <p:cNvPr id="36" name="Straight Arrow Connector 35">
              <a:extLst>
                <a:ext uri="{FF2B5EF4-FFF2-40B4-BE49-F238E27FC236}">
                  <a16:creationId xmlns:a16="http://schemas.microsoft.com/office/drawing/2014/main" id="{A1D6C33A-A8D9-2A52-DD4E-25253A901C7F}"/>
                </a:ext>
              </a:extLst>
            </p:cNvPr>
            <p:cNvCxnSpPr>
              <a:cxnSpLocks/>
            </p:cNvCxnSpPr>
            <p:nvPr/>
          </p:nvCxnSpPr>
          <p:spPr>
            <a:xfrm>
              <a:off x="1134852" y="4204225"/>
              <a:ext cx="3015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Flowchart: Connector 36">
              <a:extLst>
                <a:ext uri="{FF2B5EF4-FFF2-40B4-BE49-F238E27FC236}">
                  <a16:creationId xmlns:a16="http://schemas.microsoft.com/office/drawing/2014/main" id="{389AA2AE-D99E-F1A5-50F9-7BE0BFBF3E9A}"/>
                </a:ext>
              </a:extLst>
            </p:cNvPr>
            <p:cNvSpPr/>
            <p:nvPr/>
          </p:nvSpPr>
          <p:spPr>
            <a:xfrm>
              <a:off x="1587913" y="3917906"/>
              <a:ext cx="553755" cy="533088"/>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cxnSp>
          <p:nvCxnSpPr>
            <p:cNvPr id="38" name="Straight Arrow Connector 37">
              <a:extLst>
                <a:ext uri="{FF2B5EF4-FFF2-40B4-BE49-F238E27FC236}">
                  <a16:creationId xmlns:a16="http://schemas.microsoft.com/office/drawing/2014/main" id="{7FD51817-C340-2795-A8E9-6A9E76C12BCE}"/>
                </a:ext>
              </a:extLst>
            </p:cNvPr>
            <p:cNvCxnSpPr/>
            <p:nvPr/>
          </p:nvCxnSpPr>
          <p:spPr>
            <a:xfrm>
              <a:off x="2239306" y="4204225"/>
              <a:ext cx="2723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61822AF-5F1C-F240-EE96-92CB88EA20DA}"/>
                </a:ext>
              </a:extLst>
            </p:cNvPr>
            <p:cNvCxnSpPr/>
            <p:nvPr/>
          </p:nvCxnSpPr>
          <p:spPr>
            <a:xfrm>
              <a:off x="4276166" y="4206453"/>
              <a:ext cx="2723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Flowchart: Connector 39">
              <a:extLst>
                <a:ext uri="{FF2B5EF4-FFF2-40B4-BE49-F238E27FC236}">
                  <a16:creationId xmlns:a16="http://schemas.microsoft.com/office/drawing/2014/main" id="{E27F87ED-666F-0EB8-DAFE-158B55E40EE2}"/>
                </a:ext>
              </a:extLst>
            </p:cNvPr>
            <p:cNvSpPr/>
            <p:nvPr/>
          </p:nvSpPr>
          <p:spPr>
            <a:xfrm>
              <a:off x="2584350" y="5099632"/>
              <a:ext cx="554400" cy="532800"/>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41" name="Flowchart: Connector 40">
              <a:extLst>
                <a:ext uri="{FF2B5EF4-FFF2-40B4-BE49-F238E27FC236}">
                  <a16:creationId xmlns:a16="http://schemas.microsoft.com/office/drawing/2014/main" id="{48CBE007-BBB2-1CA3-57F5-A5B13D8B1559}"/>
                </a:ext>
              </a:extLst>
            </p:cNvPr>
            <p:cNvSpPr/>
            <p:nvPr/>
          </p:nvSpPr>
          <p:spPr>
            <a:xfrm>
              <a:off x="1679678" y="4765783"/>
              <a:ext cx="554400" cy="532800"/>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cxnSp>
          <p:nvCxnSpPr>
            <p:cNvPr id="42" name="Connector: Curved 41">
              <a:extLst>
                <a:ext uri="{FF2B5EF4-FFF2-40B4-BE49-F238E27FC236}">
                  <a16:creationId xmlns:a16="http://schemas.microsoft.com/office/drawing/2014/main" id="{2D6E750E-EF20-308A-CB12-2B39154C4AA3}"/>
                </a:ext>
              </a:extLst>
            </p:cNvPr>
            <p:cNvCxnSpPr>
              <a:cxnSpLocks/>
            </p:cNvCxnSpPr>
            <p:nvPr/>
          </p:nvCxnSpPr>
          <p:spPr>
            <a:xfrm rot="4200000" flipH="1" flipV="1">
              <a:off x="1675391" y="4603914"/>
              <a:ext cx="198054" cy="81181"/>
            </a:xfrm>
            <a:prstGeom prst="curvedConnector3">
              <a:avLst>
                <a:gd name="adj1" fmla="val 79470"/>
              </a:avLst>
            </a:prstGeom>
            <a:ln>
              <a:tailEnd type="triangle"/>
            </a:ln>
          </p:spPr>
          <p:style>
            <a:lnRef idx="1">
              <a:schemeClr val="accent1"/>
            </a:lnRef>
            <a:fillRef idx="0">
              <a:schemeClr val="accent1"/>
            </a:fillRef>
            <a:effectRef idx="0">
              <a:schemeClr val="accent1"/>
            </a:effectRef>
            <a:fontRef idx="minor">
              <a:schemeClr val="tx1"/>
            </a:fontRef>
          </p:style>
        </p:cxnSp>
        <p:pic>
          <p:nvPicPr>
            <p:cNvPr id="43" name="Graphic 3" descr="Computer with solid fill">
              <a:extLst>
                <a:ext uri="{FF2B5EF4-FFF2-40B4-BE49-F238E27FC236}">
                  <a16:creationId xmlns:a16="http://schemas.microsoft.com/office/drawing/2014/main" id="{298D86A4-A2E0-44B7-C91C-90C7DB7D853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91996" y="3988099"/>
              <a:ext cx="354223" cy="419414"/>
            </a:xfrm>
            <a:prstGeom prst="rect">
              <a:avLst/>
            </a:prstGeom>
          </p:spPr>
        </p:pic>
        <p:pic>
          <p:nvPicPr>
            <p:cNvPr id="44" name="Graphic 7" descr="Research with solid fill">
              <a:extLst>
                <a:ext uri="{FF2B5EF4-FFF2-40B4-BE49-F238E27FC236}">
                  <a16:creationId xmlns:a16="http://schemas.microsoft.com/office/drawing/2014/main" id="{DFB3C11F-A5F0-D711-5CCB-A9667FC11E6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05255" y="5173562"/>
              <a:ext cx="319703" cy="384939"/>
            </a:xfrm>
            <a:prstGeom prst="rect">
              <a:avLst/>
            </a:prstGeom>
          </p:spPr>
        </p:pic>
        <p:pic>
          <p:nvPicPr>
            <p:cNvPr id="45" name="Graphic 8" descr="Presentation with bar chart with solid fill">
              <a:extLst>
                <a:ext uri="{FF2B5EF4-FFF2-40B4-BE49-F238E27FC236}">
                  <a16:creationId xmlns:a16="http://schemas.microsoft.com/office/drawing/2014/main" id="{129138C3-193A-2F5B-B8F1-E0905785203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65578" y="4860702"/>
              <a:ext cx="376519" cy="331697"/>
            </a:xfrm>
            <a:prstGeom prst="rect">
              <a:avLst/>
            </a:prstGeom>
          </p:spPr>
        </p:pic>
        <p:sp>
          <p:nvSpPr>
            <p:cNvPr id="46" name="Flowchart: Connector 45">
              <a:extLst>
                <a:ext uri="{FF2B5EF4-FFF2-40B4-BE49-F238E27FC236}">
                  <a16:creationId xmlns:a16="http://schemas.microsoft.com/office/drawing/2014/main" id="{43E41E0D-AD1F-BA7E-5239-E3077AAF352A}"/>
                </a:ext>
              </a:extLst>
            </p:cNvPr>
            <p:cNvSpPr/>
            <p:nvPr/>
          </p:nvSpPr>
          <p:spPr>
            <a:xfrm>
              <a:off x="2640428" y="3917345"/>
              <a:ext cx="554400" cy="532800"/>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sp>
          <p:nvSpPr>
            <p:cNvPr id="47" name="Flowchart: Connector 46">
              <a:extLst>
                <a:ext uri="{FF2B5EF4-FFF2-40B4-BE49-F238E27FC236}">
                  <a16:creationId xmlns:a16="http://schemas.microsoft.com/office/drawing/2014/main" id="{878AA02F-E226-314D-A8B9-549D5A21FE60}"/>
                </a:ext>
              </a:extLst>
            </p:cNvPr>
            <p:cNvSpPr/>
            <p:nvPr/>
          </p:nvSpPr>
          <p:spPr>
            <a:xfrm>
              <a:off x="3623667" y="3949608"/>
              <a:ext cx="554400" cy="532800"/>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cxnSp>
          <p:nvCxnSpPr>
            <p:cNvPr id="48" name="Straight Arrow Connector 47">
              <a:extLst>
                <a:ext uri="{FF2B5EF4-FFF2-40B4-BE49-F238E27FC236}">
                  <a16:creationId xmlns:a16="http://schemas.microsoft.com/office/drawing/2014/main" id="{7FC44B67-641E-BD9D-7D80-DACD91B69A01}"/>
                </a:ext>
              </a:extLst>
            </p:cNvPr>
            <p:cNvCxnSpPr/>
            <p:nvPr/>
          </p:nvCxnSpPr>
          <p:spPr>
            <a:xfrm>
              <a:off x="3246302" y="4216008"/>
              <a:ext cx="2723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9" name="Graphic 4" descr="Server with solid fill">
              <a:extLst>
                <a:ext uri="{FF2B5EF4-FFF2-40B4-BE49-F238E27FC236}">
                  <a16:creationId xmlns:a16="http://schemas.microsoft.com/office/drawing/2014/main" id="{D78B0F4E-584D-6F76-BAC3-FC1145A8F87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751694" y="4008206"/>
              <a:ext cx="376519" cy="354109"/>
            </a:xfrm>
            <a:prstGeom prst="rect">
              <a:avLst/>
            </a:prstGeom>
          </p:spPr>
        </p:pic>
        <p:pic>
          <p:nvPicPr>
            <p:cNvPr id="50" name="Graphic 6" descr="Blog with solid fill">
              <a:extLst>
                <a:ext uri="{FF2B5EF4-FFF2-40B4-BE49-F238E27FC236}">
                  <a16:creationId xmlns:a16="http://schemas.microsoft.com/office/drawing/2014/main" id="{53724371-C4C6-9AAC-0816-05C9E6F5EED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580931" y="4859856"/>
              <a:ext cx="321262" cy="281076"/>
            </a:xfrm>
            <a:prstGeom prst="rect">
              <a:avLst/>
            </a:prstGeom>
          </p:spPr>
        </p:pic>
        <p:pic>
          <p:nvPicPr>
            <p:cNvPr id="51" name="Graphic 15" descr="Head with gears with solid fill">
              <a:extLst>
                <a:ext uri="{FF2B5EF4-FFF2-40B4-BE49-F238E27FC236}">
                  <a16:creationId xmlns:a16="http://schemas.microsoft.com/office/drawing/2014/main" id="{32956FF4-9F25-56EC-25EA-F61FC6055A4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736158" y="4051169"/>
              <a:ext cx="357587" cy="352946"/>
            </a:xfrm>
            <a:prstGeom prst="rect">
              <a:avLst/>
            </a:prstGeom>
          </p:spPr>
        </p:pic>
        <p:cxnSp>
          <p:nvCxnSpPr>
            <p:cNvPr id="52" name="Connector: Curved 51">
              <a:extLst>
                <a:ext uri="{FF2B5EF4-FFF2-40B4-BE49-F238E27FC236}">
                  <a16:creationId xmlns:a16="http://schemas.microsoft.com/office/drawing/2014/main" id="{C75E5645-3F9B-7665-22FA-0CC329885E54}"/>
                </a:ext>
              </a:extLst>
            </p:cNvPr>
            <p:cNvCxnSpPr/>
            <p:nvPr/>
          </p:nvCxnSpPr>
          <p:spPr>
            <a:xfrm rot="5400000">
              <a:off x="3801839" y="4602713"/>
              <a:ext cx="198054" cy="81181"/>
            </a:xfrm>
            <a:prstGeom prst="curvedConnector3">
              <a:avLst>
                <a:gd name="adj1" fmla="val 7947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nector: Curved 52">
              <a:extLst>
                <a:ext uri="{FF2B5EF4-FFF2-40B4-BE49-F238E27FC236}">
                  <a16:creationId xmlns:a16="http://schemas.microsoft.com/office/drawing/2014/main" id="{C97706CB-33D3-AC48-DBFF-B30749F4BAB6}"/>
                </a:ext>
              </a:extLst>
            </p:cNvPr>
            <p:cNvCxnSpPr>
              <a:cxnSpLocks/>
            </p:cNvCxnSpPr>
            <p:nvPr/>
          </p:nvCxnSpPr>
          <p:spPr>
            <a:xfrm rot="10800000" flipV="1">
              <a:off x="3161462" y="5228362"/>
              <a:ext cx="258267" cy="83528"/>
            </a:xfrm>
            <a:prstGeom prst="curvedConnector3">
              <a:avLst>
                <a:gd name="adj1" fmla="val -273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id="{935FFF5E-F61B-4696-ED9C-28A4F9AC5611}"/>
                </a:ext>
              </a:extLst>
            </p:cNvPr>
            <p:cNvSpPr/>
            <p:nvPr/>
          </p:nvSpPr>
          <p:spPr>
            <a:xfrm>
              <a:off x="144089" y="3068008"/>
              <a:ext cx="817124" cy="2563576"/>
            </a:xfrm>
            <a:prstGeom prst="roundRect">
              <a:avLst/>
            </a:prstGeom>
            <a:gradFill>
              <a:gsLst>
                <a:gs pos="0">
                  <a:schemeClr val="accent1">
                    <a:lumMod val="5000"/>
                    <a:lumOff val="95000"/>
                  </a:schemeClr>
                </a:gs>
                <a:gs pos="100000">
                  <a:schemeClr val="accent4">
                    <a:lumMod val="20000"/>
                    <a:lumOff val="80000"/>
                  </a:schemeClr>
                </a:gs>
                <a:gs pos="90000">
                  <a:schemeClr val="accent1">
                    <a:lumMod val="45000"/>
                    <a:lumOff val="55000"/>
                  </a:schemeClr>
                </a:gs>
                <a:gs pos="100000">
                  <a:schemeClr val="accent1">
                    <a:lumMod val="30000"/>
                    <a:lumOff val="70000"/>
                  </a:schemeClr>
                </a:gs>
              </a:gsLst>
              <a:lin ang="5400000" scaled="1"/>
            </a:gra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solidFill>
                  <a:srgbClr val="0E94BE"/>
                </a:solidFill>
                <a:cs typeface="Calibri"/>
              </a:endParaRPr>
            </a:p>
            <a:p>
              <a:pPr algn="ctr"/>
              <a:r>
                <a:rPr lang="en-IN" sz="1200">
                  <a:solidFill>
                    <a:srgbClr val="0E94BE"/>
                  </a:solidFill>
                  <a:ea typeface="Calibri"/>
                  <a:cs typeface="Calibri"/>
                </a:rPr>
                <a:t> </a:t>
              </a:r>
              <a:r>
                <a:rPr lang="en-IN" sz="1200">
                  <a:solidFill>
                    <a:srgbClr val="0E94BE"/>
                  </a:solidFill>
                  <a:cs typeface="Calibri"/>
                </a:rPr>
                <a:t>Banks</a:t>
              </a:r>
              <a:endParaRPr lang="en-IN" sz="1200">
                <a:solidFill>
                  <a:srgbClr val="0E94BE"/>
                </a:solidFill>
                <a:ea typeface="Calibri"/>
                <a:cs typeface="Calibri"/>
              </a:endParaRPr>
            </a:p>
            <a:p>
              <a:pPr algn="ctr"/>
              <a:endParaRPr lang="en-IN" sz="1200">
                <a:solidFill>
                  <a:srgbClr val="0E94BE"/>
                </a:solidFill>
                <a:cs typeface="Calibri"/>
              </a:endParaRPr>
            </a:p>
            <a:p>
              <a:pPr algn="ctr"/>
              <a:endParaRPr lang="en-IN">
                <a:solidFill>
                  <a:srgbClr val="0E94BE"/>
                </a:solidFill>
                <a:cs typeface="Calibri"/>
              </a:endParaRPr>
            </a:p>
            <a:p>
              <a:pPr algn="ctr"/>
              <a:endParaRPr lang="en-IN" sz="1200">
                <a:solidFill>
                  <a:srgbClr val="0E94BE"/>
                </a:solidFill>
                <a:cs typeface="Calibri"/>
              </a:endParaRPr>
            </a:p>
            <a:p>
              <a:pPr algn="ctr"/>
              <a:r>
                <a:rPr lang="en-IN" sz="1200">
                  <a:solidFill>
                    <a:srgbClr val="0E94BE"/>
                  </a:solidFill>
                  <a:cs typeface="Calibri"/>
                </a:rPr>
                <a:t>ERP</a:t>
              </a:r>
              <a:endParaRPr lang="en-IN" sz="1200">
                <a:solidFill>
                  <a:srgbClr val="0E94BE"/>
                </a:solidFill>
                <a:ea typeface="Calibri"/>
                <a:cs typeface="Calibri"/>
              </a:endParaRPr>
            </a:p>
            <a:p>
              <a:pPr algn="ctr"/>
              <a:endParaRPr lang="en-IN" sz="1200">
                <a:solidFill>
                  <a:srgbClr val="0E94BE"/>
                </a:solidFill>
                <a:cs typeface="Calibri"/>
              </a:endParaRPr>
            </a:p>
            <a:p>
              <a:pPr algn="ctr"/>
              <a:endParaRPr lang="en-IN" sz="1200">
                <a:solidFill>
                  <a:srgbClr val="0E94BE"/>
                </a:solidFill>
                <a:cs typeface="Calibri"/>
              </a:endParaRPr>
            </a:p>
            <a:p>
              <a:pPr algn="ctr"/>
              <a:endParaRPr lang="en-IN" sz="1200">
                <a:solidFill>
                  <a:srgbClr val="0E94BE"/>
                </a:solidFill>
                <a:cs typeface="Calibri"/>
              </a:endParaRPr>
            </a:p>
            <a:p>
              <a:pPr algn="ctr"/>
              <a:r>
                <a:rPr lang="en-IN" sz="1200">
                  <a:solidFill>
                    <a:srgbClr val="0E94BE"/>
                  </a:solidFill>
                  <a:cs typeface="Calibri"/>
                </a:rPr>
                <a:t>Excel</a:t>
              </a:r>
              <a:endParaRPr lang="en-IN">
                <a:cs typeface="Calibri"/>
              </a:endParaRPr>
            </a:p>
          </p:txBody>
        </p:sp>
        <p:sp>
          <p:nvSpPr>
            <p:cNvPr id="55" name="TextBox 21">
              <a:extLst>
                <a:ext uri="{FF2B5EF4-FFF2-40B4-BE49-F238E27FC236}">
                  <a16:creationId xmlns:a16="http://schemas.microsoft.com/office/drawing/2014/main" id="{3708DCA4-E8C7-B140-F928-5D66B8702300}"/>
                </a:ext>
              </a:extLst>
            </p:cNvPr>
            <p:cNvSpPr txBox="1"/>
            <p:nvPr/>
          </p:nvSpPr>
          <p:spPr>
            <a:xfrm>
              <a:off x="1432761" y="3450310"/>
              <a:ext cx="1203472" cy="43745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cs typeface="Calibri"/>
                </a:rPr>
                <a:t>Automated Gathering Data</a:t>
              </a:r>
            </a:p>
          </p:txBody>
        </p:sp>
        <p:sp>
          <p:nvSpPr>
            <p:cNvPr id="56" name="TextBox 22">
              <a:extLst>
                <a:ext uri="{FF2B5EF4-FFF2-40B4-BE49-F238E27FC236}">
                  <a16:creationId xmlns:a16="http://schemas.microsoft.com/office/drawing/2014/main" id="{CD03D5C1-135D-70ED-0F6E-B453E9D760AD}"/>
                </a:ext>
              </a:extLst>
            </p:cNvPr>
            <p:cNvSpPr txBox="1"/>
            <p:nvPr/>
          </p:nvSpPr>
          <p:spPr>
            <a:xfrm>
              <a:off x="2547746" y="3456878"/>
              <a:ext cx="1182220" cy="43088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cs typeface="Calibri"/>
                </a:rPr>
                <a:t>Connected Workspace</a:t>
              </a:r>
              <a:endParaRPr lang="en-US" sz="1100"/>
            </a:p>
          </p:txBody>
        </p:sp>
        <p:sp>
          <p:nvSpPr>
            <p:cNvPr id="57" name="TextBox 23">
              <a:extLst>
                <a:ext uri="{FF2B5EF4-FFF2-40B4-BE49-F238E27FC236}">
                  <a16:creationId xmlns:a16="http://schemas.microsoft.com/office/drawing/2014/main" id="{FE4BFD8A-2CB0-FFB8-2A81-A6E65D2398DC}"/>
                </a:ext>
              </a:extLst>
            </p:cNvPr>
            <p:cNvSpPr txBox="1"/>
            <p:nvPr/>
          </p:nvSpPr>
          <p:spPr>
            <a:xfrm>
              <a:off x="3618485" y="5274164"/>
              <a:ext cx="902075" cy="43088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cs typeface="Calibri"/>
                </a:rPr>
                <a:t>Automated Forecasting</a:t>
              </a:r>
              <a:endParaRPr lang="en-US" sz="1100"/>
            </a:p>
          </p:txBody>
        </p:sp>
        <p:sp>
          <p:nvSpPr>
            <p:cNvPr id="58" name="TextBox 24">
              <a:extLst>
                <a:ext uri="{FF2B5EF4-FFF2-40B4-BE49-F238E27FC236}">
                  <a16:creationId xmlns:a16="http://schemas.microsoft.com/office/drawing/2014/main" id="{D9AFCDCC-98F0-2E68-2886-153B632DC317}"/>
                </a:ext>
              </a:extLst>
            </p:cNvPr>
            <p:cNvSpPr txBox="1"/>
            <p:nvPr/>
          </p:nvSpPr>
          <p:spPr>
            <a:xfrm>
              <a:off x="2456554" y="5670620"/>
              <a:ext cx="1360741" cy="43088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cs typeface="Calibri"/>
                </a:rPr>
                <a:t>Scenario Building &amp; Analysis</a:t>
              </a:r>
              <a:endParaRPr lang="en-US" sz="1100"/>
            </a:p>
          </p:txBody>
        </p:sp>
        <p:sp>
          <p:nvSpPr>
            <p:cNvPr id="59" name="TextBox 25">
              <a:extLst>
                <a:ext uri="{FF2B5EF4-FFF2-40B4-BE49-F238E27FC236}">
                  <a16:creationId xmlns:a16="http://schemas.microsoft.com/office/drawing/2014/main" id="{FF5AF99B-6261-DE25-DC59-92CCD048D880}"/>
                </a:ext>
              </a:extLst>
            </p:cNvPr>
            <p:cNvSpPr txBox="1"/>
            <p:nvPr/>
          </p:nvSpPr>
          <p:spPr>
            <a:xfrm>
              <a:off x="1458843" y="5308554"/>
              <a:ext cx="1053353" cy="6001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cs typeface="Calibri"/>
                </a:rPr>
                <a:t>Variance Analysis &amp; Key Insights</a:t>
              </a:r>
              <a:endParaRPr lang="en-US" sz="1100"/>
            </a:p>
          </p:txBody>
        </p:sp>
        <p:pic>
          <p:nvPicPr>
            <p:cNvPr id="60" name="Graphic 17" descr="Bank with solid fill">
              <a:extLst>
                <a:ext uri="{FF2B5EF4-FFF2-40B4-BE49-F238E27FC236}">
                  <a16:creationId xmlns:a16="http://schemas.microsoft.com/office/drawing/2014/main" id="{000F44B4-218B-84B1-1CFA-A5EAA09A648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90716" y="3130415"/>
              <a:ext cx="587367" cy="502272"/>
            </a:xfrm>
            <a:prstGeom prst="rect">
              <a:avLst/>
            </a:prstGeom>
          </p:spPr>
        </p:pic>
        <p:pic>
          <p:nvPicPr>
            <p:cNvPr id="61" name="Graphic 18" descr="Table with solid fill">
              <a:extLst>
                <a:ext uri="{FF2B5EF4-FFF2-40B4-BE49-F238E27FC236}">
                  <a16:creationId xmlns:a16="http://schemas.microsoft.com/office/drawing/2014/main" id="{4DCBF166-FEDA-90A9-04F2-D8A9D1FE49F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36912" y="4707506"/>
              <a:ext cx="496651" cy="465885"/>
            </a:xfrm>
            <a:prstGeom prst="rect">
              <a:avLst/>
            </a:prstGeom>
          </p:spPr>
        </p:pic>
        <p:pic>
          <p:nvPicPr>
            <p:cNvPr id="62" name="Graphic 18" descr="Life ring with solid fill">
              <a:extLst>
                <a:ext uri="{FF2B5EF4-FFF2-40B4-BE49-F238E27FC236}">
                  <a16:creationId xmlns:a16="http://schemas.microsoft.com/office/drawing/2014/main" id="{2829BDCA-9ACB-8262-ECD6-AE2FB07860D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52158" y="3939725"/>
              <a:ext cx="647950" cy="514101"/>
            </a:xfrm>
            <a:prstGeom prst="rect">
              <a:avLst/>
            </a:prstGeom>
          </p:spPr>
        </p:pic>
        <p:sp>
          <p:nvSpPr>
            <p:cNvPr id="63" name="Rectangle: Rounded Corners 62">
              <a:extLst>
                <a:ext uri="{FF2B5EF4-FFF2-40B4-BE49-F238E27FC236}">
                  <a16:creationId xmlns:a16="http://schemas.microsoft.com/office/drawing/2014/main" id="{4D576332-710E-6F3C-6199-431692389049}"/>
                </a:ext>
              </a:extLst>
            </p:cNvPr>
            <p:cNvSpPr/>
            <p:nvPr/>
          </p:nvSpPr>
          <p:spPr>
            <a:xfrm>
              <a:off x="5749472" y="3759580"/>
              <a:ext cx="1056120" cy="867708"/>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IN" sz="1200">
                  <a:cs typeface="Calibri"/>
                </a:rPr>
                <a:t>Treasury Department</a:t>
              </a:r>
            </a:p>
          </p:txBody>
        </p:sp>
        <p:sp>
          <p:nvSpPr>
            <p:cNvPr id="192" name="TextBox 30">
              <a:extLst>
                <a:ext uri="{FF2B5EF4-FFF2-40B4-BE49-F238E27FC236}">
                  <a16:creationId xmlns:a16="http://schemas.microsoft.com/office/drawing/2014/main" id="{217DD85A-6CAC-AE3F-376C-E0F245D968F9}"/>
                </a:ext>
              </a:extLst>
            </p:cNvPr>
            <p:cNvSpPr txBox="1"/>
            <p:nvPr/>
          </p:nvSpPr>
          <p:spPr>
            <a:xfrm>
              <a:off x="3623511" y="3450461"/>
              <a:ext cx="1064557" cy="43088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a:cs typeface="Calibri"/>
                </a:rPr>
                <a:t>AI Forecast Models</a:t>
              </a:r>
              <a:endParaRPr lang="en-US" sz="1100"/>
            </a:p>
          </p:txBody>
        </p:sp>
        <p:sp>
          <p:nvSpPr>
            <p:cNvPr id="193" name="TextBox 31">
              <a:extLst>
                <a:ext uri="{FF2B5EF4-FFF2-40B4-BE49-F238E27FC236}">
                  <a16:creationId xmlns:a16="http://schemas.microsoft.com/office/drawing/2014/main" id="{0AB9EB57-7AF2-4A52-4C83-DDA7312C9EB4}"/>
                </a:ext>
              </a:extLst>
            </p:cNvPr>
            <p:cNvSpPr txBox="1"/>
            <p:nvPr/>
          </p:nvSpPr>
          <p:spPr>
            <a:xfrm>
              <a:off x="4514379" y="4010756"/>
              <a:ext cx="1171014" cy="62257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100" dirty="0">
                  <a:cs typeface="Calibri"/>
                </a:rPr>
                <a:t>Auto Consolidated Report</a:t>
              </a:r>
            </a:p>
          </p:txBody>
        </p:sp>
      </p:grpSp>
      <p:sp>
        <p:nvSpPr>
          <p:cNvPr id="200" name="TextBox 199">
            <a:extLst>
              <a:ext uri="{FF2B5EF4-FFF2-40B4-BE49-F238E27FC236}">
                <a16:creationId xmlns:a16="http://schemas.microsoft.com/office/drawing/2014/main" id="{D5428D54-17F5-6BB7-0DFD-54506EFF16B6}"/>
              </a:ext>
            </a:extLst>
          </p:cNvPr>
          <p:cNvSpPr txBox="1"/>
          <p:nvPr/>
        </p:nvSpPr>
        <p:spPr>
          <a:xfrm>
            <a:off x="141817" y="3253317"/>
            <a:ext cx="6542616"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highlight>
                  <a:srgbClr val="C0C0C0"/>
                </a:highlight>
              </a:rPr>
              <a:t>An overview of the integration and process of AI based cash forecasting cloud of </a:t>
            </a:r>
            <a:r>
              <a:rPr lang="en-US" sz="1400" b="1" err="1">
                <a:highlight>
                  <a:srgbClr val="C0C0C0"/>
                </a:highlight>
              </a:rPr>
              <a:t>HighRadius</a:t>
            </a:r>
            <a:r>
              <a:rPr lang="en-US" sz="1400" b="1">
                <a:highlight>
                  <a:srgbClr val="C0C0C0"/>
                </a:highlight>
              </a:rPr>
              <a:t> : </a:t>
            </a:r>
            <a:endParaRPr lang="en-US" sz="1400" b="1">
              <a:highlight>
                <a:srgbClr val="C0C0C0"/>
              </a:highlight>
              <a:ea typeface="Calibri"/>
              <a:cs typeface="Calibri"/>
            </a:endParaRPr>
          </a:p>
          <a:p>
            <a:r>
              <a:rPr lang="en-US" sz="1400" b="1" err="1">
                <a:highlight>
                  <a:srgbClr val="C0C0C0"/>
                </a:highlight>
                <a:ea typeface="Calibri"/>
                <a:cs typeface="Calibri"/>
              </a:rPr>
              <a:t>HighRadius</a:t>
            </a:r>
            <a:r>
              <a:rPr lang="en-US" sz="1400" b="1">
                <a:highlight>
                  <a:srgbClr val="C0C0C0"/>
                </a:highlight>
                <a:ea typeface="Calibri"/>
                <a:cs typeface="Calibri"/>
              </a:rPr>
              <a:t> is the solution provider of Harris for the AI enabled cash forecasting cloud</a:t>
            </a:r>
            <a:r>
              <a:rPr lang="en-US" sz="1400" b="1">
                <a:ea typeface="Calibri"/>
                <a:cs typeface="Calibri"/>
              </a:rPr>
              <a:t> </a:t>
            </a:r>
          </a:p>
        </p:txBody>
      </p:sp>
      <p:sp>
        <p:nvSpPr>
          <p:cNvPr id="213" name="TextBox 212">
            <a:extLst>
              <a:ext uri="{FF2B5EF4-FFF2-40B4-BE49-F238E27FC236}">
                <a16:creationId xmlns:a16="http://schemas.microsoft.com/office/drawing/2014/main" id="{32690FCD-8156-7CA3-68FA-37228B833FD8}"/>
              </a:ext>
            </a:extLst>
          </p:cNvPr>
          <p:cNvSpPr txBox="1"/>
          <p:nvPr/>
        </p:nvSpPr>
        <p:spPr>
          <a:xfrm>
            <a:off x="7104062" y="4736041"/>
            <a:ext cx="2182812" cy="16139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214" name="TextBox 213">
            <a:extLst>
              <a:ext uri="{FF2B5EF4-FFF2-40B4-BE49-F238E27FC236}">
                <a16:creationId xmlns:a16="http://schemas.microsoft.com/office/drawing/2014/main" id="{9722263F-883D-E89F-7D18-C32613E74081}"/>
              </a:ext>
            </a:extLst>
          </p:cNvPr>
          <p:cNvSpPr txBox="1"/>
          <p:nvPr/>
        </p:nvSpPr>
        <p:spPr>
          <a:xfrm>
            <a:off x="6693958" y="4683124"/>
            <a:ext cx="1865312" cy="10583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215" name="TextBox 214">
            <a:extLst>
              <a:ext uri="{FF2B5EF4-FFF2-40B4-BE49-F238E27FC236}">
                <a16:creationId xmlns:a16="http://schemas.microsoft.com/office/drawing/2014/main" id="{B061C859-1302-0621-1FC2-D486E9BA26FB}"/>
              </a:ext>
            </a:extLst>
          </p:cNvPr>
          <p:cNvSpPr txBox="1"/>
          <p:nvPr/>
        </p:nvSpPr>
        <p:spPr>
          <a:xfrm>
            <a:off x="7310437" y="5336646"/>
            <a:ext cx="243152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highlight>
                  <a:srgbClr val="C0C0C0"/>
                </a:highlight>
                <a:ea typeface="Calibri"/>
                <a:cs typeface="Calibri"/>
              </a:rPr>
              <a:t>A snap of The future state- </a:t>
            </a:r>
            <a:r>
              <a:rPr lang="en-US" sz="1600" err="1">
                <a:highlight>
                  <a:srgbClr val="C0C0C0"/>
                </a:highlight>
                <a:ea typeface="Calibri"/>
                <a:cs typeface="Calibri"/>
              </a:rPr>
              <a:t>Highsheet</a:t>
            </a:r>
            <a:r>
              <a:rPr lang="en-US" sz="1600">
                <a:highlight>
                  <a:srgbClr val="C0C0C0"/>
                </a:highlight>
                <a:ea typeface="Calibri"/>
                <a:cs typeface="Calibri"/>
              </a:rPr>
              <a:t>  to manually adjust the cash forecast provided by </a:t>
            </a:r>
            <a:r>
              <a:rPr lang="en-US" sz="1600" err="1">
                <a:highlight>
                  <a:srgbClr val="C0C0C0"/>
                </a:highlight>
                <a:ea typeface="Calibri"/>
                <a:cs typeface="Calibri"/>
              </a:rPr>
              <a:t>highradius</a:t>
            </a:r>
            <a:r>
              <a:rPr lang="en-US" sz="1600">
                <a:highlight>
                  <a:srgbClr val="C0C0C0"/>
                </a:highlight>
                <a:ea typeface="Calibri"/>
                <a:cs typeface="Calibri"/>
              </a:rPr>
              <a:t> </a:t>
            </a:r>
            <a:endParaRPr lang="en-US">
              <a:highlight>
                <a:srgbClr val="C0C0C0"/>
              </a:highlight>
            </a:endParaRPr>
          </a:p>
        </p:txBody>
      </p:sp>
      <p:sp>
        <p:nvSpPr>
          <p:cNvPr id="217" name="Arrow: Left 216">
            <a:extLst>
              <a:ext uri="{FF2B5EF4-FFF2-40B4-BE49-F238E27FC236}">
                <a16:creationId xmlns:a16="http://schemas.microsoft.com/office/drawing/2014/main" id="{5E5207B8-E0BE-8F8F-4FB6-270265FBEC2C}"/>
              </a:ext>
            </a:extLst>
          </p:cNvPr>
          <p:cNvSpPr/>
          <p:nvPr/>
        </p:nvSpPr>
        <p:spPr>
          <a:xfrm>
            <a:off x="6376458" y="5503333"/>
            <a:ext cx="635000" cy="359833"/>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lowchart: Connector 1">
            <a:extLst>
              <a:ext uri="{FF2B5EF4-FFF2-40B4-BE49-F238E27FC236}">
                <a16:creationId xmlns:a16="http://schemas.microsoft.com/office/drawing/2014/main" id="{317D5968-58EE-3D74-DF0C-6B41F51A7C7B}"/>
              </a:ext>
            </a:extLst>
          </p:cNvPr>
          <p:cNvSpPr/>
          <p:nvPr/>
        </p:nvSpPr>
        <p:spPr>
          <a:xfrm>
            <a:off x="3751825" y="1852018"/>
            <a:ext cx="550471" cy="532800"/>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p>
        </p:txBody>
      </p:sp>
      <p:pic>
        <p:nvPicPr>
          <p:cNvPr id="5" name="Graphic 4" descr="Gears">
            <a:extLst>
              <a:ext uri="{FF2B5EF4-FFF2-40B4-BE49-F238E27FC236}">
                <a16:creationId xmlns:a16="http://schemas.microsoft.com/office/drawing/2014/main" id="{F4DB3D36-EA5E-4BC8-B82F-D9A9B4401BE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772290" y="1861761"/>
            <a:ext cx="508257" cy="508257"/>
          </a:xfrm>
          <a:prstGeom prst="rect">
            <a:avLst/>
          </a:prstGeom>
        </p:spPr>
      </p:pic>
      <p:cxnSp>
        <p:nvCxnSpPr>
          <p:cNvPr id="8" name="Straight Arrow Connector 7">
            <a:extLst>
              <a:ext uri="{FF2B5EF4-FFF2-40B4-BE49-F238E27FC236}">
                <a16:creationId xmlns:a16="http://schemas.microsoft.com/office/drawing/2014/main" id="{7F6A3697-5B75-C3F8-773C-BF382EF299A9}"/>
              </a:ext>
            </a:extLst>
          </p:cNvPr>
          <p:cNvCxnSpPr/>
          <p:nvPr/>
        </p:nvCxnSpPr>
        <p:spPr>
          <a:xfrm>
            <a:off x="5676439" y="1330478"/>
            <a:ext cx="2704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059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EC4424-C149-A3EE-7B62-5A2C67CB13E3}"/>
              </a:ext>
            </a:extLst>
          </p:cNvPr>
          <p:cNvSpPr txBox="1"/>
          <p:nvPr/>
        </p:nvSpPr>
        <p:spPr>
          <a:xfrm>
            <a:off x="599452" y="871076"/>
            <a:ext cx="6038641" cy="24314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This use case  introduces the use of machine learning as a risk management tool in the investing field, aiming to enhance trading strategy performance and generate valuable alpha. It focuses on applying </a:t>
            </a:r>
            <a:r>
              <a:rPr lang="en-US" sz="1200" b="1" u="sng">
                <a:highlight>
                  <a:srgbClr val="FFFF00"/>
                </a:highlight>
              </a:rPr>
              <a:t>decision trees (DT) </a:t>
            </a:r>
            <a:r>
              <a:rPr lang="en-US" sz="1200"/>
              <a:t>to classify trading signals as profitable or non-profitable. The analysis will be conducted on</a:t>
            </a:r>
            <a:r>
              <a:rPr lang="en-US" sz="1200" b="1" u="sng">
                <a:highlight>
                  <a:srgbClr val="FFFF00"/>
                </a:highlight>
              </a:rPr>
              <a:t> five currency pairs(GBP/USD, USD/JPY, EUR/USD, GBP/JPY and EUR/JPY)</a:t>
            </a:r>
            <a:r>
              <a:rPr lang="en-US" sz="1200"/>
              <a:t>  using a channel breakout trading strategy developed by the authors. The case contributes to the field of expert system applications(ESWA)  and has implications for the financial industry.</a:t>
            </a:r>
          </a:p>
          <a:p>
            <a:endParaRPr lang="en-US" sz="1400">
              <a:highlight>
                <a:srgbClr val="FFFF00"/>
              </a:highlight>
              <a:ea typeface="Calibri"/>
              <a:cs typeface="Calibri"/>
            </a:endParaRPr>
          </a:p>
          <a:p>
            <a:endParaRPr lang="en-US" sz="1400" b="1">
              <a:highlight>
                <a:srgbClr val="FFFF00"/>
              </a:highlight>
            </a:endParaRPr>
          </a:p>
          <a:p>
            <a:endParaRPr lang="en-US" sz="1400" b="1">
              <a:highlight>
                <a:srgbClr val="FFFF00"/>
              </a:highlight>
              <a:ea typeface="Calibri"/>
              <a:cs typeface="Calibri"/>
            </a:endParaRPr>
          </a:p>
          <a:p>
            <a:endParaRPr lang="en-US" sz="1400" b="1">
              <a:highlight>
                <a:srgbClr val="FFFF00"/>
              </a:highlight>
              <a:ea typeface="Calibri"/>
              <a:cs typeface="Calibri"/>
            </a:endParaRPr>
          </a:p>
          <a:p>
            <a:endParaRPr lang="en-US" sz="1200">
              <a:ea typeface="Calibri"/>
              <a:cs typeface="Calibri"/>
            </a:endParaRPr>
          </a:p>
        </p:txBody>
      </p:sp>
      <p:graphicFrame>
        <p:nvGraphicFramePr>
          <p:cNvPr id="3" name="TextBox 1">
            <a:extLst>
              <a:ext uri="{FF2B5EF4-FFF2-40B4-BE49-F238E27FC236}">
                <a16:creationId xmlns:a16="http://schemas.microsoft.com/office/drawing/2014/main" id="{C175966F-4BE8-90FE-1C7D-E8A40427BFD2}"/>
              </a:ext>
            </a:extLst>
          </p:cNvPr>
          <p:cNvGraphicFramePr/>
          <p:nvPr>
            <p:extLst>
              <p:ext uri="{D42A27DB-BD31-4B8C-83A1-F6EECF244321}">
                <p14:modId xmlns:p14="http://schemas.microsoft.com/office/powerpoint/2010/main" val="1007895456"/>
              </p:ext>
            </p:extLst>
          </p:nvPr>
        </p:nvGraphicFramePr>
        <p:xfrm>
          <a:off x="76020" y="1925957"/>
          <a:ext cx="5023502" cy="38629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TextBox 15">
            <a:extLst>
              <a:ext uri="{FF2B5EF4-FFF2-40B4-BE49-F238E27FC236}">
                <a16:creationId xmlns:a16="http://schemas.microsoft.com/office/drawing/2014/main" id="{E13EF480-A110-C277-D3D2-6202E387DFD4}"/>
              </a:ext>
            </a:extLst>
          </p:cNvPr>
          <p:cNvSpPr txBox="1"/>
          <p:nvPr/>
        </p:nvSpPr>
        <p:spPr>
          <a:xfrm>
            <a:off x="0" y="2270159"/>
            <a:ext cx="597111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highlight>
                  <a:srgbClr val="FFFF00"/>
                </a:highlight>
              </a:rPr>
              <a:t>The objective is to enhance the performance of the EWP2 and KCP2 portfolios.</a:t>
            </a:r>
          </a:p>
          <a:p>
            <a:pPr marL="285750" indent="-285750">
              <a:buFont typeface="Wingdings"/>
              <a:buChar char="q"/>
            </a:pPr>
            <a:r>
              <a:rPr lang="en-US" sz="1400" b="1">
                <a:highlight>
                  <a:srgbClr val="FFFF00"/>
                </a:highlight>
                <a:ea typeface="Calibri"/>
                <a:cs typeface="Calibri"/>
              </a:rPr>
              <a:t>reduction of their standard deviation </a:t>
            </a:r>
            <a:endParaRPr lang="en-US" sz="1400">
              <a:ea typeface="Calibri"/>
              <a:cs typeface="Calibri"/>
            </a:endParaRPr>
          </a:p>
          <a:p>
            <a:pPr marL="285750" indent="-285750">
              <a:buFont typeface="Wingdings"/>
              <a:buChar char="q"/>
            </a:pPr>
            <a:r>
              <a:rPr lang="en-US" sz="1400" b="1">
                <a:highlight>
                  <a:srgbClr val="FFFF00"/>
                </a:highlight>
                <a:ea typeface="Calibri"/>
                <a:cs typeface="Calibri"/>
              </a:rPr>
              <a:t>amelioration of the correlation between their total return and the portfolios’ standard deviation</a:t>
            </a:r>
            <a:endParaRPr lang="en-US" sz="1400">
              <a:ea typeface="Calibri"/>
              <a:cs typeface="Calibri"/>
            </a:endParaRPr>
          </a:p>
        </p:txBody>
      </p:sp>
      <p:pic>
        <p:nvPicPr>
          <p:cNvPr id="26" name="Picture 26" descr="A picture containing screenshot, text, line, number&#10;&#10;Description automatically generated">
            <a:extLst>
              <a:ext uri="{FF2B5EF4-FFF2-40B4-BE49-F238E27FC236}">
                <a16:creationId xmlns:a16="http://schemas.microsoft.com/office/drawing/2014/main" id="{CBDAE66B-951C-35EE-E113-80963BFE2645}"/>
              </a:ext>
            </a:extLst>
          </p:cNvPr>
          <p:cNvPicPr>
            <a:picLocks noChangeAspect="1"/>
          </p:cNvPicPr>
          <p:nvPr/>
        </p:nvPicPr>
        <p:blipFill>
          <a:blip r:embed="rId7"/>
          <a:stretch>
            <a:fillRect/>
          </a:stretch>
        </p:blipFill>
        <p:spPr>
          <a:xfrm>
            <a:off x="163132" y="4509242"/>
            <a:ext cx="4793089" cy="2196869"/>
          </a:xfrm>
          <a:prstGeom prst="rect">
            <a:avLst/>
          </a:prstGeom>
        </p:spPr>
      </p:pic>
      <p:sp>
        <p:nvSpPr>
          <p:cNvPr id="27" name="TextBox 26">
            <a:extLst>
              <a:ext uri="{FF2B5EF4-FFF2-40B4-BE49-F238E27FC236}">
                <a16:creationId xmlns:a16="http://schemas.microsoft.com/office/drawing/2014/main" id="{A038AD6A-0244-B3DA-5347-829187803C42}"/>
              </a:ext>
            </a:extLst>
          </p:cNvPr>
          <p:cNvSpPr txBox="1"/>
          <p:nvPr/>
        </p:nvSpPr>
        <p:spPr>
          <a:xfrm>
            <a:off x="5029195" y="4518758"/>
            <a:ext cx="144458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200">
              <a:cs typeface="Calibri"/>
            </a:endParaRPr>
          </a:p>
        </p:txBody>
      </p:sp>
      <p:grpSp>
        <p:nvGrpSpPr>
          <p:cNvPr id="378" name="Group 377">
            <a:extLst>
              <a:ext uri="{FF2B5EF4-FFF2-40B4-BE49-F238E27FC236}">
                <a16:creationId xmlns:a16="http://schemas.microsoft.com/office/drawing/2014/main" id="{66A6A307-8EB6-89AC-84B0-21B4C44511C6}"/>
              </a:ext>
            </a:extLst>
          </p:cNvPr>
          <p:cNvGrpSpPr/>
          <p:nvPr/>
        </p:nvGrpSpPr>
        <p:grpSpPr>
          <a:xfrm>
            <a:off x="4692361" y="4222661"/>
            <a:ext cx="1768541" cy="2093352"/>
            <a:chOff x="4617234" y="4158267"/>
            <a:chExt cx="1768541" cy="2093352"/>
          </a:xfrm>
        </p:grpSpPr>
        <p:sp>
          <p:nvSpPr>
            <p:cNvPr id="28" name="Rectangle 27">
              <a:extLst>
                <a:ext uri="{FF2B5EF4-FFF2-40B4-BE49-F238E27FC236}">
                  <a16:creationId xmlns:a16="http://schemas.microsoft.com/office/drawing/2014/main" id="{F5714B78-B07B-1E4F-3492-2C925C7A83A3}"/>
                </a:ext>
              </a:extLst>
            </p:cNvPr>
            <p:cNvSpPr/>
            <p:nvPr/>
          </p:nvSpPr>
          <p:spPr>
            <a:xfrm>
              <a:off x="4936902" y="4491507"/>
              <a:ext cx="1448873" cy="1760112"/>
            </a:xfrm>
            <a:prstGeom prst="rect">
              <a:avLst/>
            </a:prstGeom>
            <a:solidFill>
              <a:schemeClr val="accent1">
                <a:lumMod val="60000"/>
                <a:lumOff val="40000"/>
                <a:alpha val="81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chemeClr val="bg1"/>
                  </a:solidFill>
                  <a:cs typeface="Calibri"/>
                </a:rPr>
                <a:t>Machine learning techniques in this use case follow a dynamic sliding window approach in a training-testing-evaluation procedure.</a:t>
              </a:r>
              <a:endParaRPr lang="en-US">
                <a:solidFill>
                  <a:schemeClr val="bg1"/>
                </a:solidFill>
              </a:endParaRPr>
            </a:p>
          </p:txBody>
        </p:sp>
        <p:sp>
          <p:nvSpPr>
            <p:cNvPr id="4" name="Arrow: Curved Down 3">
              <a:extLst>
                <a:ext uri="{FF2B5EF4-FFF2-40B4-BE49-F238E27FC236}">
                  <a16:creationId xmlns:a16="http://schemas.microsoft.com/office/drawing/2014/main" id="{35AFDEA3-D33A-9280-62C0-FA8BC7E6BD61}"/>
                </a:ext>
              </a:extLst>
            </p:cNvPr>
            <p:cNvSpPr/>
            <p:nvPr/>
          </p:nvSpPr>
          <p:spPr>
            <a:xfrm flipH="1">
              <a:off x="4617234" y="4158267"/>
              <a:ext cx="507246" cy="350195"/>
            </a:xfrm>
            <a:prstGeom prst="curved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sp>
        <p:nvSpPr>
          <p:cNvPr id="6" name="TextBox 5">
            <a:extLst>
              <a:ext uri="{FF2B5EF4-FFF2-40B4-BE49-F238E27FC236}">
                <a16:creationId xmlns:a16="http://schemas.microsoft.com/office/drawing/2014/main" id="{FCADE7B0-CA76-1FA7-E2B5-D12B01E529A0}"/>
              </a:ext>
            </a:extLst>
          </p:cNvPr>
          <p:cNvSpPr txBox="1"/>
          <p:nvPr/>
        </p:nvSpPr>
        <p:spPr>
          <a:xfrm>
            <a:off x="7040394" y="62905"/>
            <a:ext cx="2482985" cy="307777"/>
          </a:xfrm>
          <a:prstGeom prst="rect">
            <a:avLst/>
          </a:prstGeom>
          <a:noFill/>
        </p:spPr>
        <p:txBody>
          <a:bodyPr wrap="square">
            <a:spAutoFit/>
          </a:bodyPr>
          <a:lstStyle/>
          <a:p>
            <a:r>
              <a:rPr lang="en-IN" sz="1400" b="1" u="sng">
                <a:highlight>
                  <a:srgbClr val="FFFF00"/>
                </a:highlight>
              </a:rPr>
              <a:t>Data landscape</a:t>
            </a:r>
          </a:p>
        </p:txBody>
      </p:sp>
      <p:graphicFrame>
        <p:nvGraphicFramePr>
          <p:cNvPr id="7" name="Diagram 6">
            <a:extLst>
              <a:ext uri="{FF2B5EF4-FFF2-40B4-BE49-F238E27FC236}">
                <a16:creationId xmlns:a16="http://schemas.microsoft.com/office/drawing/2014/main" id="{E23C03AF-F83A-AA1E-D238-941F1CC99894}"/>
              </a:ext>
            </a:extLst>
          </p:cNvPr>
          <p:cNvGraphicFramePr/>
          <p:nvPr>
            <p:extLst>
              <p:ext uri="{D42A27DB-BD31-4B8C-83A1-F6EECF244321}">
                <p14:modId xmlns:p14="http://schemas.microsoft.com/office/powerpoint/2010/main" val="3037725710"/>
              </p:ext>
            </p:extLst>
          </p:nvPr>
        </p:nvGraphicFramePr>
        <p:xfrm>
          <a:off x="7099975" y="-257160"/>
          <a:ext cx="4846807" cy="417931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5" name="TextBox 24">
            <a:extLst>
              <a:ext uri="{FF2B5EF4-FFF2-40B4-BE49-F238E27FC236}">
                <a16:creationId xmlns:a16="http://schemas.microsoft.com/office/drawing/2014/main" id="{C6320BF9-7CB4-451E-452D-11354AC6DFB5}"/>
              </a:ext>
            </a:extLst>
          </p:cNvPr>
          <p:cNvSpPr txBox="1"/>
          <p:nvPr/>
        </p:nvSpPr>
        <p:spPr>
          <a:xfrm>
            <a:off x="7042150" y="35496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400" b="1">
                <a:highlight>
                  <a:srgbClr val="FFFF00"/>
                </a:highlight>
                <a:cs typeface="Calibri"/>
              </a:rPr>
              <a:t>Data processing for DT model</a:t>
            </a:r>
          </a:p>
        </p:txBody>
      </p:sp>
      <p:graphicFrame>
        <p:nvGraphicFramePr>
          <p:cNvPr id="96" name="TextBox 1">
            <a:extLst>
              <a:ext uri="{FF2B5EF4-FFF2-40B4-BE49-F238E27FC236}">
                <a16:creationId xmlns:a16="http://schemas.microsoft.com/office/drawing/2014/main" id="{5612309B-10B9-2436-9AA6-AE0A888C4553}"/>
              </a:ext>
            </a:extLst>
          </p:cNvPr>
          <p:cNvGraphicFramePr/>
          <p:nvPr>
            <p:extLst>
              <p:ext uri="{D42A27DB-BD31-4B8C-83A1-F6EECF244321}">
                <p14:modId xmlns:p14="http://schemas.microsoft.com/office/powerpoint/2010/main" val="972471210"/>
              </p:ext>
            </p:extLst>
          </p:nvPr>
        </p:nvGraphicFramePr>
        <p:xfrm>
          <a:off x="6272861" y="3959314"/>
          <a:ext cx="5957688" cy="2475227"/>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0" name="TextBox 9">
            <a:extLst>
              <a:ext uri="{FF2B5EF4-FFF2-40B4-BE49-F238E27FC236}">
                <a16:creationId xmlns:a16="http://schemas.microsoft.com/office/drawing/2014/main" id="{9CDDBE99-E233-DEF2-0840-5DBFA37F4EAA}"/>
              </a:ext>
            </a:extLst>
          </p:cNvPr>
          <p:cNvSpPr txBox="1"/>
          <p:nvPr/>
        </p:nvSpPr>
        <p:spPr>
          <a:xfrm>
            <a:off x="325077" y="100293"/>
            <a:ext cx="6587393" cy="646331"/>
          </a:xfrm>
          <a:prstGeom prst="rect">
            <a:avLst/>
          </a:prstGeom>
          <a:noFill/>
        </p:spPr>
        <p:txBody>
          <a:bodyPr wrap="square">
            <a:spAutoFit/>
          </a:bodyPr>
          <a:lstStyle/>
          <a:p>
            <a:r>
              <a:rPr lang="en-US" sz="1800" b="1">
                <a:highlight>
                  <a:srgbClr val="FFFF00"/>
                </a:highlight>
                <a:cs typeface="Calibri"/>
              </a:rPr>
              <a:t>"Enhancing Treasury Management with Real-Time Warning System: Decision Trees in Foreign Exchange Market Analysis“(AIRMS-DT)</a:t>
            </a:r>
            <a:endParaRPr lang="en-US" sz="1800">
              <a:highlight>
                <a:srgbClr val="FFFF00"/>
              </a:highlight>
            </a:endParaRPr>
          </a:p>
        </p:txBody>
      </p:sp>
      <p:sp>
        <p:nvSpPr>
          <p:cNvPr id="5" name="Footer Placeholder 4">
            <a:extLst>
              <a:ext uri="{FF2B5EF4-FFF2-40B4-BE49-F238E27FC236}">
                <a16:creationId xmlns:a16="http://schemas.microsoft.com/office/drawing/2014/main" id="{B11642E2-A639-E430-82F0-23C45276BEE1}"/>
              </a:ext>
            </a:extLst>
          </p:cNvPr>
          <p:cNvSpPr>
            <a:spLocks noGrp="1"/>
          </p:cNvSpPr>
          <p:nvPr>
            <p:ph type="ftr" sz="quarter" idx="11"/>
          </p:nvPr>
        </p:nvSpPr>
        <p:spPr>
          <a:xfrm>
            <a:off x="3714750" y="6467365"/>
            <a:ext cx="8382000" cy="477491"/>
          </a:xfrm>
        </p:spPr>
        <p:txBody>
          <a:bodyPr/>
          <a:lstStyle/>
          <a:p>
            <a:r>
              <a:rPr lang="en-US" sz="900" dirty="0" err="1">
                <a:solidFill>
                  <a:schemeClr val="tx1"/>
                </a:solidFill>
                <a:latin typeface="Aharoni" panose="02010803020104030203" pitchFamily="2" charset="-79"/>
                <a:cs typeface="Aharoni" panose="02010803020104030203" pitchFamily="2" charset="-79"/>
              </a:rPr>
              <a:t>Chandrinos</a:t>
            </a:r>
            <a:r>
              <a:rPr lang="en-US" sz="900" dirty="0">
                <a:solidFill>
                  <a:schemeClr val="tx1"/>
                </a:solidFill>
                <a:latin typeface="Aharoni" panose="02010803020104030203" pitchFamily="2" charset="-79"/>
                <a:cs typeface="Aharoni" panose="02010803020104030203" pitchFamily="2" charset="-79"/>
              </a:rPr>
              <a:t>, S. K., </a:t>
            </a:r>
            <a:r>
              <a:rPr lang="en-US" sz="900" dirty="0" err="1">
                <a:solidFill>
                  <a:schemeClr val="tx1"/>
                </a:solidFill>
                <a:latin typeface="Aharoni" panose="02010803020104030203" pitchFamily="2" charset="-79"/>
                <a:cs typeface="Aharoni" panose="02010803020104030203" pitchFamily="2" charset="-79"/>
              </a:rPr>
              <a:t>Sakkas</a:t>
            </a:r>
            <a:r>
              <a:rPr lang="en-US" sz="900" dirty="0">
                <a:solidFill>
                  <a:schemeClr val="tx1"/>
                </a:solidFill>
                <a:latin typeface="Aharoni" panose="02010803020104030203" pitchFamily="2" charset="-79"/>
                <a:cs typeface="Aharoni" panose="02010803020104030203" pitchFamily="2" charset="-79"/>
              </a:rPr>
              <a:t>, G., &amp; </a:t>
            </a:r>
            <a:r>
              <a:rPr lang="en-US" sz="900" dirty="0" err="1">
                <a:solidFill>
                  <a:schemeClr val="tx1"/>
                </a:solidFill>
                <a:latin typeface="Aharoni" panose="02010803020104030203" pitchFamily="2" charset="-79"/>
                <a:cs typeface="Aharoni" panose="02010803020104030203" pitchFamily="2" charset="-79"/>
              </a:rPr>
              <a:t>Lagaros</a:t>
            </a:r>
            <a:r>
              <a:rPr lang="en-US" sz="900" dirty="0">
                <a:solidFill>
                  <a:schemeClr val="tx1"/>
                </a:solidFill>
                <a:latin typeface="Aharoni" panose="02010803020104030203" pitchFamily="2" charset="-79"/>
                <a:cs typeface="Aharoni" panose="02010803020104030203" pitchFamily="2" charset="-79"/>
              </a:rPr>
              <a:t>, N. D. (2018). AIRMS: A risk management tool using machine learning. Expert Systems with Applications, 105, 34-48.</a:t>
            </a:r>
          </a:p>
        </p:txBody>
      </p:sp>
    </p:spTree>
    <p:extLst>
      <p:ext uri="{BB962C8B-B14F-4D97-AF65-F5344CB8AC3E}">
        <p14:creationId xmlns:p14="http://schemas.microsoft.com/office/powerpoint/2010/main" val="2600657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0" name="Rectangle 261">
            <a:extLst>
              <a:ext uri="{FF2B5EF4-FFF2-40B4-BE49-F238E27FC236}">
                <a16:creationId xmlns:a16="http://schemas.microsoft.com/office/drawing/2014/main" id="{B7818AA9-82F7-46F6-8A83-1A6258163B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83" y="0"/>
            <a:ext cx="1221823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ectangle 263">
            <a:extLst>
              <a:ext uri="{FF2B5EF4-FFF2-40B4-BE49-F238E27FC236}">
                <a16:creationId xmlns:a16="http://schemas.microsoft.com/office/drawing/2014/main" id="{69510038-1521-466B-95BF-50DCC3082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83" y="0"/>
            <a:ext cx="12218234"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grpSp>
        <p:nvGrpSpPr>
          <p:cNvPr id="266" name="Group 265">
            <a:extLst>
              <a:ext uri="{FF2B5EF4-FFF2-40B4-BE49-F238E27FC236}">
                <a16:creationId xmlns:a16="http://schemas.microsoft.com/office/drawing/2014/main" id="{B3DE8EEA-0E18-43C4-85C8-EC85C625E9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64840" y="236341"/>
            <a:ext cx="2727160" cy="6621659"/>
            <a:chOff x="9464840" y="236341"/>
            <a:chExt cx="2727160" cy="6621659"/>
          </a:xfrm>
        </p:grpSpPr>
        <p:sp>
          <p:nvSpPr>
            <p:cNvPr id="267" name="Oval 266">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64840" y="538627"/>
              <a:ext cx="94160" cy="94160"/>
            </a:xfrm>
            <a:prstGeom prst="ellipse">
              <a:avLst/>
            </a:prstGeom>
            <a:solidFill>
              <a:schemeClr val="tx2">
                <a:lumMod val="50000"/>
                <a:lumOff val="50000"/>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48803" y="1206077"/>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509" y="516637"/>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2793" y="5536248"/>
              <a:ext cx="800716" cy="800716"/>
            </a:xfrm>
            <a:prstGeom prst="ellipse">
              <a:avLst/>
            </a:prstGeom>
            <a:solidFill>
              <a:schemeClr val="accent1">
                <a:lumMod val="40000"/>
                <a:lumOff val="6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83540" y="6169156"/>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Freeform: Shape 273">
              <a:extLst>
                <a:ext uri="{FF2B5EF4-FFF2-40B4-BE49-F238E27FC236}">
                  <a16:creationId xmlns:a16="http://schemas.microsoft.com/office/drawing/2014/main" id="{9F28276C-079E-47FC-B63F-D8F2611E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1702762" y="6299355"/>
              <a:ext cx="489238" cy="558645"/>
            </a:xfrm>
            <a:custGeom>
              <a:avLst/>
              <a:gdLst>
                <a:gd name="connsiteX0" fmla="*/ 1156116 w 3186814"/>
                <a:gd name="connsiteY0" fmla="*/ 0 h 3638922"/>
                <a:gd name="connsiteX1" fmla="*/ 3186814 w 3186814"/>
                <a:gd name="connsiteY1" fmla="*/ 2030698 h 3638922"/>
                <a:gd name="connsiteX2" fmla="*/ 2447829 w 3186814"/>
                <a:gd name="connsiteY2" fmla="*/ 3597684 h 3638922"/>
                <a:gd name="connsiteX3" fmla="*/ 2392682 w 3186814"/>
                <a:gd name="connsiteY3" fmla="*/ 3638922 h 3638922"/>
                <a:gd name="connsiteX4" fmla="*/ 0 w 3186814"/>
                <a:gd name="connsiteY4" fmla="*/ 3638922 h 3638922"/>
                <a:gd name="connsiteX5" fmla="*/ 0 w 3186814"/>
                <a:gd name="connsiteY5" fmla="*/ 362315 h 3638922"/>
                <a:gd name="connsiteX6" fmla="*/ 20733 w 3186814"/>
                <a:gd name="connsiteY6" fmla="*/ 346811 h 3638922"/>
                <a:gd name="connsiteX7" fmla="*/ 1156116 w 3186814"/>
                <a:gd name="connsiteY7" fmla="*/ 0 h 3638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6814" h="3638922">
                  <a:moveTo>
                    <a:pt x="1156116" y="0"/>
                  </a:moveTo>
                  <a:cubicBezTo>
                    <a:pt x="2277640" y="0"/>
                    <a:pt x="3186814" y="909174"/>
                    <a:pt x="3186814" y="2030698"/>
                  </a:cubicBezTo>
                  <a:cubicBezTo>
                    <a:pt x="3186814" y="2661556"/>
                    <a:pt x="2899146" y="3225224"/>
                    <a:pt x="2447829" y="3597684"/>
                  </a:cubicBezTo>
                  <a:lnTo>
                    <a:pt x="2392682" y="3638922"/>
                  </a:lnTo>
                  <a:lnTo>
                    <a:pt x="0" y="3638922"/>
                  </a:lnTo>
                  <a:lnTo>
                    <a:pt x="0" y="362315"/>
                  </a:lnTo>
                  <a:lnTo>
                    <a:pt x="20733" y="346811"/>
                  </a:lnTo>
                  <a:cubicBezTo>
                    <a:pt x="344835" y="127853"/>
                    <a:pt x="735545" y="0"/>
                    <a:pt x="1156116" y="0"/>
                  </a:cubicBezTo>
                  <a:close/>
                </a:path>
              </a:pathLst>
            </a:cu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2" name="TextBox 471">
            <a:extLst>
              <a:ext uri="{FF2B5EF4-FFF2-40B4-BE49-F238E27FC236}">
                <a16:creationId xmlns:a16="http://schemas.microsoft.com/office/drawing/2014/main" id="{0E7169B6-9FB0-D76A-6ADA-809ECEC16DE5}"/>
              </a:ext>
            </a:extLst>
          </p:cNvPr>
          <p:cNvSpPr txBox="1"/>
          <p:nvPr/>
        </p:nvSpPr>
        <p:spPr>
          <a:xfrm>
            <a:off x="18353" y="-228153"/>
            <a:ext cx="4721845"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br>
              <a:rPr lang="en-US"/>
            </a:br>
            <a:r>
              <a:rPr lang="en-IN" sz="1400" b="1">
                <a:highlight>
                  <a:srgbClr val="FFFF00"/>
                </a:highlight>
                <a:cs typeface="Calibri"/>
              </a:rPr>
              <a:t>ML models use input features to classify trading signals as either winning or losing trades. The goal is to assist investors in identifying profitable signals by combining multiple input features to predict the outcome of trading signals.</a:t>
            </a:r>
            <a:endParaRPr lang="en-US"/>
          </a:p>
        </p:txBody>
      </p:sp>
      <p:graphicFrame>
        <p:nvGraphicFramePr>
          <p:cNvPr id="661" name="TextBox 1">
            <a:extLst>
              <a:ext uri="{FF2B5EF4-FFF2-40B4-BE49-F238E27FC236}">
                <a16:creationId xmlns:a16="http://schemas.microsoft.com/office/drawing/2014/main" id="{34F41382-E418-CBC8-FE78-40F6F2378DD1}"/>
              </a:ext>
            </a:extLst>
          </p:cNvPr>
          <p:cNvGraphicFramePr/>
          <p:nvPr>
            <p:extLst>
              <p:ext uri="{D42A27DB-BD31-4B8C-83A1-F6EECF244321}">
                <p14:modId xmlns:p14="http://schemas.microsoft.com/office/powerpoint/2010/main" val="2598126940"/>
              </p:ext>
            </p:extLst>
          </p:nvPr>
        </p:nvGraphicFramePr>
        <p:xfrm>
          <a:off x="114329" y="1145576"/>
          <a:ext cx="4316025" cy="36334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9" name="Diagram 48">
            <a:extLst>
              <a:ext uri="{FF2B5EF4-FFF2-40B4-BE49-F238E27FC236}">
                <a16:creationId xmlns:a16="http://schemas.microsoft.com/office/drawing/2014/main" id="{152565E9-97FA-7BEB-08B0-20E48304B823}"/>
              </a:ext>
            </a:extLst>
          </p:cNvPr>
          <p:cNvGraphicFramePr/>
          <p:nvPr>
            <p:extLst>
              <p:ext uri="{D42A27DB-BD31-4B8C-83A1-F6EECF244321}">
                <p14:modId xmlns:p14="http://schemas.microsoft.com/office/powerpoint/2010/main" val="1042328737"/>
              </p:ext>
            </p:extLst>
          </p:nvPr>
        </p:nvGraphicFramePr>
        <p:xfrm>
          <a:off x="4741333" y="497417"/>
          <a:ext cx="7406288" cy="403979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779" name="TextBox 1778">
            <a:extLst>
              <a:ext uri="{FF2B5EF4-FFF2-40B4-BE49-F238E27FC236}">
                <a16:creationId xmlns:a16="http://schemas.microsoft.com/office/drawing/2014/main" id="{87E93853-C072-41EE-742C-EC7E194DFAAF}"/>
              </a:ext>
            </a:extLst>
          </p:cNvPr>
          <p:cNvSpPr txBox="1"/>
          <p:nvPr/>
        </p:nvSpPr>
        <p:spPr>
          <a:xfrm>
            <a:off x="4778062" y="66541"/>
            <a:ext cx="7411791"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500" b="1">
                <a:cs typeface="Calibri"/>
              </a:rPr>
              <a:t>Result of AIRMS DT : A risk management tool for FX Exchange Market Analysis of the 5-currency pair.</a:t>
            </a:r>
          </a:p>
        </p:txBody>
      </p:sp>
      <p:sp>
        <p:nvSpPr>
          <p:cNvPr id="1780" name="TextBox 1779">
            <a:extLst>
              <a:ext uri="{FF2B5EF4-FFF2-40B4-BE49-F238E27FC236}">
                <a16:creationId xmlns:a16="http://schemas.microsoft.com/office/drawing/2014/main" id="{F7A6C03E-3B9B-9C6E-1315-D7D3D9E17ABF}"/>
              </a:ext>
            </a:extLst>
          </p:cNvPr>
          <p:cNvSpPr txBox="1"/>
          <p:nvPr/>
        </p:nvSpPr>
        <p:spPr>
          <a:xfrm>
            <a:off x="23611" y="4842456"/>
            <a:ext cx="3644721" cy="18541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500" b="1">
                <a:highlight>
                  <a:srgbClr val="FFFF00"/>
                </a:highlight>
                <a:cs typeface="Calibri"/>
              </a:rPr>
              <a:t>Evaluation Metric:</a:t>
            </a:r>
          </a:p>
          <a:p>
            <a:r>
              <a:rPr lang="en-IN" sz="1200">
                <a:cs typeface="Calibri"/>
              </a:rPr>
              <a:t>The evaluation matric for our AIRMS DT algorithm is F1 score </a:t>
            </a:r>
          </a:p>
          <a:p>
            <a:pPr marL="171450" indent="-171450">
              <a:buFont typeface="Wingdings"/>
              <a:buChar char="q"/>
            </a:pPr>
            <a:r>
              <a:rPr lang="en-IN" sz="1200">
                <a:cs typeface="Calibri"/>
              </a:rPr>
              <a:t>High F1 score  means high precision(P) and recall(R) for the model. Predictions about the winning trades are usually correct</a:t>
            </a:r>
          </a:p>
          <a:p>
            <a:pPr marL="171450" indent="-171450">
              <a:buFont typeface="Wingdings"/>
              <a:buChar char="q"/>
            </a:pPr>
            <a:r>
              <a:rPr lang="en-IN" sz="1200">
                <a:cs typeface="Calibri"/>
              </a:rPr>
              <a:t>Good F1 : means model predicts correctly most of the winning trade not polluted by many loosing ones.</a:t>
            </a:r>
          </a:p>
        </p:txBody>
      </p:sp>
      <p:sp>
        <p:nvSpPr>
          <p:cNvPr id="1846" name="TextBox 1845">
            <a:extLst>
              <a:ext uri="{FF2B5EF4-FFF2-40B4-BE49-F238E27FC236}">
                <a16:creationId xmlns:a16="http://schemas.microsoft.com/office/drawing/2014/main" id="{D2956190-B86C-96E5-C651-F4CA1C106313}"/>
              </a:ext>
            </a:extLst>
          </p:cNvPr>
          <p:cNvSpPr txBox="1"/>
          <p:nvPr/>
        </p:nvSpPr>
        <p:spPr>
          <a:xfrm>
            <a:off x="4734984" y="5158316"/>
            <a:ext cx="5558366"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sz="1200"/>
              <a:t>The risk management system based on DT successfully improved negative returns and reduced the standard deviation of each currency pair.</a:t>
            </a:r>
            <a:endParaRPr lang="en-US" sz="1200">
              <a:cs typeface="Calibri"/>
            </a:endParaRPr>
          </a:p>
          <a:p>
            <a:pPr>
              <a:buChar char="•"/>
            </a:pPr>
            <a:r>
              <a:rPr lang="en-US" sz="1200"/>
              <a:t>AIRMS-DT prevented significant drawdowns in the original trading strategy, enhancing stability for investors.</a:t>
            </a:r>
            <a:endParaRPr lang="en-US" sz="1200">
              <a:cs typeface="Calibri"/>
            </a:endParaRPr>
          </a:p>
          <a:p>
            <a:pPr>
              <a:buChar char="•"/>
            </a:pPr>
            <a:r>
              <a:rPr lang="en-US" sz="1200"/>
              <a:t>The system also improved the total return for all currency pairs, demonstrating its capability to consistently generate high profits.</a:t>
            </a:r>
            <a:endParaRPr lang="en-US" sz="1200">
              <a:cs typeface="Calibri"/>
            </a:endParaRPr>
          </a:p>
          <a:p>
            <a:pPr>
              <a:buChar char="•"/>
            </a:pPr>
            <a:r>
              <a:rPr lang="en-US" sz="1200"/>
              <a:t>These observations highlight the stable predictive ability of the DT-based AIRMS, resulting in reduced fluctuations and increased profitability.</a:t>
            </a:r>
            <a:endParaRPr lang="en-US" sz="1200">
              <a:cs typeface="Calibri"/>
            </a:endParaRPr>
          </a:p>
        </p:txBody>
      </p:sp>
      <p:sp>
        <p:nvSpPr>
          <p:cNvPr id="1847" name="TextBox 1846">
            <a:extLst>
              <a:ext uri="{FF2B5EF4-FFF2-40B4-BE49-F238E27FC236}">
                <a16:creationId xmlns:a16="http://schemas.microsoft.com/office/drawing/2014/main" id="{42561805-E123-3913-F7DD-A27B44188E4C}"/>
              </a:ext>
            </a:extLst>
          </p:cNvPr>
          <p:cNvSpPr txBox="1"/>
          <p:nvPr/>
        </p:nvSpPr>
        <p:spPr>
          <a:xfrm>
            <a:off x="4724400" y="4830233"/>
            <a:ext cx="2743200"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1500" b="1" u="sng">
                <a:highlight>
                  <a:srgbClr val="FFFF00"/>
                </a:highlight>
              </a:rPr>
              <a:t>Key Observations:</a:t>
            </a:r>
            <a:endParaRPr lang="en-US" u="sng">
              <a:highlight>
                <a:srgbClr val="FFFF00"/>
              </a:highlight>
            </a:endParaRPr>
          </a:p>
        </p:txBody>
      </p:sp>
    </p:spTree>
    <p:extLst>
      <p:ext uri="{BB962C8B-B14F-4D97-AF65-F5344CB8AC3E}">
        <p14:creationId xmlns:p14="http://schemas.microsoft.com/office/powerpoint/2010/main" val="3480826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EAE2A43-8FD5-32F0-D9BA-EC14DE00C7CB}"/>
              </a:ext>
            </a:extLst>
          </p:cNvPr>
          <p:cNvGraphicFramePr>
            <a:graphicFrameLocks noGrp="1"/>
          </p:cNvGraphicFramePr>
          <p:nvPr>
            <p:extLst>
              <p:ext uri="{D42A27DB-BD31-4B8C-83A1-F6EECF244321}">
                <p14:modId xmlns:p14="http://schemas.microsoft.com/office/powerpoint/2010/main" val="1432430522"/>
              </p:ext>
            </p:extLst>
          </p:nvPr>
        </p:nvGraphicFramePr>
        <p:xfrm>
          <a:off x="542395" y="35137"/>
          <a:ext cx="5278491" cy="2923667"/>
        </p:xfrm>
        <a:graphic>
          <a:graphicData uri="http://schemas.openxmlformats.org/drawingml/2006/table">
            <a:tbl>
              <a:tblPr firstRow="1" bandRow="1">
                <a:tableStyleId>{5C22544A-7EE6-4342-B048-85BDC9FD1C3A}</a:tableStyleId>
              </a:tblPr>
              <a:tblGrid>
                <a:gridCol w="877897">
                  <a:extLst>
                    <a:ext uri="{9D8B030D-6E8A-4147-A177-3AD203B41FA5}">
                      <a16:colId xmlns:a16="http://schemas.microsoft.com/office/drawing/2014/main" val="1174495394"/>
                    </a:ext>
                  </a:extLst>
                </a:gridCol>
                <a:gridCol w="833446">
                  <a:extLst>
                    <a:ext uri="{9D8B030D-6E8A-4147-A177-3AD203B41FA5}">
                      <a16:colId xmlns:a16="http://schemas.microsoft.com/office/drawing/2014/main" val="3753760902"/>
                    </a:ext>
                  </a:extLst>
                </a:gridCol>
                <a:gridCol w="733432">
                  <a:extLst>
                    <a:ext uri="{9D8B030D-6E8A-4147-A177-3AD203B41FA5}">
                      <a16:colId xmlns:a16="http://schemas.microsoft.com/office/drawing/2014/main" val="746398214"/>
                    </a:ext>
                  </a:extLst>
                </a:gridCol>
                <a:gridCol w="966797">
                  <a:extLst>
                    <a:ext uri="{9D8B030D-6E8A-4147-A177-3AD203B41FA5}">
                      <a16:colId xmlns:a16="http://schemas.microsoft.com/office/drawing/2014/main" val="79590395"/>
                    </a:ext>
                  </a:extLst>
                </a:gridCol>
                <a:gridCol w="922346">
                  <a:extLst>
                    <a:ext uri="{9D8B030D-6E8A-4147-A177-3AD203B41FA5}">
                      <a16:colId xmlns:a16="http://schemas.microsoft.com/office/drawing/2014/main" val="3742035345"/>
                    </a:ext>
                  </a:extLst>
                </a:gridCol>
                <a:gridCol w="944573">
                  <a:extLst>
                    <a:ext uri="{9D8B030D-6E8A-4147-A177-3AD203B41FA5}">
                      <a16:colId xmlns:a16="http://schemas.microsoft.com/office/drawing/2014/main" val="2537913170"/>
                    </a:ext>
                  </a:extLst>
                </a:gridCol>
              </a:tblGrid>
              <a:tr h="887543">
                <a:tc>
                  <a:txBody>
                    <a:bodyPr/>
                    <a:lstStyle/>
                    <a:p>
                      <a:pPr fontAlgn="base"/>
                      <a:r>
                        <a:rPr lang="en-US" sz="1200">
                          <a:effectLst/>
                        </a:rPr>
                        <a:t>No. Of Signals​​</a:t>
                      </a:r>
                      <a:endParaRPr lang="en-US" b="1">
                        <a:solidFill>
                          <a:srgbClr val="FFFFFF"/>
                        </a:solidFill>
                        <a:effectLst/>
                      </a:endParaRPr>
                    </a:p>
                  </a:txBody>
                  <a:tcPr/>
                </a:tc>
                <a:tc>
                  <a:txBody>
                    <a:bodyPr/>
                    <a:lstStyle/>
                    <a:p>
                      <a:pPr fontAlgn="base"/>
                      <a:r>
                        <a:rPr lang="en-US" sz="1200">
                          <a:effectLst/>
                        </a:rPr>
                        <a:t>Profit/Loss (pips)​​</a:t>
                      </a:r>
                      <a:endParaRPr lang="en-US" b="1">
                        <a:solidFill>
                          <a:srgbClr val="FFFFFF"/>
                        </a:solidFill>
                        <a:effectLst/>
                      </a:endParaRPr>
                    </a:p>
                  </a:txBody>
                  <a:tcPr/>
                </a:tc>
                <a:tc>
                  <a:txBody>
                    <a:bodyPr/>
                    <a:lstStyle/>
                    <a:p>
                      <a:pPr fontAlgn="base"/>
                      <a:r>
                        <a:rPr lang="en-US" sz="1200">
                          <a:effectLst/>
                        </a:rPr>
                        <a:t>Prediction Without AIRMS​​</a:t>
                      </a:r>
                      <a:endParaRPr lang="en-US" b="1">
                        <a:solidFill>
                          <a:srgbClr val="FFFFFF"/>
                        </a:solidFill>
                        <a:effectLst/>
                      </a:endParaRPr>
                    </a:p>
                  </a:txBody>
                  <a:tcPr/>
                </a:tc>
                <a:tc>
                  <a:txBody>
                    <a:bodyPr/>
                    <a:lstStyle/>
                    <a:p>
                      <a:pPr fontAlgn="base"/>
                      <a:r>
                        <a:rPr lang="en-US" sz="1200">
                          <a:effectLst/>
                        </a:rPr>
                        <a:t>Prediction With​​</a:t>
                      </a:r>
                      <a:endParaRPr lang="en-US">
                        <a:effectLst/>
                      </a:endParaRPr>
                    </a:p>
                    <a:p>
                      <a:pPr fontAlgn="base"/>
                      <a:r>
                        <a:rPr lang="en-US" sz="1200">
                          <a:effectLst/>
                        </a:rPr>
                        <a:t> AIRMS-DT​​</a:t>
                      </a:r>
                      <a:endParaRPr lang="en-US" b="1">
                        <a:solidFill>
                          <a:srgbClr val="FFFFFF"/>
                        </a:solidFill>
                        <a:effectLst/>
                      </a:endParaRPr>
                    </a:p>
                  </a:txBody>
                  <a:tcPr/>
                </a:tc>
                <a:tc>
                  <a:txBody>
                    <a:bodyPr/>
                    <a:lstStyle/>
                    <a:p>
                      <a:pPr fontAlgn="base"/>
                      <a:r>
                        <a:rPr lang="en-US" sz="1200">
                          <a:effectLst/>
                        </a:rPr>
                        <a:t>Result Without ARIMS​​</a:t>
                      </a:r>
                      <a:endParaRPr lang="en-US">
                        <a:effectLst/>
                      </a:endParaRPr>
                    </a:p>
                    <a:p>
                      <a:pPr fontAlgn="base"/>
                      <a:r>
                        <a:rPr lang="en-US" sz="1200">
                          <a:effectLst/>
                        </a:rPr>
                        <a:t>(pips)​​</a:t>
                      </a:r>
                      <a:endParaRPr lang="en-US" b="1">
                        <a:solidFill>
                          <a:srgbClr val="FFFFFF"/>
                        </a:solidFill>
                        <a:effectLst/>
                      </a:endParaRPr>
                    </a:p>
                  </a:txBody>
                  <a:tcPr/>
                </a:tc>
                <a:tc>
                  <a:txBody>
                    <a:bodyPr/>
                    <a:lstStyle/>
                    <a:p>
                      <a:pPr fontAlgn="base"/>
                      <a:r>
                        <a:rPr lang="en-US" sz="1200">
                          <a:effectLst/>
                        </a:rPr>
                        <a:t>Results with AIRMS-DT​​</a:t>
                      </a:r>
                      <a:endParaRPr lang="en-US" b="1">
                        <a:solidFill>
                          <a:srgbClr val="FFFFFF"/>
                        </a:solidFill>
                        <a:effectLst/>
                      </a:endParaRPr>
                    </a:p>
                  </a:txBody>
                  <a:tcPr/>
                </a:tc>
                <a:extLst>
                  <a:ext uri="{0D108BD9-81ED-4DB2-BD59-A6C34878D82A}">
                    <a16:rowId xmlns:a16="http://schemas.microsoft.com/office/drawing/2014/main" val="2484964004"/>
                  </a:ext>
                </a:extLst>
              </a:tr>
              <a:tr h="339354">
                <a:tc>
                  <a:txBody>
                    <a:bodyPr/>
                    <a:lstStyle/>
                    <a:p>
                      <a:pPr fontAlgn="base"/>
                      <a:r>
                        <a:rPr lang="en-US" sz="1200">
                          <a:effectLst/>
                        </a:rPr>
                        <a:t>1​​</a:t>
                      </a:r>
                      <a:endParaRPr lang="en-US">
                        <a:effectLst/>
                      </a:endParaRPr>
                    </a:p>
                  </a:txBody>
                  <a:tcPr/>
                </a:tc>
                <a:tc>
                  <a:txBody>
                    <a:bodyPr/>
                    <a:lstStyle/>
                    <a:p>
                      <a:pPr fontAlgn="base"/>
                      <a:r>
                        <a:rPr lang="en-US" sz="1200">
                          <a:effectLst/>
                        </a:rPr>
                        <a:t>(28.40)​​</a:t>
                      </a:r>
                      <a:endParaRPr lang="en-US">
                        <a:effectLst/>
                      </a:endParaRPr>
                    </a:p>
                  </a:txBody>
                  <a:tcPr/>
                </a:tc>
                <a:tc>
                  <a:txBody>
                    <a:bodyPr/>
                    <a:lstStyle/>
                    <a:p>
                      <a:pPr fontAlgn="base"/>
                      <a:r>
                        <a:rPr lang="en-US" sz="1200">
                          <a:effectLst/>
                        </a:rPr>
                        <a:t>1​​</a:t>
                      </a:r>
                      <a:endParaRPr lang="en-US">
                        <a:effectLst/>
                      </a:endParaRPr>
                    </a:p>
                  </a:txBody>
                  <a:tcPr/>
                </a:tc>
                <a:tc>
                  <a:txBody>
                    <a:bodyPr/>
                    <a:lstStyle/>
                    <a:p>
                      <a:pPr fontAlgn="base"/>
                      <a:r>
                        <a:rPr lang="en-US" sz="1200">
                          <a:effectLst/>
                        </a:rPr>
                        <a:t>-1​​</a:t>
                      </a:r>
                      <a:endParaRPr lang="en-US">
                        <a:effectLst/>
                      </a:endParaRPr>
                    </a:p>
                  </a:txBody>
                  <a:tcPr/>
                </a:tc>
                <a:tc>
                  <a:txBody>
                    <a:bodyPr/>
                    <a:lstStyle/>
                    <a:p>
                      <a:pPr fontAlgn="base"/>
                      <a:r>
                        <a:rPr lang="en-US" sz="1200">
                          <a:effectLst/>
                        </a:rPr>
                        <a:t>(28.40)​​</a:t>
                      </a:r>
                      <a:endParaRPr lang="en-US">
                        <a:effectLst/>
                      </a:endParaRPr>
                    </a:p>
                  </a:txBody>
                  <a:tcPr/>
                </a:tc>
                <a:tc>
                  <a:txBody>
                    <a:bodyPr/>
                    <a:lstStyle/>
                    <a:p>
                      <a:pPr fontAlgn="base"/>
                      <a:r>
                        <a:rPr lang="en-US" sz="1200">
                          <a:effectLst/>
                        </a:rPr>
                        <a:t>0.00​​</a:t>
                      </a:r>
                      <a:endParaRPr lang="en-US">
                        <a:effectLst/>
                      </a:endParaRPr>
                    </a:p>
                  </a:txBody>
                  <a:tcPr/>
                </a:tc>
                <a:extLst>
                  <a:ext uri="{0D108BD9-81ED-4DB2-BD59-A6C34878D82A}">
                    <a16:rowId xmlns:a16="http://schemas.microsoft.com/office/drawing/2014/main" val="1662926175"/>
                  </a:ext>
                </a:extLst>
              </a:tr>
              <a:tr h="339354">
                <a:tc>
                  <a:txBody>
                    <a:bodyPr/>
                    <a:lstStyle/>
                    <a:p>
                      <a:pPr fontAlgn="base"/>
                      <a:r>
                        <a:rPr lang="en-US" sz="1200">
                          <a:effectLst/>
                        </a:rPr>
                        <a:t>2​​</a:t>
                      </a:r>
                      <a:endParaRPr lang="en-US">
                        <a:effectLst/>
                      </a:endParaRPr>
                    </a:p>
                  </a:txBody>
                  <a:tcPr/>
                </a:tc>
                <a:tc>
                  <a:txBody>
                    <a:bodyPr/>
                    <a:lstStyle/>
                    <a:p>
                      <a:pPr fontAlgn="base"/>
                      <a:r>
                        <a:rPr lang="en-US" sz="1200">
                          <a:effectLst/>
                        </a:rPr>
                        <a:t>(48.00)​​</a:t>
                      </a:r>
                      <a:endParaRPr lang="en-US">
                        <a:effectLst/>
                      </a:endParaRPr>
                    </a:p>
                  </a:txBody>
                  <a:tcPr/>
                </a:tc>
                <a:tc>
                  <a:txBody>
                    <a:bodyPr/>
                    <a:lstStyle/>
                    <a:p>
                      <a:pPr fontAlgn="base"/>
                      <a:r>
                        <a:rPr lang="en-US" sz="1200">
                          <a:effectLst/>
                        </a:rPr>
                        <a:t>1​​</a:t>
                      </a:r>
                      <a:endParaRPr lang="en-US">
                        <a:effectLst/>
                      </a:endParaRPr>
                    </a:p>
                  </a:txBody>
                  <a:tcPr/>
                </a:tc>
                <a:tc>
                  <a:txBody>
                    <a:bodyPr/>
                    <a:lstStyle/>
                    <a:p>
                      <a:pPr fontAlgn="base"/>
                      <a:r>
                        <a:rPr lang="en-US" sz="1200">
                          <a:effectLst/>
                        </a:rPr>
                        <a:t>-1​​</a:t>
                      </a:r>
                      <a:endParaRPr lang="en-US">
                        <a:effectLst/>
                      </a:endParaRPr>
                    </a:p>
                  </a:txBody>
                  <a:tcPr/>
                </a:tc>
                <a:tc>
                  <a:txBody>
                    <a:bodyPr/>
                    <a:lstStyle/>
                    <a:p>
                      <a:pPr fontAlgn="base"/>
                      <a:r>
                        <a:rPr lang="en-US" sz="1200">
                          <a:effectLst/>
                        </a:rPr>
                        <a:t>(48.00)​​</a:t>
                      </a:r>
                      <a:endParaRPr lang="en-US">
                        <a:effectLst/>
                      </a:endParaRPr>
                    </a:p>
                  </a:txBody>
                  <a:tcPr/>
                </a:tc>
                <a:tc>
                  <a:txBody>
                    <a:bodyPr/>
                    <a:lstStyle/>
                    <a:p>
                      <a:pPr fontAlgn="base"/>
                      <a:r>
                        <a:rPr lang="en-US" sz="1200">
                          <a:effectLst/>
                        </a:rPr>
                        <a:t>0.00​​</a:t>
                      </a:r>
                      <a:endParaRPr lang="en-US">
                        <a:effectLst/>
                      </a:endParaRPr>
                    </a:p>
                  </a:txBody>
                  <a:tcPr/>
                </a:tc>
                <a:extLst>
                  <a:ext uri="{0D108BD9-81ED-4DB2-BD59-A6C34878D82A}">
                    <a16:rowId xmlns:a16="http://schemas.microsoft.com/office/drawing/2014/main" val="871767705"/>
                  </a:ext>
                </a:extLst>
              </a:tr>
              <a:tr h="339354">
                <a:tc>
                  <a:txBody>
                    <a:bodyPr/>
                    <a:lstStyle/>
                    <a:p>
                      <a:pPr fontAlgn="base"/>
                      <a:r>
                        <a:rPr lang="en-US" sz="1200">
                          <a:effectLst/>
                        </a:rPr>
                        <a:t>3​​</a:t>
                      </a:r>
                      <a:endParaRPr lang="en-US">
                        <a:effectLst/>
                      </a:endParaRPr>
                    </a:p>
                  </a:txBody>
                  <a:tcPr/>
                </a:tc>
                <a:tc>
                  <a:txBody>
                    <a:bodyPr/>
                    <a:lstStyle/>
                    <a:p>
                      <a:pPr fontAlgn="base"/>
                      <a:r>
                        <a:rPr lang="en-US" sz="1200">
                          <a:effectLst/>
                        </a:rPr>
                        <a:t>143.40​​</a:t>
                      </a:r>
                      <a:endParaRPr lang="en-US">
                        <a:effectLst/>
                      </a:endParaRPr>
                    </a:p>
                  </a:txBody>
                  <a:tcPr/>
                </a:tc>
                <a:tc>
                  <a:txBody>
                    <a:bodyPr/>
                    <a:lstStyle/>
                    <a:p>
                      <a:pPr fontAlgn="base"/>
                      <a:r>
                        <a:rPr lang="en-US" sz="1200">
                          <a:effectLst/>
                        </a:rPr>
                        <a:t>1​​</a:t>
                      </a:r>
                      <a:endParaRPr lang="en-US">
                        <a:effectLst/>
                      </a:endParaRPr>
                    </a:p>
                  </a:txBody>
                  <a:tcPr/>
                </a:tc>
                <a:tc>
                  <a:txBody>
                    <a:bodyPr/>
                    <a:lstStyle/>
                    <a:p>
                      <a:pPr fontAlgn="base"/>
                      <a:r>
                        <a:rPr lang="en-US" sz="1200">
                          <a:effectLst/>
                        </a:rPr>
                        <a:t>1​​</a:t>
                      </a:r>
                      <a:endParaRPr lang="en-US">
                        <a:effectLst/>
                      </a:endParaRPr>
                    </a:p>
                  </a:txBody>
                  <a:tcPr/>
                </a:tc>
                <a:tc>
                  <a:txBody>
                    <a:bodyPr/>
                    <a:lstStyle/>
                    <a:p>
                      <a:pPr fontAlgn="base"/>
                      <a:r>
                        <a:rPr lang="en-US" sz="1200">
                          <a:effectLst/>
                        </a:rPr>
                        <a:t>143.40​​</a:t>
                      </a:r>
                      <a:endParaRPr lang="en-US">
                        <a:effectLst/>
                      </a:endParaRPr>
                    </a:p>
                  </a:txBody>
                  <a:tcPr/>
                </a:tc>
                <a:tc>
                  <a:txBody>
                    <a:bodyPr/>
                    <a:lstStyle/>
                    <a:p>
                      <a:pPr fontAlgn="base"/>
                      <a:r>
                        <a:rPr lang="en-US" sz="1200">
                          <a:effectLst/>
                        </a:rPr>
                        <a:t>143.40​​</a:t>
                      </a:r>
                      <a:endParaRPr lang="en-US">
                        <a:effectLst/>
                      </a:endParaRPr>
                    </a:p>
                  </a:txBody>
                  <a:tcPr/>
                </a:tc>
                <a:extLst>
                  <a:ext uri="{0D108BD9-81ED-4DB2-BD59-A6C34878D82A}">
                    <a16:rowId xmlns:a16="http://schemas.microsoft.com/office/drawing/2014/main" val="178409177"/>
                  </a:ext>
                </a:extLst>
              </a:tr>
              <a:tr h="339354">
                <a:tc>
                  <a:txBody>
                    <a:bodyPr/>
                    <a:lstStyle/>
                    <a:p>
                      <a:pPr fontAlgn="base"/>
                      <a:r>
                        <a:rPr lang="en-US" sz="1200">
                          <a:effectLst/>
                        </a:rPr>
                        <a:t>4​​</a:t>
                      </a:r>
                      <a:endParaRPr lang="en-US">
                        <a:effectLst/>
                      </a:endParaRPr>
                    </a:p>
                  </a:txBody>
                  <a:tcPr/>
                </a:tc>
                <a:tc>
                  <a:txBody>
                    <a:bodyPr/>
                    <a:lstStyle/>
                    <a:p>
                      <a:pPr fontAlgn="base"/>
                      <a:r>
                        <a:rPr lang="en-US" sz="1200">
                          <a:effectLst/>
                        </a:rPr>
                        <a:t>53.60​​</a:t>
                      </a:r>
                      <a:endParaRPr lang="en-US">
                        <a:effectLst/>
                      </a:endParaRPr>
                    </a:p>
                  </a:txBody>
                  <a:tcPr/>
                </a:tc>
                <a:tc>
                  <a:txBody>
                    <a:bodyPr/>
                    <a:lstStyle/>
                    <a:p>
                      <a:pPr fontAlgn="base"/>
                      <a:r>
                        <a:rPr lang="en-US" sz="1200">
                          <a:effectLst/>
                        </a:rPr>
                        <a:t>1​​</a:t>
                      </a:r>
                      <a:endParaRPr lang="en-US">
                        <a:effectLst/>
                      </a:endParaRPr>
                    </a:p>
                  </a:txBody>
                  <a:tcPr/>
                </a:tc>
                <a:tc>
                  <a:txBody>
                    <a:bodyPr/>
                    <a:lstStyle/>
                    <a:p>
                      <a:pPr fontAlgn="base"/>
                      <a:r>
                        <a:rPr lang="en-US" sz="1200">
                          <a:effectLst/>
                        </a:rPr>
                        <a:t>1​​</a:t>
                      </a:r>
                      <a:endParaRPr lang="en-US">
                        <a:effectLst/>
                      </a:endParaRPr>
                    </a:p>
                  </a:txBody>
                  <a:tcPr/>
                </a:tc>
                <a:tc>
                  <a:txBody>
                    <a:bodyPr/>
                    <a:lstStyle/>
                    <a:p>
                      <a:pPr fontAlgn="base"/>
                      <a:r>
                        <a:rPr lang="en-US" sz="1200">
                          <a:effectLst/>
                        </a:rPr>
                        <a:t>53.60​​</a:t>
                      </a:r>
                      <a:endParaRPr lang="en-US">
                        <a:effectLst/>
                      </a:endParaRPr>
                    </a:p>
                  </a:txBody>
                  <a:tcPr/>
                </a:tc>
                <a:tc>
                  <a:txBody>
                    <a:bodyPr/>
                    <a:lstStyle/>
                    <a:p>
                      <a:pPr fontAlgn="base"/>
                      <a:r>
                        <a:rPr lang="en-US" sz="1200">
                          <a:effectLst/>
                        </a:rPr>
                        <a:t>53.60​​</a:t>
                      </a:r>
                      <a:endParaRPr lang="en-US">
                        <a:effectLst/>
                      </a:endParaRPr>
                    </a:p>
                  </a:txBody>
                  <a:tcPr/>
                </a:tc>
                <a:extLst>
                  <a:ext uri="{0D108BD9-81ED-4DB2-BD59-A6C34878D82A}">
                    <a16:rowId xmlns:a16="http://schemas.microsoft.com/office/drawing/2014/main" val="1660753246"/>
                  </a:ext>
                </a:extLst>
              </a:tr>
              <a:tr h="339354">
                <a:tc>
                  <a:txBody>
                    <a:bodyPr/>
                    <a:lstStyle/>
                    <a:p>
                      <a:pPr fontAlgn="base"/>
                      <a:r>
                        <a:rPr lang="en-US" sz="1200">
                          <a:effectLst/>
                        </a:rPr>
                        <a:t>5​​</a:t>
                      </a:r>
                      <a:endParaRPr lang="en-US">
                        <a:effectLst/>
                      </a:endParaRPr>
                    </a:p>
                  </a:txBody>
                  <a:tcPr/>
                </a:tc>
                <a:tc>
                  <a:txBody>
                    <a:bodyPr/>
                    <a:lstStyle/>
                    <a:p>
                      <a:pPr fontAlgn="base"/>
                      <a:r>
                        <a:rPr lang="en-US" sz="1200">
                          <a:effectLst/>
                        </a:rPr>
                        <a:t>153.50​​</a:t>
                      </a:r>
                      <a:endParaRPr lang="en-US">
                        <a:effectLst/>
                      </a:endParaRPr>
                    </a:p>
                  </a:txBody>
                  <a:tcPr/>
                </a:tc>
                <a:tc>
                  <a:txBody>
                    <a:bodyPr/>
                    <a:lstStyle/>
                    <a:p>
                      <a:pPr fontAlgn="base"/>
                      <a:r>
                        <a:rPr lang="en-US" sz="1200">
                          <a:effectLst/>
                        </a:rPr>
                        <a:t>1​​</a:t>
                      </a:r>
                      <a:endParaRPr lang="en-US">
                        <a:effectLst/>
                      </a:endParaRPr>
                    </a:p>
                  </a:txBody>
                  <a:tcPr/>
                </a:tc>
                <a:tc>
                  <a:txBody>
                    <a:bodyPr/>
                    <a:lstStyle/>
                    <a:p>
                      <a:pPr fontAlgn="base"/>
                      <a:r>
                        <a:rPr lang="en-US" sz="1200">
                          <a:effectLst/>
                        </a:rPr>
                        <a:t>1​​</a:t>
                      </a:r>
                      <a:endParaRPr lang="en-US">
                        <a:effectLst/>
                      </a:endParaRPr>
                    </a:p>
                  </a:txBody>
                  <a:tcPr/>
                </a:tc>
                <a:tc>
                  <a:txBody>
                    <a:bodyPr/>
                    <a:lstStyle/>
                    <a:p>
                      <a:pPr fontAlgn="base"/>
                      <a:r>
                        <a:rPr lang="en-US" sz="1200">
                          <a:effectLst/>
                        </a:rPr>
                        <a:t>153.50​​</a:t>
                      </a:r>
                      <a:endParaRPr lang="en-US">
                        <a:effectLst/>
                      </a:endParaRPr>
                    </a:p>
                  </a:txBody>
                  <a:tcPr/>
                </a:tc>
                <a:tc>
                  <a:txBody>
                    <a:bodyPr/>
                    <a:lstStyle/>
                    <a:p>
                      <a:pPr fontAlgn="base"/>
                      <a:r>
                        <a:rPr lang="en-US" sz="1200">
                          <a:effectLst/>
                        </a:rPr>
                        <a:t>153.50​​</a:t>
                      </a:r>
                      <a:endParaRPr lang="en-US">
                        <a:effectLst/>
                      </a:endParaRPr>
                    </a:p>
                  </a:txBody>
                  <a:tcPr/>
                </a:tc>
                <a:extLst>
                  <a:ext uri="{0D108BD9-81ED-4DB2-BD59-A6C34878D82A}">
                    <a16:rowId xmlns:a16="http://schemas.microsoft.com/office/drawing/2014/main" val="4105507278"/>
                  </a:ext>
                </a:extLst>
              </a:tr>
              <a:tr h="339354">
                <a:tc>
                  <a:txBody>
                    <a:bodyPr/>
                    <a:lstStyle/>
                    <a:p>
                      <a:pPr fontAlgn="base"/>
                      <a:r>
                        <a:rPr lang="en-US" sz="1200">
                          <a:effectLst/>
                        </a:rPr>
                        <a:t>6​​</a:t>
                      </a:r>
                      <a:endParaRPr lang="en-US">
                        <a:effectLst/>
                      </a:endParaRPr>
                    </a:p>
                  </a:txBody>
                  <a:tcPr/>
                </a:tc>
                <a:tc>
                  <a:txBody>
                    <a:bodyPr/>
                    <a:lstStyle/>
                    <a:p>
                      <a:pPr fontAlgn="base"/>
                      <a:r>
                        <a:rPr lang="en-US" sz="1200">
                          <a:effectLst/>
                        </a:rPr>
                        <a:t>(15.60)​​</a:t>
                      </a:r>
                      <a:endParaRPr lang="en-US">
                        <a:effectLst/>
                      </a:endParaRPr>
                    </a:p>
                  </a:txBody>
                  <a:tcPr/>
                </a:tc>
                <a:tc>
                  <a:txBody>
                    <a:bodyPr/>
                    <a:lstStyle/>
                    <a:p>
                      <a:pPr fontAlgn="base"/>
                      <a:r>
                        <a:rPr lang="en-US" sz="1200">
                          <a:effectLst/>
                        </a:rPr>
                        <a:t>1​​</a:t>
                      </a:r>
                      <a:endParaRPr lang="en-US">
                        <a:effectLst/>
                      </a:endParaRPr>
                    </a:p>
                  </a:txBody>
                  <a:tcPr/>
                </a:tc>
                <a:tc>
                  <a:txBody>
                    <a:bodyPr/>
                    <a:lstStyle/>
                    <a:p>
                      <a:pPr fontAlgn="base"/>
                      <a:r>
                        <a:rPr lang="en-US" sz="1200">
                          <a:effectLst/>
                        </a:rPr>
                        <a:t>-1​​</a:t>
                      </a:r>
                      <a:endParaRPr lang="en-US">
                        <a:effectLst/>
                      </a:endParaRPr>
                    </a:p>
                  </a:txBody>
                  <a:tcPr/>
                </a:tc>
                <a:tc>
                  <a:txBody>
                    <a:bodyPr/>
                    <a:lstStyle/>
                    <a:p>
                      <a:pPr fontAlgn="base"/>
                      <a:r>
                        <a:rPr lang="en-US" sz="1200">
                          <a:effectLst/>
                        </a:rPr>
                        <a:t>(15.60)​​</a:t>
                      </a:r>
                      <a:endParaRPr lang="en-US">
                        <a:effectLst/>
                      </a:endParaRPr>
                    </a:p>
                  </a:txBody>
                  <a:tcPr/>
                </a:tc>
                <a:tc>
                  <a:txBody>
                    <a:bodyPr/>
                    <a:lstStyle/>
                    <a:p>
                      <a:pPr fontAlgn="base"/>
                      <a:r>
                        <a:rPr lang="en-US" sz="1200">
                          <a:effectLst/>
                        </a:rPr>
                        <a:t>0.00​​</a:t>
                      </a:r>
                      <a:endParaRPr lang="en-US">
                        <a:effectLst/>
                      </a:endParaRPr>
                    </a:p>
                  </a:txBody>
                  <a:tcPr/>
                </a:tc>
                <a:extLst>
                  <a:ext uri="{0D108BD9-81ED-4DB2-BD59-A6C34878D82A}">
                    <a16:rowId xmlns:a16="http://schemas.microsoft.com/office/drawing/2014/main" val="1214043481"/>
                  </a:ext>
                </a:extLst>
              </a:tr>
            </a:tbl>
          </a:graphicData>
        </a:graphic>
      </p:graphicFrame>
      <p:sp>
        <p:nvSpPr>
          <p:cNvPr id="4" name="TextBox 3">
            <a:extLst>
              <a:ext uri="{FF2B5EF4-FFF2-40B4-BE49-F238E27FC236}">
                <a16:creationId xmlns:a16="http://schemas.microsoft.com/office/drawing/2014/main" id="{4C3B6C13-D115-5DC7-17F2-570E8BD76D29}"/>
              </a:ext>
            </a:extLst>
          </p:cNvPr>
          <p:cNvSpPr txBox="1"/>
          <p:nvPr/>
        </p:nvSpPr>
        <p:spPr>
          <a:xfrm>
            <a:off x="410103" y="3008313"/>
            <a:ext cx="563033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cs typeface="Calibri"/>
              </a:rPr>
              <a:t>Predictions of AIRMS-DT :2010 in GBP/USD signal "1" indicating profitable signals that result in trades and "-1" indicating non-profitable signals that are ignored. The total return for each AIRMS is calculated based on these trades. The "Without AIRMS" column represents the original MRB trading strategy where all signals are traded.</a:t>
            </a:r>
          </a:p>
        </p:txBody>
      </p:sp>
      <p:sp>
        <p:nvSpPr>
          <p:cNvPr id="2" name="Arrow: Curved Up 1">
            <a:extLst>
              <a:ext uri="{FF2B5EF4-FFF2-40B4-BE49-F238E27FC236}">
                <a16:creationId xmlns:a16="http://schemas.microsoft.com/office/drawing/2014/main" id="{C2738D30-2038-4FD6-91B4-6A7EE9A44CD4}"/>
              </a:ext>
            </a:extLst>
          </p:cNvPr>
          <p:cNvSpPr/>
          <p:nvPr/>
        </p:nvSpPr>
        <p:spPr>
          <a:xfrm rot="5400000" flipH="1">
            <a:off x="-4865" y="2738335"/>
            <a:ext cx="564975" cy="341239"/>
          </a:xfrm>
          <a:prstGeom prst="curvedUpArrow">
            <a:avLst>
              <a:gd name="adj1" fmla="val 25000"/>
              <a:gd name="adj2" fmla="val 82783"/>
              <a:gd name="adj3" fmla="val 5628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aphicFrame>
        <p:nvGraphicFramePr>
          <p:cNvPr id="6" name="Table 5">
            <a:extLst>
              <a:ext uri="{FF2B5EF4-FFF2-40B4-BE49-F238E27FC236}">
                <a16:creationId xmlns:a16="http://schemas.microsoft.com/office/drawing/2014/main" id="{3F8D7958-B77E-DBE4-B25C-A45D51BEBDBF}"/>
              </a:ext>
            </a:extLst>
          </p:cNvPr>
          <p:cNvGraphicFramePr>
            <a:graphicFrameLocks noGrp="1"/>
          </p:cNvGraphicFramePr>
          <p:nvPr>
            <p:extLst>
              <p:ext uri="{D42A27DB-BD31-4B8C-83A1-F6EECF244321}">
                <p14:modId xmlns:p14="http://schemas.microsoft.com/office/powerpoint/2010/main" val="1899952061"/>
              </p:ext>
            </p:extLst>
          </p:nvPr>
        </p:nvGraphicFramePr>
        <p:xfrm>
          <a:off x="207898" y="3889647"/>
          <a:ext cx="7381015" cy="822960"/>
        </p:xfrm>
        <a:graphic>
          <a:graphicData uri="http://schemas.openxmlformats.org/drawingml/2006/table">
            <a:tbl>
              <a:tblPr firstRow="1" bandRow="1">
                <a:tableStyleId>{5C22544A-7EE6-4342-B048-85BDC9FD1C3A}</a:tableStyleId>
              </a:tblPr>
              <a:tblGrid>
                <a:gridCol w="1262020">
                  <a:extLst>
                    <a:ext uri="{9D8B030D-6E8A-4147-A177-3AD203B41FA5}">
                      <a16:colId xmlns:a16="http://schemas.microsoft.com/office/drawing/2014/main" val="782739156"/>
                    </a:ext>
                  </a:extLst>
                </a:gridCol>
                <a:gridCol w="955793">
                  <a:extLst>
                    <a:ext uri="{9D8B030D-6E8A-4147-A177-3AD203B41FA5}">
                      <a16:colId xmlns:a16="http://schemas.microsoft.com/office/drawing/2014/main" val="4112598873"/>
                    </a:ext>
                  </a:extLst>
                </a:gridCol>
                <a:gridCol w="1024758">
                  <a:extLst>
                    <a:ext uri="{9D8B030D-6E8A-4147-A177-3AD203B41FA5}">
                      <a16:colId xmlns:a16="http://schemas.microsoft.com/office/drawing/2014/main" val="470194880"/>
                    </a:ext>
                  </a:extLst>
                </a:gridCol>
                <a:gridCol w="1615963">
                  <a:extLst>
                    <a:ext uri="{9D8B030D-6E8A-4147-A177-3AD203B41FA5}">
                      <a16:colId xmlns:a16="http://schemas.microsoft.com/office/drawing/2014/main" val="1364231628"/>
                    </a:ext>
                  </a:extLst>
                </a:gridCol>
                <a:gridCol w="1438602">
                  <a:extLst>
                    <a:ext uri="{9D8B030D-6E8A-4147-A177-3AD203B41FA5}">
                      <a16:colId xmlns:a16="http://schemas.microsoft.com/office/drawing/2014/main" val="4123105894"/>
                    </a:ext>
                  </a:extLst>
                </a:gridCol>
                <a:gridCol w="1083879">
                  <a:extLst>
                    <a:ext uri="{9D8B030D-6E8A-4147-A177-3AD203B41FA5}">
                      <a16:colId xmlns:a16="http://schemas.microsoft.com/office/drawing/2014/main" val="1478229213"/>
                    </a:ext>
                  </a:extLst>
                </a:gridCol>
              </a:tblGrid>
              <a:tr h="361950">
                <a:tc>
                  <a:txBody>
                    <a:bodyPr/>
                    <a:lstStyle/>
                    <a:p>
                      <a:pPr fontAlgn="base"/>
                      <a:r>
                        <a:rPr lang="en-US" sz="1200">
                          <a:effectLst/>
                        </a:rPr>
                        <a:t>Total Return​</a:t>
                      </a:r>
                      <a:endParaRPr lang="en-US" b="1">
                        <a:solidFill>
                          <a:srgbClr val="FFFFFF"/>
                        </a:solidFill>
                        <a:effectLst/>
                      </a:endParaRPr>
                    </a:p>
                  </a:txBody>
                  <a:tcPr/>
                </a:tc>
                <a:tc>
                  <a:txBody>
                    <a:bodyPr/>
                    <a:lstStyle/>
                    <a:p>
                      <a:pPr fontAlgn="base"/>
                      <a:r>
                        <a:rPr lang="en-US" sz="1200">
                          <a:effectLst/>
                        </a:rPr>
                        <a:t>Compound Growth (%)​</a:t>
                      </a:r>
                      <a:endParaRPr lang="en-US" b="1">
                        <a:solidFill>
                          <a:srgbClr val="FFFFFF"/>
                        </a:solidFill>
                        <a:effectLst/>
                      </a:endParaRPr>
                    </a:p>
                  </a:txBody>
                  <a:tcPr/>
                </a:tc>
                <a:tc>
                  <a:txBody>
                    <a:bodyPr/>
                    <a:lstStyle/>
                    <a:p>
                      <a:pPr fontAlgn="base"/>
                      <a:r>
                        <a:rPr lang="en-US" sz="1200">
                          <a:effectLst/>
                        </a:rPr>
                        <a:t>Arithmetic Average (%)​</a:t>
                      </a:r>
                      <a:endParaRPr lang="en-US" b="1">
                        <a:solidFill>
                          <a:srgbClr val="FFFFFF"/>
                        </a:solidFill>
                        <a:effectLst/>
                      </a:endParaRPr>
                    </a:p>
                  </a:txBody>
                  <a:tcPr/>
                </a:tc>
                <a:tc>
                  <a:txBody>
                    <a:bodyPr/>
                    <a:lstStyle/>
                    <a:p>
                      <a:pPr fontAlgn="base"/>
                      <a:r>
                        <a:rPr lang="en-US" sz="1200">
                          <a:effectLst/>
                        </a:rPr>
                        <a:t>Geometric Return (%)​</a:t>
                      </a:r>
                      <a:endParaRPr lang="en-US" b="1">
                        <a:solidFill>
                          <a:srgbClr val="FFFFFF"/>
                        </a:solidFill>
                        <a:effectLst/>
                      </a:endParaRPr>
                    </a:p>
                  </a:txBody>
                  <a:tcPr/>
                </a:tc>
                <a:tc>
                  <a:txBody>
                    <a:bodyPr/>
                    <a:lstStyle/>
                    <a:p>
                      <a:pPr fontAlgn="base"/>
                      <a:r>
                        <a:rPr lang="en-US" sz="1200">
                          <a:effectLst/>
                        </a:rPr>
                        <a:t>Standard Deviation (%)​</a:t>
                      </a:r>
                      <a:endParaRPr lang="en-US" b="1">
                        <a:solidFill>
                          <a:srgbClr val="FFFFFF"/>
                        </a:solidFill>
                        <a:effectLst/>
                      </a:endParaRPr>
                    </a:p>
                  </a:txBody>
                  <a:tcPr/>
                </a:tc>
                <a:tc>
                  <a:txBody>
                    <a:bodyPr/>
                    <a:lstStyle/>
                    <a:p>
                      <a:pPr fontAlgn="base"/>
                      <a:r>
                        <a:rPr lang="en-US" sz="1200">
                          <a:effectLst/>
                        </a:rPr>
                        <a:t>Sharpe Ratio​</a:t>
                      </a:r>
                      <a:endParaRPr lang="en-US" b="1">
                        <a:solidFill>
                          <a:srgbClr val="FFFFFF"/>
                        </a:solidFill>
                        <a:effectLst/>
                      </a:endParaRPr>
                    </a:p>
                  </a:txBody>
                  <a:tcPr/>
                </a:tc>
                <a:extLst>
                  <a:ext uri="{0D108BD9-81ED-4DB2-BD59-A6C34878D82A}">
                    <a16:rowId xmlns:a16="http://schemas.microsoft.com/office/drawing/2014/main" val="899273160"/>
                  </a:ext>
                </a:extLst>
              </a:tr>
              <a:tr h="361950">
                <a:tc>
                  <a:txBody>
                    <a:bodyPr/>
                    <a:lstStyle/>
                    <a:p>
                      <a:pPr fontAlgn="base"/>
                      <a:r>
                        <a:rPr lang="en-US" sz="1800">
                          <a:effectLst/>
                        </a:rPr>
                        <a:t>220.14</a:t>
                      </a:r>
                    </a:p>
                  </a:txBody>
                  <a:tcPr/>
                </a:tc>
                <a:tc>
                  <a:txBody>
                    <a:bodyPr/>
                    <a:lstStyle/>
                    <a:p>
                      <a:pPr fontAlgn="base"/>
                      <a:r>
                        <a:rPr lang="en-US" sz="1800">
                          <a:effectLst/>
                        </a:rPr>
                        <a:t>621.46​</a:t>
                      </a:r>
                      <a:endParaRPr lang="en-US">
                        <a:effectLst/>
                      </a:endParaRPr>
                    </a:p>
                  </a:txBody>
                  <a:tcPr/>
                </a:tc>
                <a:tc>
                  <a:txBody>
                    <a:bodyPr/>
                    <a:lstStyle/>
                    <a:p>
                      <a:pPr fontAlgn="base"/>
                      <a:r>
                        <a:rPr lang="en-US" sz="1800">
                          <a:effectLst/>
                        </a:rPr>
                        <a:t>31.44​</a:t>
                      </a:r>
                      <a:endParaRPr lang="en-US">
                        <a:effectLst/>
                      </a:endParaRPr>
                    </a:p>
                  </a:txBody>
                  <a:tcPr/>
                </a:tc>
                <a:tc>
                  <a:txBody>
                    <a:bodyPr/>
                    <a:lstStyle/>
                    <a:p>
                      <a:pPr fontAlgn="base"/>
                      <a:r>
                        <a:rPr lang="en-US" sz="1800">
                          <a:effectLst/>
                        </a:rPr>
                        <a:t>29.82​</a:t>
                      </a:r>
                      <a:endParaRPr lang="en-US">
                        <a:effectLst/>
                      </a:endParaRPr>
                    </a:p>
                  </a:txBody>
                  <a:tcPr/>
                </a:tc>
                <a:tc>
                  <a:txBody>
                    <a:bodyPr/>
                    <a:lstStyle/>
                    <a:p>
                      <a:pPr fontAlgn="base"/>
                      <a:r>
                        <a:rPr lang="en-US" sz="1800">
                          <a:effectLst/>
                        </a:rPr>
                        <a:t>19.70​</a:t>
                      </a:r>
                      <a:endParaRPr lang="en-US">
                        <a:effectLst/>
                      </a:endParaRPr>
                    </a:p>
                  </a:txBody>
                  <a:tcPr/>
                </a:tc>
                <a:tc>
                  <a:txBody>
                    <a:bodyPr/>
                    <a:lstStyle/>
                    <a:p>
                      <a:pPr fontAlgn="base"/>
                      <a:r>
                        <a:rPr lang="en-US" sz="1800">
                          <a:effectLst/>
                        </a:rPr>
                        <a:t>1.47​</a:t>
                      </a:r>
                      <a:endParaRPr lang="en-US">
                        <a:effectLst/>
                      </a:endParaRPr>
                    </a:p>
                  </a:txBody>
                  <a:tcPr/>
                </a:tc>
                <a:extLst>
                  <a:ext uri="{0D108BD9-81ED-4DB2-BD59-A6C34878D82A}">
                    <a16:rowId xmlns:a16="http://schemas.microsoft.com/office/drawing/2014/main" val="412247002"/>
                  </a:ext>
                </a:extLst>
              </a:tr>
            </a:tbl>
          </a:graphicData>
        </a:graphic>
      </p:graphicFrame>
      <p:graphicFrame>
        <p:nvGraphicFramePr>
          <p:cNvPr id="7" name="Table 6">
            <a:extLst>
              <a:ext uri="{FF2B5EF4-FFF2-40B4-BE49-F238E27FC236}">
                <a16:creationId xmlns:a16="http://schemas.microsoft.com/office/drawing/2014/main" id="{349E0C20-8F55-133E-7C5F-F5E568ED86F0}"/>
              </a:ext>
            </a:extLst>
          </p:cNvPr>
          <p:cNvGraphicFramePr>
            <a:graphicFrameLocks noGrp="1"/>
          </p:cNvGraphicFramePr>
          <p:nvPr>
            <p:extLst>
              <p:ext uri="{D42A27DB-BD31-4B8C-83A1-F6EECF244321}">
                <p14:modId xmlns:p14="http://schemas.microsoft.com/office/powerpoint/2010/main" val="610129210"/>
              </p:ext>
            </p:extLst>
          </p:nvPr>
        </p:nvGraphicFramePr>
        <p:xfrm>
          <a:off x="219103" y="4909382"/>
          <a:ext cx="7381015" cy="822960"/>
        </p:xfrm>
        <a:graphic>
          <a:graphicData uri="http://schemas.openxmlformats.org/drawingml/2006/table">
            <a:tbl>
              <a:tblPr firstRow="1" bandRow="1">
                <a:tableStyleId>{5C22544A-7EE6-4342-B048-85BDC9FD1C3A}</a:tableStyleId>
              </a:tblPr>
              <a:tblGrid>
                <a:gridCol w="1262020">
                  <a:extLst>
                    <a:ext uri="{9D8B030D-6E8A-4147-A177-3AD203B41FA5}">
                      <a16:colId xmlns:a16="http://schemas.microsoft.com/office/drawing/2014/main" val="782739156"/>
                    </a:ext>
                  </a:extLst>
                </a:gridCol>
                <a:gridCol w="955793">
                  <a:extLst>
                    <a:ext uri="{9D8B030D-6E8A-4147-A177-3AD203B41FA5}">
                      <a16:colId xmlns:a16="http://schemas.microsoft.com/office/drawing/2014/main" val="4112598873"/>
                    </a:ext>
                  </a:extLst>
                </a:gridCol>
                <a:gridCol w="1024758">
                  <a:extLst>
                    <a:ext uri="{9D8B030D-6E8A-4147-A177-3AD203B41FA5}">
                      <a16:colId xmlns:a16="http://schemas.microsoft.com/office/drawing/2014/main" val="470194880"/>
                    </a:ext>
                  </a:extLst>
                </a:gridCol>
                <a:gridCol w="1615963">
                  <a:extLst>
                    <a:ext uri="{9D8B030D-6E8A-4147-A177-3AD203B41FA5}">
                      <a16:colId xmlns:a16="http://schemas.microsoft.com/office/drawing/2014/main" val="1364231628"/>
                    </a:ext>
                  </a:extLst>
                </a:gridCol>
                <a:gridCol w="1438602">
                  <a:extLst>
                    <a:ext uri="{9D8B030D-6E8A-4147-A177-3AD203B41FA5}">
                      <a16:colId xmlns:a16="http://schemas.microsoft.com/office/drawing/2014/main" val="4123105894"/>
                    </a:ext>
                  </a:extLst>
                </a:gridCol>
                <a:gridCol w="1083879">
                  <a:extLst>
                    <a:ext uri="{9D8B030D-6E8A-4147-A177-3AD203B41FA5}">
                      <a16:colId xmlns:a16="http://schemas.microsoft.com/office/drawing/2014/main" val="1478229213"/>
                    </a:ext>
                  </a:extLst>
                </a:gridCol>
              </a:tblGrid>
              <a:tr h="361950">
                <a:tc>
                  <a:txBody>
                    <a:bodyPr/>
                    <a:lstStyle/>
                    <a:p>
                      <a:pPr fontAlgn="base"/>
                      <a:r>
                        <a:rPr lang="en-US" sz="1200">
                          <a:effectLst/>
                        </a:rPr>
                        <a:t>Total Return​</a:t>
                      </a:r>
                      <a:endParaRPr lang="en-US" b="1">
                        <a:solidFill>
                          <a:srgbClr val="FFFFFF"/>
                        </a:solidFill>
                        <a:effectLst/>
                      </a:endParaRPr>
                    </a:p>
                  </a:txBody>
                  <a:tcPr/>
                </a:tc>
                <a:tc>
                  <a:txBody>
                    <a:bodyPr/>
                    <a:lstStyle/>
                    <a:p>
                      <a:pPr fontAlgn="base"/>
                      <a:r>
                        <a:rPr lang="en-US" sz="1200">
                          <a:effectLst/>
                        </a:rPr>
                        <a:t>Compound Growth (%)​</a:t>
                      </a:r>
                      <a:endParaRPr lang="en-US" b="1">
                        <a:solidFill>
                          <a:srgbClr val="FFFFFF"/>
                        </a:solidFill>
                        <a:effectLst/>
                      </a:endParaRPr>
                    </a:p>
                  </a:txBody>
                  <a:tcPr/>
                </a:tc>
                <a:tc>
                  <a:txBody>
                    <a:bodyPr/>
                    <a:lstStyle/>
                    <a:p>
                      <a:pPr fontAlgn="base"/>
                      <a:r>
                        <a:rPr lang="en-US" sz="1200">
                          <a:effectLst/>
                        </a:rPr>
                        <a:t>Arithmetic Average (%)​</a:t>
                      </a:r>
                      <a:endParaRPr lang="en-US" b="1">
                        <a:solidFill>
                          <a:srgbClr val="FFFFFF"/>
                        </a:solidFill>
                        <a:effectLst/>
                      </a:endParaRPr>
                    </a:p>
                  </a:txBody>
                  <a:tcPr/>
                </a:tc>
                <a:tc>
                  <a:txBody>
                    <a:bodyPr/>
                    <a:lstStyle/>
                    <a:p>
                      <a:pPr fontAlgn="base"/>
                      <a:r>
                        <a:rPr lang="en-US" sz="1200">
                          <a:effectLst/>
                        </a:rPr>
                        <a:t>Geometric Return (%)​</a:t>
                      </a:r>
                      <a:endParaRPr lang="en-US" b="1">
                        <a:solidFill>
                          <a:srgbClr val="FFFFFF"/>
                        </a:solidFill>
                        <a:effectLst/>
                      </a:endParaRPr>
                    </a:p>
                  </a:txBody>
                  <a:tcPr/>
                </a:tc>
                <a:tc>
                  <a:txBody>
                    <a:bodyPr/>
                    <a:lstStyle/>
                    <a:p>
                      <a:pPr fontAlgn="base"/>
                      <a:r>
                        <a:rPr lang="en-US" sz="1200">
                          <a:effectLst/>
                        </a:rPr>
                        <a:t>Standard Deviation (%)​</a:t>
                      </a:r>
                      <a:endParaRPr lang="en-US" b="1">
                        <a:solidFill>
                          <a:srgbClr val="FFFFFF"/>
                        </a:solidFill>
                        <a:effectLst/>
                      </a:endParaRPr>
                    </a:p>
                  </a:txBody>
                  <a:tcPr/>
                </a:tc>
                <a:tc>
                  <a:txBody>
                    <a:bodyPr/>
                    <a:lstStyle/>
                    <a:p>
                      <a:pPr fontAlgn="base"/>
                      <a:r>
                        <a:rPr lang="en-US" sz="1200">
                          <a:effectLst/>
                        </a:rPr>
                        <a:t>Sharpe Ratio​</a:t>
                      </a:r>
                      <a:endParaRPr lang="en-US" b="1">
                        <a:solidFill>
                          <a:srgbClr val="FFFFFF"/>
                        </a:solidFill>
                        <a:effectLst/>
                      </a:endParaRPr>
                    </a:p>
                  </a:txBody>
                  <a:tcPr/>
                </a:tc>
                <a:extLst>
                  <a:ext uri="{0D108BD9-81ED-4DB2-BD59-A6C34878D82A}">
                    <a16:rowId xmlns:a16="http://schemas.microsoft.com/office/drawing/2014/main" val="899273160"/>
                  </a:ext>
                </a:extLst>
              </a:tr>
              <a:tr h="361950">
                <a:tc>
                  <a:txBody>
                    <a:bodyPr/>
                    <a:lstStyle/>
                    <a:p>
                      <a:pPr fontAlgn="base"/>
                      <a:r>
                        <a:rPr lang="en-US" sz="1800">
                          <a:effectLst/>
                        </a:rPr>
                        <a:t>178.35</a:t>
                      </a:r>
                    </a:p>
                  </a:txBody>
                  <a:tcPr/>
                </a:tc>
                <a:tc>
                  <a:txBody>
                    <a:bodyPr/>
                    <a:lstStyle/>
                    <a:p>
                      <a:pPr fontAlgn="base"/>
                      <a:r>
                        <a:rPr lang="en-US" sz="1800">
                          <a:effectLst/>
                        </a:rPr>
                        <a:t>621.46​</a:t>
                      </a:r>
                      <a:endParaRPr lang="en-US">
                        <a:effectLst/>
                      </a:endParaRPr>
                    </a:p>
                  </a:txBody>
                  <a:tcPr/>
                </a:tc>
                <a:tc>
                  <a:txBody>
                    <a:bodyPr/>
                    <a:lstStyle/>
                    <a:p>
                      <a:pPr fontAlgn="base"/>
                      <a:r>
                        <a:rPr lang="en-US" sz="1800">
                          <a:effectLst/>
                        </a:rPr>
                        <a:t>31.44​</a:t>
                      </a:r>
                      <a:endParaRPr lang="en-US">
                        <a:effectLst/>
                      </a:endParaRPr>
                    </a:p>
                  </a:txBody>
                  <a:tcPr/>
                </a:tc>
                <a:tc>
                  <a:txBody>
                    <a:bodyPr/>
                    <a:lstStyle/>
                    <a:p>
                      <a:pPr fontAlgn="base"/>
                      <a:r>
                        <a:rPr lang="en-US" sz="1800">
                          <a:effectLst/>
                        </a:rPr>
                        <a:t>29.82​</a:t>
                      </a:r>
                      <a:endParaRPr lang="en-US">
                        <a:effectLst/>
                      </a:endParaRPr>
                    </a:p>
                  </a:txBody>
                  <a:tcPr/>
                </a:tc>
                <a:tc>
                  <a:txBody>
                    <a:bodyPr/>
                    <a:lstStyle/>
                    <a:p>
                      <a:pPr fontAlgn="base"/>
                      <a:r>
                        <a:rPr lang="en-US" sz="1800">
                          <a:effectLst/>
                        </a:rPr>
                        <a:t>19.70​</a:t>
                      </a:r>
                      <a:endParaRPr lang="en-US">
                        <a:effectLst/>
                      </a:endParaRPr>
                    </a:p>
                  </a:txBody>
                  <a:tcPr/>
                </a:tc>
                <a:tc>
                  <a:txBody>
                    <a:bodyPr/>
                    <a:lstStyle/>
                    <a:p>
                      <a:pPr fontAlgn="base"/>
                      <a:r>
                        <a:rPr lang="en-US" sz="1800">
                          <a:effectLst/>
                        </a:rPr>
                        <a:t>1.47​</a:t>
                      </a:r>
                      <a:endParaRPr lang="en-US">
                        <a:effectLst/>
                      </a:endParaRPr>
                    </a:p>
                  </a:txBody>
                  <a:tcPr/>
                </a:tc>
                <a:extLst>
                  <a:ext uri="{0D108BD9-81ED-4DB2-BD59-A6C34878D82A}">
                    <a16:rowId xmlns:a16="http://schemas.microsoft.com/office/drawing/2014/main" val="412247002"/>
                  </a:ext>
                </a:extLst>
              </a:tr>
            </a:tbl>
          </a:graphicData>
        </a:graphic>
      </p:graphicFrame>
      <p:sp>
        <p:nvSpPr>
          <p:cNvPr id="8" name="TextBox 7">
            <a:extLst>
              <a:ext uri="{FF2B5EF4-FFF2-40B4-BE49-F238E27FC236}">
                <a16:creationId xmlns:a16="http://schemas.microsoft.com/office/drawing/2014/main" id="{5DB6AAFB-B56F-D69B-800A-59FFF994DC22}"/>
              </a:ext>
            </a:extLst>
          </p:cNvPr>
          <p:cNvSpPr txBox="1"/>
          <p:nvPr/>
        </p:nvSpPr>
        <p:spPr>
          <a:xfrm>
            <a:off x="7765676" y="4101352"/>
            <a:ext cx="215152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Evaluation metrices for KCP-DT</a:t>
            </a:r>
          </a:p>
        </p:txBody>
      </p:sp>
      <p:sp>
        <p:nvSpPr>
          <p:cNvPr id="9" name="TextBox 8">
            <a:extLst>
              <a:ext uri="{FF2B5EF4-FFF2-40B4-BE49-F238E27FC236}">
                <a16:creationId xmlns:a16="http://schemas.microsoft.com/office/drawing/2014/main" id="{5FE22095-CC53-0BDF-BC40-365CBE942A01}"/>
              </a:ext>
            </a:extLst>
          </p:cNvPr>
          <p:cNvSpPr txBox="1"/>
          <p:nvPr/>
        </p:nvSpPr>
        <p:spPr>
          <a:xfrm>
            <a:off x="7765675" y="5020234"/>
            <a:ext cx="191620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Calibri"/>
              </a:rPr>
              <a:t>Evaluation metrices for KCP2</a:t>
            </a:r>
            <a:endParaRPr lang="en-US" sz="1200"/>
          </a:p>
        </p:txBody>
      </p:sp>
      <p:sp>
        <p:nvSpPr>
          <p:cNvPr id="10" name="TextBox 9">
            <a:extLst>
              <a:ext uri="{FF2B5EF4-FFF2-40B4-BE49-F238E27FC236}">
                <a16:creationId xmlns:a16="http://schemas.microsoft.com/office/drawing/2014/main" id="{6B0846B2-FDCF-DB02-1C4B-D2473B8F2A89}"/>
              </a:ext>
            </a:extLst>
          </p:cNvPr>
          <p:cNvSpPr txBox="1"/>
          <p:nvPr/>
        </p:nvSpPr>
        <p:spPr>
          <a:xfrm>
            <a:off x="7597587" y="638735"/>
            <a:ext cx="304239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Reference :</a:t>
            </a:r>
          </a:p>
          <a:p>
            <a:r>
              <a:rPr lang="en-US" dirty="0">
                <a:cs typeface="Calibri"/>
                <a:hlinkClick r:id="rId2"/>
              </a:rPr>
              <a:t>AIRMS: A risk Management tool using machine learning</a:t>
            </a:r>
          </a:p>
          <a:p>
            <a:endParaRPr lang="en-US" dirty="0">
              <a:cs typeface="Calibri"/>
            </a:endParaRPr>
          </a:p>
        </p:txBody>
      </p:sp>
      <p:sp>
        <p:nvSpPr>
          <p:cNvPr id="11" name="Footer Placeholder 10">
            <a:extLst>
              <a:ext uri="{FF2B5EF4-FFF2-40B4-BE49-F238E27FC236}">
                <a16:creationId xmlns:a16="http://schemas.microsoft.com/office/drawing/2014/main" id="{74C2DC2C-E0E5-1A96-CD87-625315E2A052}"/>
              </a:ext>
            </a:extLst>
          </p:cNvPr>
          <p:cNvSpPr>
            <a:spLocks noGrp="1"/>
          </p:cNvSpPr>
          <p:nvPr>
            <p:ph type="ftr" sz="quarter" idx="11"/>
          </p:nvPr>
        </p:nvSpPr>
        <p:spPr>
          <a:xfrm>
            <a:off x="1524000" y="6447963"/>
            <a:ext cx="9315449" cy="526932"/>
          </a:xfrm>
        </p:spPr>
        <p:txBody>
          <a:bodyPr/>
          <a:lstStyle/>
          <a:p>
            <a:r>
              <a:rPr lang="en-US" dirty="0" err="1">
                <a:solidFill>
                  <a:srgbClr val="020C21"/>
                </a:solidFill>
                <a:latin typeface="Aharoni" panose="02010803020104030203" pitchFamily="2" charset="-79"/>
                <a:cs typeface="Aharoni" panose="02010803020104030203" pitchFamily="2" charset="-79"/>
              </a:rPr>
              <a:t>Chandrinos</a:t>
            </a:r>
            <a:r>
              <a:rPr lang="en-US" dirty="0">
                <a:solidFill>
                  <a:srgbClr val="020C21"/>
                </a:solidFill>
                <a:latin typeface="Aharoni" panose="02010803020104030203" pitchFamily="2" charset="-79"/>
                <a:cs typeface="Aharoni" panose="02010803020104030203" pitchFamily="2" charset="-79"/>
              </a:rPr>
              <a:t>, S. K., </a:t>
            </a:r>
            <a:r>
              <a:rPr lang="en-US" dirty="0" err="1">
                <a:solidFill>
                  <a:srgbClr val="020C21"/>
                </a:solidFill>
                <a:latin typeface="Aharoni" panose="02010803020104030203" pitchFamily="2" charset="-79"/>
                <a:cs typeface="Aharoni" panose="02010803020104030203" pitchFamily="2" charset="-79"/>
              </a:rPr>
              <a:t>Sakkas</a:t>
            </a:r>
            <a:r>
              <a:rPr lang="en-US" dirty="0">
                <a:solidFill>
                  <a:srgbClr val="020C21"/>
                </a:solidFill>
                <a:latin typeface="Aharoni" panose="02010803020104030203" pitchFamily="2" charset="-79"/>
                <a:cs typeface="Aharoni" panose="02010803020104030203" pitchFamily="2" charset="-79"/>
              </a:rPr>
              <a:t>, G., &amp; </a:t>
            </a:r>
            <a:r>
              <a:rPr lang="en-US" dirty="0" err="1">
                <a:solidFill>
                  <a:srgbClr val="020C21"/>
                </a:solidFill>
                <a:latin typeface="Aharoni" panose="02010803020104030203" pitchFamily="2" charset="-79"/>
                <a:cs typeface="Aharoni" panose="02010803020104030203" pitchFamily="2" charset="-79"/>
              </a:rPr>
              <a:t>Lagaros</a:t>
            </a:r>
            <a:r>
              <a:rPr lang="en-US" dirty="0">
                <a:solidFill>
                  <a:srgbClr val="020C21"/>
                </a:solidFill>
                <a:latin typeface="Aharoni" panose="02010803020104030203" pitchFamily="2" charset="-79"/>
                <a:cs typeface="Aharoni" panose="02010803020104030203" pitchFamily="2" charset="-79"/>
              </a:rPr>
              <a:t>, N. D. (2018).AIRMS: A risk management tool using machine learning. Expert Systems with Applications, 105, 34-48</a:t>
            </a:r>
            <a:r>
              <a:rPr lang="en-US" dirty="0"/>
              <a:t>.</a:t>
            </a:r>
          </a:p>
        </p:txBody>
      </p:sp>
    </p:spTree>
    <p:extLst>
      <p:ext uri="{BB962C8B-B14F-4D97-AF65-F5344CB8AC3E}">
        <p14:creationId xmlns:p14="http://schemas.microsoft.com/office/powerpoint/2010/main" val="3148004607"/>
      </p:ext>
    </p:extLst>
  </p:cSld>
  <p:clrMapOvr>
    <a:masterClrMapping/>
  </p:clrMapOvr>
</p:sld>
</file>

<file path=ppt/theme/theme1.xml><?xml version="1.0" encoding="utf-8"?>
<a:theme xmlns:a="http://schemas.openxmlformats.org/drawingml/2006/main" name="ConfettiVTI">
  <a:themeElements>
    <a:clrScheme name="Custom 30">
      <a:dk1>
        <a:sysClr val="windowText" lastClr="000000"/>
      </a:dk1>
      <a:lt1>
        <a:sysClr val="window" lastClr="FFFFFF"/>
      </a:lt1>
      <a:dk2>
        <a:srgbClr val="420023"/>
      </a:dk2>
      <a:lt2>
        <a:srgbClr val="FDFBF9"/>
      </a:lt2>
      <a:accent1>
        <a:srgbClr val="97446E"/>
      </a:accent1>
      <a:accent2>
        <a:srgbClr val="A40056"/>
      </a:accent2>
      <a:accent3>
        <a:srgbClr val="24BEEE"/>
      </a:accent3>
      <a:accent4>
        <a:srgbClr val="91274F"/>
      </a:accent4>
      <a:accent5>
        <a:srgbClr val="F39E29"/>
      </a:accent5>
      <a:accent6>
        <a:srgbClr val="E87450"/>
      </a:accent6>
      <a:hlink>
        <a:srgbClr val="F55D5D"/>
      </a:hlink>
      <a:folHlink>
        <a:srgbClr val="EA3A60"/>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ppt/theme/theme2.xml><?xml version="1.0" encoding="utf-8"?>
<a:theme xmlns:a="http://schemas.openxmlformats.org/drawingml/2006/main" name="EY dark background">
  <a:themeElements>
    <a:clrScheme name="EY Color">
      <a:dk1>
        <a:srgbClr val="2E2E38"/>
      </a:dk1>
      <a:lt1>
        <a:sysClr val="window" lastClr="FFFFFF"/>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0000FF"/>
      </a:hlink>
      <a:folHlink>
        <a:srgbClr val="800080"/>
      </a:folHlink>
    </a:clrScheme>
    <a:fontScheme name="Custom 1">
      <a:majorFont>
        <a:latin typeface="EYInterstate Light"/>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4828</Words>
  <Application>Microsoft Office PowerPoint</Application>
  <PresentationFormat>Widescreen</PresentationFormat>
  <Paragraphs>508</Paragraphs>
  <Slides>15</Slides>
  <Notes>1</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15</vt:i4>
      </vt:variant>
    </vt:vector>
  </HeadingPairs>
  <TitlesOfParts>
    <vt:vector size="29" baseType="lpstr">
      <vt:lpstr>Aharoni</vt:lpstr>
      <vt:lpstr>Arial</vt:lpstr>
      <vt:lpstr>Arial,Sans-Serif</vt:lpstr>
      <vt:lpstr>AvenirNext LT Pro Medium</vt:lpstr>
      <vt:lpstr>Calibri</vt:lpstr>
      <vt:lpstr>Copperplate Gothic Light</vt:lpstr>
      <vt:lpstr>EYInterstate</vt:lpstr>
      <vt:lpstr>EYInterstate Light</vt:lpstr>
      <vt:lpstr>Georgia</vt:lpstr>
      <vt:lpstr>Gill Sans Nova</vt:lpstr>
      <vt:lpstr>Söhne</vt:lpstr>
      <vt:lpstr>Wingdings</vt:lpstr>
      <vt:lpstr>ConfettiVTI</vt:lpstr>
      <vt:lpstr>EY dark background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Naj Kashyap</dc:creator>
  <cp:lastModifiedBy>Naj Kashyap</cp:lastModifiedBy>
  <cp:revision>2</cp:revision>
  <dcterms:created xsi:type="dcterms:W3CDTF">2023-06-26T07:13:00Z</dcterms:created>
  <dcterms:modified xsi:type="dcterms:W3CDTF">2023-07-06T04:07:48Z</dcterms:modified>
</cp:coreProperties>
</file>